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3"/>
  </p:handoutMasterIdLst>
  <p:sldIdLst>
    <p:sldId id="256" r:id="rId2"/>
    <p:sldId id="266" r:id="rId3"/>
    <p:sldId id="267" r:id="rId4"/>
    <p:sldId id="279" r:id="rId5"/>
    <p:sldId id="258" r:id="rId6"/>
    <p:sldId id="280" r:id="rId7"/>
    <p:sldId id="263" r:id="rId8"/>
    <p:sldId id="264" r:id="rId9"/>
    <p:sldId id="269" r:id="rId10"/>
    <p:sldId id="265" r:id="rId11"/>
    <p:sldId id="284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8" r:id="rId20"/>
    <p:sldId id="281" r:id="rId21"/>
    <p:sldId id="282" r:id="rId2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1FF"/>
    <a:srgbClr val="CBFDEC"/>
    <a:srgbClr val="CEFB97"/>
    <a:srgbClr val="CBF1A9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B679C1-2DFA-4BE2-A363-CF5D21CA903E}" type="datetimeFigureOut">
              <a:rPr lang="th-TH" smtClean="0"/>
              <a:t>16/12/65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18727D-91A9-45B0-BE13-908278B8740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409104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5B042-4ABA-4EDE-99B4-295FDC6DCF37}" type="datetimeFigureOut">
              <a:rPr lang="th-TH" smtClean="0"/>
              <a:t>16/12/65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0AB77-BCD3-4FC4-8689-1B2BCB16359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37084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5B042-4ABA-4EDE-99B4-295FDC6DCF37}" type="datetimeFigureOut">
              <a:rPr lang="th-TH" smtClean="0"/>
              <a:t>16/12/65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0AB77-BCD3-4FC4-8689-1B2BCB16359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38363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5B042-4ABA-4EDE-99B4-295FDC6DCF37}" type="datetimeFigureOut">
              <a:rPr lang="th-TH" smtClean="0"/>
              <a:t>16/12/65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0AB77-BCD3-4FC4-8689-1B2BCB16359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58109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5B042-4ABA-4EDE-99B4-295FDC6DCF37}" type="datetimeFigureOut">
              <a:rPr lang="th-TH" smtClean="0"/>
              <a:t>16/12/65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0AB77-BCD3-4FC4-8689-1B2BCB16359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5750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5B042-4ABA-4EDE-99B4-295FDC6DCF37}" type="datetimeFigureOut">
              <a:rPr lang="th-TH" smtClean="0"/>
              <a:t>16/12/65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0AB77-BCD3-4FC4-8689-1B2BCB16359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417594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5B042-4ABA-4EDE-99B4-295FDC6DCF37}" type="datetimeFigureOut">
              <a:rPr lang="th-TH" smtClean="0"/>
              <a:t>16/12/65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0AB77-BCD3-4FC4-8689-1B2BCB16359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53953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5B042-4ABA-4EDE-99B4-295FDC6DCF37}" type="datetimeFigureOut">
              <a:rPr lang="th-TH" smtClean="0"/>
              <a:t>16/12/65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0AB77-BCD3-4FC4-8689-1B2BCB16359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28868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3" y="273053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5B042-4ABA-4EDE-99B4-295FDC6DCF37}" type="datetimeFigureOut">
              <a:rPr lang="th-TH" smtClean="0"/>
              <a:t>16/12/65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0AB77-BCD3-4FC4-8689-1B2BCB16359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73821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5B042-4ABA-4EDE-99B4-295FDC6DCF37}" type="datetimeFigureOut">
              <a:rPr lang="th-TH" smtClean="0"/>
              <a:t>16/12/65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0AB77-BCD3-4FC4-8689-1B2BCB16359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38456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5B042-4ABA-4EDE-99B4-295FDC6DCF37}" type="datetimeFigureOut">
              <a:rPr lang="th-TH" smtClean="0"/>
              <a:t>16/12/65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0AB77-BCD3-4FC4-8689-1B2BCB16359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33214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5B042-4ABA-4EDE-99B4-295FDC6DCF37}" type="datetimeFigureOut">
              <a:rPr lang="th-TH" smtClean="0"/>
              <a:t>16/12/65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0AB77-BCD3-4FC4-8689-1B2BCB16359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60140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45B042-4ABA-4EDE-99B4-295FDC6DCF37}" type="datetimeFigureOut">
              <a:rPr lang="th-TH" smtClean="0"/>
              <a:t>16/12/65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F0AB77-BCD3-4FC4-8689-1B2BCB16359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3263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obpad.com/%E0%B9%82%E0%B8%A3%E0%B8%84-a-z/%e0%b8%a0%e0%b8%b2%e0%b8%a7%e0%b8%b0%e0%b8%94%e0%b8%b7%e0%b9%89%e0%b8%ad%e0%b8%ad%e0%b8%b4%e0%b8%99%e0%b8%8b%e0%b8%b9%e0%b8%a5%e0%b8%b4%e0%b8%99-insulin-resistance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pobpad.com/%E0%B9%82%E0%B8%A3%E0%B8%84%E0%B9%80%E0%B8%9A%E0%B8%B2%E0%B8%AB%E0%B8%A7%E0%B8%B2%E0%B8%99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ชื่อเรื่อง 1"/>
          <p:cNvSpPr>
            <a:spLocks noGrp="1"/>
          </p:cNvSpPr>
          <p:nvPr>
            <p:ph type="ctrTitle"/>
          </p:nvPr>
        </p:nvSpPr>
        <p:spPr>
          <a:xfrm>
            <a:off x="923595" y="4617132"/>
            <a:ext cx="7237312" cy="918102"/>
          </a:xfrm>
          <a:blipFill>
            <a:blip r:embed="rId2"/>
            <a:tile tx="0" ty="0" sx="100000" sy="100000" flip="none" algn="tl"/>
          </a:blipFill>
          <a:ln w="9525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th-TH" sz="2800" b="1" dirty="0"/>
              <a:t>งานอาชีวอนามัย</a:t>
            </a:r>
            <a:br>
              <a:rPr lang="th-TH" sz="2800" b="1" dirty="0"/>
            </a:br>
            <a:r>
              <a:rPr lang="th-TH" sz="2800" b="1" dirty="0"/>
              <a:t>          </a:t>
            </a:r>
            <a:r>
              <a:rPr lang="th-TH" sz="2800" dirty="0"/>
              <a:t>กลุ่มงานบริการด้านปฐมภูมิและองค์รวม</a:t>
            </a:r>
            <a:endParaRPr lang="th-TH" sz="28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155509" y="1484786"/>
            <a:ext cx="864096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>
                <a:latin typeface="Angsana New" pitchFamily="18" charset="-34"/>
                <a:cs typeface="Angsana New" pitchFamily="18" charset="-34"/>
              </a:rPr>
              <a:t>เกณฑ์ในการประเมิน</a:t>
            </a:r>
          </a:p>
          <a:p>
            <a:pPr algn="ctr"/>
            <a:r>
              <a:rPr lang="th-TH" sz="5400" b="1" dirty="0">
                <a:latin typeface="Angsana New" pitchFamily="18" charset="-34"/>
                <a:cs typeface="Angsana New" pitchFamily="18" charset="-34"/>
              </a:rPr>
              <a:t>ภาวะสุขภาพของเจ้าหน้าที่ </a:t>
            </a:r>
          </a:p>
          <a:p>
            <a:pPr algn="ctr"/>
            <a:r>
              <a:rPr lang="th-TH" sz="5400" b="1" dirty="0">
                <a:latin typeface="Angsana New" pitchFamily="18" charset="-34"/>
                <a:cs typeface="Angsana New" pitchFamily="18" charset="-34"/>
              </a:rPr>
              <a:t>จากการตรวจสุขภาพประจำปี</a:t>
            </a:r>
          </a:p>
        </p:txBody>
      </p:sp>
    </p:spTree>
    <p:extLst>
      <p:ext uri="{BB962C8B-B14F-4D97-AF65-F5344CB8AC3E}">
        <p14:creationId xmlns:p14="http://schemas.microsoft.com/office/powerpoint/2010/main" val="8493057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 txBox="1">
            <a:spLocks noGrp="1"/>
          </p:cNvSpPr>
          <p:nvPr>
            <p:ph type="title"/>
          </p:nvPr>
        </p:nvSpPr>
        <p:spPr>
          <a:xfrm>
            <a:off x="347531" y="32891"/>
            <a:ext cx="8229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prstClr val="black"/>
                </a:solidFill>
              </a:rPr>
              <a:t>เกณฑ์ในการประเมินภาวะสุขภาพของเจ้าหน้าที่ </a:t>
            </a:r>
          </a:p>
          <a:p>
            <a:pPr algn="ctr"/>
            <a:r>
              <a:rPr lang="th-TH" sz="3200" b="1" dirty="0">
                <a:solidFill>
                  <a:prstClr val="black"/>
                </a:solidFill>
              </a:rPr>
              <a:t>เกี่ยวกับกลุ่มเสี่ยงเบาหวาน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27" t="16970" r="49242" b="27273"/>
          <a:stretch/>
        </p:blipFill>
        <p:spPr bwMode="auto">
          <a:xfrm>
            <a:off x="2" y="1196752"/>
            <a:ext cx="9155220" cy="5661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07481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 txBox="1">
            <a:spLocks noGrp="1"/>
          </p:cNvSpPr>
          <p:nvPr>
            <p:ph type="title"/>
          </p:nvPr>
        </p:nvSpPr>
        <p:spPr>
          <a:xfrm>
            <a:off x="347531" y="32891"/>
            <a:ext cx="8229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prstClr val="black"/>
                </a:solidFill>
              </a:rPr>
              <a:t>เกณฑ์ในการประเมินภาวะสุขภาพของเจ้าหน้าที่ </a:t>
            </a:r>
          </a:p>
          <a:p>
            <a:pPr algn="ctr"/>
            <a:r>
              <a:rPr lang="th-TH" sz="3200" b="1" dirty="0">
                <a:solidFill>
                  <a:prstClr val="black"/>
                </a:solidFill>
              </a:rPr>
              <a:t>เกี่ยวกับกลุ่มเสี่ยงไขมัน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73" t="46171" r="50000" b="30364"/>
          <a:stretch/>
        </p:blipFill>
        <p:spPr bwMode="auto">
          <a:xfrm>
            <a:off x="36472" y="1106742"/>
            <a:ext cx="9109235" cy="5634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84907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44" t="69559" r="48068" b="10135"/>
          <a:stretch/>
        </p:blipFill>
        <p:spPr bwMode="auto">
          <a:xfrm>
            <a:off x="0" y="216024"/>
            <a:ext cx="9144000" cy="6381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7136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91542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prstClr val="black"/>
                </a:solidFill>
              </a:rPr>
              <a:t>เกณฑ์ในการประเมินภาวะสุขภาพของเจ้าหน้าที่ </a:t>
            </a:r>
          </a:p>
          <a:p>
            <a:pPr algn="ctr"/>
            <a:r>
              <a:rPr lang="th-TH" sz="3200" b="1" dirty="0">
                <a:solidFill>
                  <a:prstClr val="black"/>
                </a:solidFill>
              </a:rPr>
              <a:t>เกี่ยวกับกลุ่มเสี่ยงความดันโลหิตสูง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0" t="33228" r="42143" b="45347"/>
          <a:stretch/>
        </p:blipFill>
        <p:spPr bwMode="auto">
          <a:xfrm>
            <a:off x="0" y="1484784"/>
            <a:ext cx="9144000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82878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91542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prstClr val="black"/>
                </a:solidFill>
              </a:rPr>
              <a:t>เกณฑ์ในการประเมินภาวะสุขภาพของเจ้าหน้าที่ </a:t>
            </a:r>
          </a:p>
          <a:p>
            <a:pPr algn="ctr"/>
            <a:r>
              <a:rPr lang="th-TH" sz="3200" b="1" dirty="0">
                <a:solidFill>
                  <a:prstClr val="black"/>
                </a:solidFill>
              </a:rPr>
              <a:t>เกี่ยวกับกลุ่มเสี่ยงความดันโลหิตสูง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0" t="34994" r="40833" b="25185"/>
          <a:stretch/>
        </p:blipFill>
        <p:spPr bwMode="auto">
          <a:xfrm>
            <a:off x="-27887" y="1484784"/>
            <a:ext cx="9144000" cy="5373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32256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0559" y="-27384"/>
            <a:ext cx="86409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prstClr val="black"/>
                </a:solidFill>
              </a:rPr>
              <a:t>เกณฑ์ในการประเมินภาวะสุขภาพของเจ้าหน้าที่ </a:t>
            </a:r>
          </a:p>
          <a:p>
            <a:pPr algn="ctr"/>
            <a:r>
              <a:rPr lang="th-TH" sz="3200" b="1" dirty="0">
                <a:solidFill>
                  <a:prstClr val="black"/>
                </a:solidFill>
              </a:rPr>
              <a:t>เกี่ยวกับดัชนีมวลกาย (</a:t>
            </a:r>
            <a:r>
              <a:rPr lang="en-US" sz="3200" b="1" dirty="0">
                <a:solidFill>
                  <a:prstClr val="black"/>
                </a:solidFill>
              </a:rPr>
              <a:t>BMI</a:t>
            </a:r>
            <a:r>
              <a:rPr lang="th-TH" sz="3200" b="1" dirty="0">
                <a:solidFill>
                  <a:prstClr val="black"/>
                </a:solidFill>
              </a:rPr>
              <a:t>)และภาวะอ้วนลงพุง</a:t>
            </a:r>
          </a:p>
        </p:txBody>
      </p:sp>
      <p:pic>
        <p:nvPicPr>
          <p:cNvPr id="5" name="รูปภาพ 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20" t="39407" r="41843" b="30720"/>
          <a:stretch/>
        </p:blipFill>
        <p:spPr bwMode="auto">
          <a:xfrm>
            <a:off x="560467" y="1063322"/>
            <a:ext cx="7931052" cy="31211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TextBox 3"/>
          <p:cNvSpPr txBox="1"/>
          <p:nvPr/>
        </p:nvSpPr>
        <p:spPr>
          <a:xfrm>
            <a:off x="250558" y="4184497"/>
            <a:ext cx="8569913" cy="2628879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  <a:ln w="12700" cmpd="sng">
            <a:solidFill>
              <a:sysClr val="window" lastClr="FFFFFF">
                <a:shade val="50000"/>
              </a:sysClr>
            </a:solidFill>
          </a:ln>
          <a:effectLst/>
        </p:spPr>
        <p:txBody>
          <a:bodyPr wrap="square" rtlCol="0" anchor="t">
            <a:noAutofit/>
          </a:bodyPr>
          <a:lstStyle/>
          <a:p>
            <a:r>
              <a:rPr lang="th-TH" sz="1600" b="1" dirty="0">
                <a:solidFill>
                  <a:srgbClr val="212529"/>
                </a:solidFill>
                <a:latin typeface="Angsana New"/>
                <a:cs typeface="AngsanaUPC"/>
              </a:rPr>
              <a:t>โรคอ้วนลงพุง</a:t>
            </a:r>
            <a:r>
              <a:rPr lang="en-US" sz="1600" dirty="0">
                <a:solidFill>
                  <a:srgbClr val="212529"/>
                </a:solidFill>
                <a:latin typeface="AngsanaUPC"/>
              </a:rPr>
              <a:t> </a:t>
            </a:r>
            <a:endParaRPr lang="en-US" sz="1400" dirty="0">
              <a:solidFill>
                <a:prstClr val="black"/>
              </a:solidFill>
              <a:latin typeface="Angsana New"/>
              <a:ea typeface="Times New Roman"/>
            </a:endParaRPr>
          </a:p>
          <a:p>
            <a:r>
              <a:rPr lang="th-TH" sz="1600" dirty="0">
                <a:solidFill>
                  <a:srgbClr val="212529"/>
                </a:solidFill>
                <a:latin typeface="Angsana New"/>
                <a:cs typeface="AngsanaUPC"/>
              </a:rPr>
              <a:t>     เกิดจากการมีไขมันสะสม ในช่องท้องหรืออวัยวะภายในช่องท้องมากเกินควร ส่งผลให้พุงยื่นออกมาอย่างชัดเจน สามารถเกิดขึ้นได้ใน</a:t>
            </a:r>
          </a:p>
          <a:p>
            <a:r>
              <a:rPr lang="th-TH" sz="1600" dirty="0">
                <a:solidFill>
                  <a:srgbClr val="212529"/>
                </a:solidFill>
                <a:latin typeface="Angsana New"/>
                <a:cs typeface="AngsanaUPC"/>
              </a:rPr>
              <a:t> </a:t>
            </a:r>
            <a:r>
              <a:rPr lang="th-TH" sz="1600" dirty="0">
                <a:solidFill>
                  <a:srgbClr val="FF0000"/>
                </a:solidFill>
                <a:latin typeface="Angsana New"/>
                <a:cs typeface="AngsanaUPC"/>
              </a:rPr>
              <a:t>เพศชายที่มีเส้นรอบกลางสะดือ เกินกว่า 36 นิ้ว หรือ 90 ซม.    และเพศหญิงที่มีเส้นรอบกลางสะดือ เกินกว่า 32 นิ้ว หรือ 80 ซม.</a:t>
            </a:r>
          </a:p>
          <a:p>
            <a:endParaRPr lang="th-TH" sz="1600" dirty="0">
              <a:solidFill>
                <a:srgbClr val="FF0000"/>
              </a:solidFill>
              <a:latin typeface="Angsana New"/>
              <a:cs typeface="AngsanaUPC"/>
            </a:endParaRPr>
          </a:p>
          <a:p>
            <a:r>
              <a:rPr lang="th-TH" sz="1600" dirty="0">
                <a:solidFill>
                  <a:srgbClr val="FF0000"/>
                </a:solidFill>
                <a:latin typeface="Angsana New"/>
                <a:cs typeface="AngsanaUPC"/>
              </a:rPr>
              <a:t> </a:t>
            </a:r>
            <a:r>
              <a:rPr lang="th-TH" sz="1800" b="1" u="sng" dirty="0">
                <a:solidFill>
                  <a:srgbClr val="000000"/>
                </a:solidFill>
                <a:latin typeface="AngsanaUPC" pitchFamily="18" charset="-34"/>
                <a:cs typeface="AngsanaUPC" pitchFamily="18" charset="-34"/>
              </a:rPr>
              <a:t>ภาวะแทรกซ้อนของอ้วนลงพุง</a:t>
            </a:r>
            <a:endParaRPr lang="th-TH" sz="1800" u="sng" dirty="0">
              <a:solidFill>
                <a:srgbClr val="000000"/>
              </a:solidFill>
              <a:latin typeface="AngsanaUPC" pitchFamily="18" charset="-34"/>
              <a:cs typeface="AngsanaUPC" pitchFamily="18" charset="-34"/>
            </a:endParaRPr>
          </a:p>
          <a:p>
            <a:pPr algn="just"/>
            <a:r>
              <a:rPr lang="th-TH" sz="1600" dirty="0">
                <a:solidFill>
                  <a:srgbClr val="000000"/>
                </a:solidFill>
                <a:latin typeface="AngsanaUPC" pitchFamily="18" charset="-34"/>
                <a:cs typeface="AngsanaUPC" pitchFamily="18" charset="-34"/>
              </a:rPr>
              <a:t>	ผู้ป่วยอ้วนลงพุง มีไขมันสะสมที่หน้าท้องปริมาณมาก หากไม่ปรับเปลี่ยนพฤติกรรมหรือควบคุมน้ำหนักอาจทำให้เกิด</a:t>
            </a:r>
            <a:r>
              <a:rPr lang="th-TH" sz="1600" dirty="0">
                <a:solidFill>
                  <a:srgbClr val="3973CF"/>
                </a:solidFill>
                <a:latin typeface="AngsanaUPC" pitchFamily="18" charset="-34"/>
                <a:cs typeface="AngsanaUPC" pitchFamily="18" charset="-34"/>
                <a:hlinkClick r:id="rId3"/>
              </a:rPr>
              <a:t>ภาวะดื้ออินซูลิน</a:t>
            </a:r>
            <a:r>
              <a:rPr lang="th-TH" sz="1600" dirty="0">
                <a:solidFill>
                  <a:srgbClr val="000000"/>
                </a:solidFill>
                <a:latin typeface="AngsanaUPC" pitchFamily="18" charset="-34"/>
                <a:cs typeface="AngsanaUPC" pitchFamily="18" charset="-34"/>
              </a:rPr>
              <a:t>มากขึ้นเรื่อย ๆ จนกลายเป็น</a:t>
            </a:r>
            <a:r>
              <a:rPr lang="th-TH" sz="1600" dirty="0">
                <a:solidFill>
                  <a:srgbClr val="3973CF"/>
                </a:solidFill>
                <a:latin typeface="AngsanaUPC" pitchFamily="18" charset="-34"/>
                <a:cs typeface="AngsanaUPC" pitchFamily="18" charset="-34"/>
                <a:hlinkClick r:id="rId4"/>
              </a:rPr>
              <a:t>โรคเบาหวาน</a:t>
            </a:r>
            <a:r>
              <a:rPr lang="th-TH" sz="1600" dirty="0">
                <a:solidFill>
                  <a:srgbClr val="000000"/>
                </a:solidFill>
                <a:latin typeface="AngsanaUPC" pitchFamily="18" charset="-34"/>
                <a:cs typeface="AngsanaUPC" pitchFamily="18" charset="-34"/>
              </a:rPr>
              <a:t>ได้ และหากมีระดับ</a:t>
            </a:r>
            <a:r>
              <a:rPr lang="th-TH" sz="1600" dirty="0" err="1">
                <a:solidFill>
                  <a:srgbClr val="000000"/>
                </a:solidFill>
                <a:latin typeface="AngsanaUPC" pitchFamily="18" charset="-34"/>
                <a:cs typeface="AngsanaUPC" pitchFamily="18" charset="-34"/>
              </a:rPr>
              <a:t>คอเลสเตอรอล</a:t>
            </a:r>
            <a:r>
              <a:rPr lang="th-TH" sz="1600" dirty="0">
                <a:solidFill>
                  <a:srgbClr val="000000"/>
                </a:solidFill>
                <a:latin typeface="AngsanaUPC" pitchFamily="18" charset="-34"/>
                <a:cs typeface="AngsanaUPC" pitchFamily="18" charset="-34"/>
              </a:rPr>
              <a:t>ในเลือดและความดันโลหิตสูง อาจทำให้ไขมันอุดตันในเส้นเลือดและเสี่ยงต่อการเกิดภาวะหัวใจขาดเลือดหรือโรคหลอดเลือดสมองตามมาได้</a:t>
            </a:r>
          </a:p>
          <a:p>
            <a:r>
              <a:rPr lang="th-TH" sz="1600" dirty="0">
                <a:solidFill>
                  <a:srgbClr val="000000"/>
                </a:solidFill>
                <a:latin typeface="AngsanaUPC" pitchFamily="18" charset="-34"/>
                <a:cs typeface="AngsanaUPC" pitchFamily="18" charset="-34"/>
              </a:rPr>
              <a:t>	ผู้ป่วยอ้วนลงพุง   ยังเสี่ยงต่อปัญหาสุขภาพอื่น ๆ ได้ด้วย เช่น โรคหลอดเลือดแดงแข็ง         โรคหลอดเลือดแดงส่วนปลายอุดตัน  โรคไต  หรือโรคไขมันพอกตับ เป็นต้น</a:t>
            </a:r>
          </a:p>
        </p:txBody>
      </p:sp>
    </p:spTree>
    <p:extLst>
      <p:ext uri="{BB962C8B-B14F-4D97-AF65-F5344CB8AC3E}">
        <p14:creationId xmlns:p14="http://schemas.microsoft.com/office/powerpoint/2010/main" val="12366097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84" t="6914" r="36190" b="16332"/>
          <a:stretch/>
        </p:blipFill>
        <p:spPr bwMode="auto">
          <a:xfrm>
            <a:off x="-9112" y="1696890"/>
            <a:ext cx="9153112" cy="5161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0559" y="242646"/>
            <a:ext cx="86409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prstClr val="black"/>
                </a:solidFill>
              </a:rPr>
              <a:t>เกณฑ์ในการประเมินภาวะสุขภาพของเจ้าหน้าที่ </a:t>
            </a:r>
          </a:p>
          <a:p>
            <a:pPr algn="ctr"/>
            <a:r>
              <a:rPr lang="th-TH" sz="3200" b="1" dirty="0">
                <a:solidFill>
                  <a:prstClr val="black"/>
                </a:solidFill>
              </a:rPr>
              <a:t>เกี่ยวกับระยะของโรคไต </a:t>
            </a:r>
            <a:r>
              <a:rPr lang="th-TH" sz="3200" dirty="0">
                <a:solidFill>
                  <a:srgbClr val="5C5C5C"/>
                </a:solidFill>
                <a:latin typeface="Helvetica Neue"/>
              </a:rPr>
              <a:t> </a:t>
            </a:r>
          </a:p>
          <a:p>
            <a:pPr algn="ctr"/>
            <a:r>
              <a:rPr lang="th-TH" dirty="0">
                <a:latin typeface="AngsanaUPC" pitchFamily="18" charset="-34"/>
                <a:cs typeface="AngsanaUPC" pitchFamily="18" charset="-34"/>
              </a:rPr>
              <a:t>แบ่งระยะตามระดับอัตราการกรองของไตหรือ </a:t>
            </a:r>
            <a:r>
              <a:rPr lang="en-US" dirty="0" err="1">
                <a:latin typeface="AngsanaUPC" pitchFamily="18" charset="-34"/>
                <a:cs typeface="AngsanaUPC" pitchFamily="18" charset="-34"/>
              </a:rPr>
              <a:t>eGFR</a:t>
            </a:r>
            <a:endParaRPr lang="en-US" dirty="0">
              <a:latin typeface="AngsanaUPC" pitchFamily="18" charset="-34"/>
              <a:cs typeface="AngsanaUPC" pitchFamily="18" charset="-34"/>
            </a:endParaRPr>
          </a:p>
          <a:p>
            <a:pPr algn="ctr"/>
            <a:r>
              <a:rPr lang="en-US" dirty="0">
                <a:latin typeface="AngsanaUPC" pitchFamily="18" charset="-34"/>
                <a:cs typeface="AngsanaUPC" pitchFamily="18" charset="-34"/>
              </a:rPr>
              <a:t> (estimated glomerular filtration rate)</a:t>
            </a:r>
            <a:endParaRPr lang="th-TH" b="1" dirty="0">
              <a:latin typeface="AngsanaUPC" pitchFamily="18" charset="-34"/>
              <a:cs typeface="Angsan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345345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250559" y="26622"/>
            <a:ext cx="86409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prstClr val="black"/>
                </a:solidFill>
              </a:rPr>
              <a:t>เกณฑ์ในการประเมินภาวะสุขภาพของเจ้าหน้าที่ </a:t>
            </a:r>
          </a:p>
          <a:p>
            <a:pPr algn="ctr"/>
            <a:r>
              <a:rPr lang="th-TH" sz="3200" b="1" dirty="0">
                <a:solidFill>
                  <a:prstClr val="black"/>
                </a:solidFill>
              </a:rPr>
              <a:t>จากห้อง </a:t>
            </a:r>
            <a:r>
              <a:rPr lang="en-US" sz="3200" b="1" dirty="0">
                <a:solidFill>
                  <a:prstClr val="black"/>
                </a:solidFill>
              </a:rPr>
              <a:t>Lab</a:t>
            </a:r>
            <a:r>
              <a:rPr lang="th-TH" sz="3200" b="1" dirty="0">
                <a:solidFill>
                  <a:prstClr val="black"/>
                </a:solidFill>
              </a:rPr>
              <a:t>  </a:t>
            </a: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23" y="834536"/>
            <a:ext cx="9145923" cy="6023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9152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107721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prstClr val="black"/>
                </a:solidFill>
              </a:rPr>
              <a:t>เกณฑ์ในการประเมินภาวะสุขภาพของเจ้าหน้าที่ </a:t>
            </a:r>
          </a:p>
          <a:p>
            <a:pPr algn="ctr"/>
            <a:r>
              <a:rPr lang="th-TH" sz="3200" b="1" dirty="0">
                <a:solidFill>
                  <a:prstClr val="black"/>
                </a:solidFill>
              </a:rPr>
              <a:t>เกี่ยวกับแบ่งกลุ่มเจ้าหน้าที่ ปกติ เสี่ยง ป่วย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90585" y="1106742"/>
            <a:ext cx="8160907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b="1" dirty="0"/>
              <a:t>กลุ่มปกติ  </a:t>
            </a:r>
            <a:r>
              <a:rPr lang="th-TH" dirty="0"/>
              <a:t>คือ กลุ่มที่มีผลการตรวจสุขภาพ อยู่ในเกณฑ์ปกติ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0585" y="1754813"/>
            <a:ext cx="8195436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b="1" dirty="0"/>
              <a:t>กลุ่มเสี่ยง  </a:t>
            </a:r>
            <a:r>
              <a:rPr lang="th-TH" dirty="0"/>
              <a:t>คือ กลุ่มที่มีผลการตรวจสุขภาพ ได้แก่ ผลเลือด และค่าความดันโลหิต มีค่าเกินเกณฑ์มาตรฐาน แต่ยังไม่ได้รับการวินิจฉัยจากแพทย์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0584" y="2852936"/>
            <a:ext cx="8160907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b="1" dirty="0"/>
              <a:t>กลุ่มป่วย  </a:t>
            </a:r>
            <a:r>
              <a:rPr lang="th-TH" dirty="0"/>
              <a:t>คือ กลุ่มโรค  </a:t>
            </a:r>
            <a:r>
              <a:rPr lang="en-US" dirty="0"/>
              <a:t>NCDs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0981890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107721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prstClr val="black"/>
                </a:solidFill>
              </a:rPr>
              <a:t>เกณฑ์ในการประเมินภาวะสุขภาพของเจ้าหน้าที่ </a:t>
            </a:r>
          </a:p>
          <a:p>
            <a:pPr algn="ctr"/>
            <a:r>
              <a:rPr lang="th-TH" sz="3200" b="1" dirty="0">
                <a:solidFill>
                  <a:prstClr val="black"/>
                </a:solidFill>
              </a:rPr>
              <a:t>เกี่ยวกับแบ่งกลุ่มเจ้าหน้าที่ ปกติ เสี่ยง ป่วย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5536" y="1105570"/>
            <a:ext cx="8160907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prstClr val="black"/>
                </a:solidFill>
              </a:rPr>
              <a:t>กลุ่มป่วย  </a:t>
            </a:r>
            <a:r>
              <a:rPr lang="th-TH" dirty="0">
                <a:solidFill>
                  <a:prstClr val="black"/>
                </a:solidFill>
              </a:rPr>
              <a:t>คือ กลุ่มโรค  </a:t>
            </a:r>
            <a:r>
              <a:rPr lang="en-US" dirty="0">
                <a:solidFill>
                  <a:prstClr val="black"/>
                </a:solidFill>
              </a:rPr>
              <a:t>NCDs</a:t>
            </a:r>
            <a:endParaRPr lang="th-TH" dirty="0">
              <a:solidFill>
                <a:prstClr val="black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15" t="8889" r="47348" b="25732"/>
          <a:stretch/>
        </p:blipFill>
        <p:spPr bwMode="auto">
          <a:xfrm>
            <a:off x="0" y="1628790"/>
            <a:ext cx="9144000" cy="5229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15816" y="4344804"/>
            <a:ext cx="1296144" cy="8309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/>
              <a:t>โรคถุงลมโป่งพองและหอบหืด</a:t>
            </a:r>
          </a:p>
          <a:p>
            <a:pPr algn="ctr"/>
            <a:r>
              <a:rPr lang="th-TH" sz="1600" b="1" dirty="0"/>
              <a:t>ที่รับยาต่อเนื่อง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948264" y="4457436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cs typeface="+mj-cs"/>
              </a:rPr>
              <a:t>BMI&gt;35</a:t>
            </a:r>
            <a:r>
              <a:rPr lang="th-TH" sz="1800" dirty="0">
                <a:cs typeface="+mj-cs"/>
              </a:rPr>
              <a:t>หรือน้ำหนัก </a:t>
            </a:r>
            <a:r>
              <a:rPr lang="en-US" sz="1800" dirty="0">
                <a:cs typeface="+mj-cs"/>
              </a:rPr>
              <a:t>&gt;100 </a:t>
            </a:r>
            <a:r>
              <a:rPr lang="th-TH" sz="1800" dirty="0">
                <a:cs typeface="+mj-cs"/>
              </a:rPr>
              <a:t>กก.</a:t>
            </a:r>
          </a:p>
        </p:txBody>
      </p:sp>
    </p:spTree>
    <p:extLst>
      <p:ext uri="{BB962C8B-B14F-4D97-AF65-F5344CB8AC3E}">
        <p14:creationId xmlns:p14="http://schemas.microsoft.com/office/powerpoint/2010/main" val="7666693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77" t="13771" r="51326" b="13098"/>
          <a:stretch/>
        </p:blipFill>
        <p:spPr bwMode="auto">
          <a:xfrm>
            <a:off x="18472" y="0"/>
            <a:ext cx="912552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40554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70" t="73648" r="51630" b="14747"/>
          <a:stretch/>
        </p:blipFill>
        <p:spPr bwMode="auto">
          <a:xfrm>
            <a:off x="52486" y="432919"/>
            <a:ext cx="9103924" cy="1555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22" t="12661" r="11382" b="84511"/>
          <a:stretch/>
        </p:blipFill>
        <p:spPr bwMode="auto">
          <a:xfrm>
            <a:off x="52484" y="26624"/>
            <a:ext cx="9063136" cy="406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84" t="47441" r="11491" b="9327"/>
          <a:stretch/>
        </p:blipFill>
        <p:spPr bwMode="auto">
          <a:xfrm>
            <a:off x="-108520" y="1988840"/>
            <a:ext cx="9251776" cy="4736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0289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84" t="47441" r="11491" b="9327"/>
          <a:stretch/>
        </p:blipFill>
        <p:spPr bwMode="auto">
          <a:xfrm>
            <a:off x="-46928" y="839214"/>
            <a:ext cx="9162752" cy="58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22" t="12661" r="11382" b="84511"/>
          <a:stretch/>
        </p:blipFill>
        <p:spPr bwMode="auto">
          <a:xfrm>
            <a:off x="29712" y="432919"/>
            <a:ext cx="9168004" cy="406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20110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2" t="12390" r="51818" b="54478"/>
          <a:stretch/>
        </p:blipFill>
        <p:spPr bwMode="auto">
          <a:xfrm>
            <a:off x="36277" y="134634"/>
            <a:ext cx="9089769" cy="5166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07461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7" t="43906" r="51438" b="19057"/>
          <a:stretch/>
        </p:blipFill>
        <p:spPr bwMode="auto">
          <a:xfrm>
            <a:off x="0" y="432919"/>
            <a:ext cx="9144000" cy="4436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22" t="12661" r="11382" b="84511"/>
          <a:stretch/>
        </p:blipFill>
        <p:spPr bwMode="auto">
          <a:xfrm>
            <a:off x="52484" y="26624"/>
            <a:ext cx="9063136" cy="406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895" t="8767" r="11696" b="74648"/>
          <a:stretch/>
        </p:blipFill>
        <p:spPr bwMode="auto">
          <a:xfrm>
            <a:off x="2" y="4869160"/>
            <a:ext cx="9042721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84929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895" t="25123" r="11696" b="32468"/>
          <a:stretch/>
        </p:blipFill>
        <p:spPr bwMode="auto">
          <a:xfrm>
            <a:off x="-21900" y="602686"/>
            <a:ext cx="9130404" cy="5778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22" t="12661" r="11382" b="84511"/>
          <a:stretch/>
        </p:blipFill>
        <p:spPr bwMode="auto">
          <a:xfrm>
            <a:off x="-1" y="52376"/>
            <a:ext cx="9091516" cy="550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92636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88" t="9158" r="55985" b="46683"/>
          <a:stretch/>
        </p:blipFill>
        <p:spPr bwMode="auto">
          <a:xfrm>
            <a:off x="0" y="0"/>
            <a:ext cx="9144000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91386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88" t="57534" r="55985" b="13535"/>
          <a:stretch/>
        </p:blipFill>
        <p:spPr bwMode="auto">
          <a:xfrm>
            <a:off x="35716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99914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23528" y="1124744"/>
            <a:ext cx="8229600" cy="1143000"/>
          </a:xfrm>
        </p:spPr>
        <p:txBody>
          <a:bodyPr>
            <a:normAutofit/>
          </a:bodyPr>
          <a:lstStyle/>
          <a:p>
            <a:r>
              <a:rPr lang="th-TH" sz="6600" b="1" dirty="0"/>
              <a:t>ตรวจสุขภาพ ประจำปี 2566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90896" y="2852936"/>
            <a:ext cx="54006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6600" b="1" dirty="0"/>
              <a:t>ตรวจเดือน  </a:t>
            </a:r>
          </a:p>
          <a:p>
            <a:pPr algn="ctr"/>
            <a:r>
              <a:rPr lang="th-TH" sz="6600" b="1" dirty="0"/>
              <a:t>กุมภาพันธ์  2566</a:t>
            </a:r>
          </a:p>
        </p:txBody>
      </p:sp>
    </p:spTree>
    <p:extLst>
      <p:ext uri="{BB962C8B-B14F-4D97-AF65-F5344CB8AC3E}">
        <p14:creationId xmlns:p14="http://schemas.microsoft.com/office/powerpoint/2010/main" val="7969786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33" t="19280" r="30460" b="57135"/>
          <a:stretch/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8162408"/>
      </p:ext>
    </p:extLst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957</TotalTime>
  <Words>439</Words>
  <Application>Microsoft Office PowerPoint</Application>
  <PresentationFormat>นำเสนอทางหน้าจอ (4:3)</PresentationFormat>
  <Paragraphs>41</Paragraphs>
  <Slides>21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21</vt:i4>
      </vt:variant>
    </vt:vector>
  </HeadingPairs>
  <TitlesOfParts>
    <vt:vector size="27" baseType="lpstr">
      <vt:lpstr>Angsana New</vt:lpstr>
      <vt:lpstr>AngsanaUPC</vt:lpstr>
      <vt:lpstr>Arial</vt:lpstr>
      <vt:lpstr>Calibri</vt:lpstr>
      <vt:lpstr>Helvetica Neue</vt:lpstr>
      <vt:lpstr>ชุดรูปแบบของ Office</vt:lpstr>
      <vt:lpstr>งานอาชีวอนามัย           กลุ่มงานบริการด้านปฐมภูมิและองค์รวม</vt:lpstr>
      <vt:lpstr>เกณฑ์ในการประเมินภาวะสุขภาพของเจ้าหน้าที่  เกี่ยวกับกลุ่มเสี่ยงเบาหวาน</vt:lpstr>
      <vt:lpstr>เกณฑ์ในการประเมินภาวะสุขภาพของเจ้าหน้าที่  เกี่ยวกับกลุ่มเสี่ยงไขมัน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ตรวจสุขภาพ ประจำปี 2566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Atec</dc:creator>
  <cp:lastModifiedBy>Lenovo</cp:lastModifiedBy>
  <cp:revision>60</cp:revision>
  <cp:lastPrinted>2022-12-09T05:48:35Z</cp:lastPrinted>
  <dcterms:created xsi:type="dcterms:W3CDTF">2022-04-18T04:17:05Z</dcterms:created>
  <dcterms:modified xsi:type="dcterms:W3CDTF">2022-12-16T03:48:17Z</dcterms:modified>
</cp:coreProperties>
</file>