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  <p:sldMasterId id="2147483670" r:id="rId2"/>
  </p:sldMasterIdLst>
  <p:notesMasterIdLst>
    <p:notesMasterId r:id="rId50"/>
  </p:notesMasterIdLst>
  <p:sldIdLst>
    <p:sldId id="256" r:id="rId3"/>
    <p:sldId id="257" r:id="rId4"/>
    <p:sldId id="339" r:id="rId5"/>
    <p:sldId id="341" r:id="rId6"/>
    <p:sldId id="343" r:id="rId7"/>
    <p:sldId id="344" r:id="rId8"/>
    <p:sldId id="345" r:id="rId9"/>
    <p:sldId id="346" r:id="rId10"/>
    <p:sldId id="347" r:id="rId11"/>
    <p:sldId id="348" r:id="rId12"/>
    <p:sldId id="349" r:id="rId13"/>
    <p:sldId id="342" r:id="rId14"/>
    <p:sldId id="351" r:id="rId15"/>
    <p:sldId id="352" r:id="rId16"/>
    <p:sldId id="353" r:id="rId17"/>
    <p:sldId id="354" r:id="rId18"/>
    <p:sldId id="355" r:id="rId19"/>
    <p:sldId id="357" r:id="rId20"/>
    <p:sldId id="358" r:id="rId21"/>
    <p:sldId id="359" r:id="rId22"/>
    <p:sldId id="336" r:id="rId23"/>
    <p:sldId id="33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90" r:id="rId36"/>
    <p:sldId id="291" r:id="rId37"/>
    <p:sldId id="292" r:id="rId38"/>
    <p:sldId id="299" r:id="rId39"/>
    <p:sldId id="300" r:id="rId40"/>
    <p:sldId id="262" r:id="rId41"/>
    <p:sldId id="360" r:id="rId42"/>
    <p:sldId id="361" r:id="rId43"/>
    <p:sldId id="362" r:id="rId44"/>
    <p:sldId id="363" r:id="rId45"/>
    <p:sldId id="364" r:id="rId46"/>
    <p:sldId id="365" r:id="rId47"/>
    <p:sldId id="366" r:id="rId48"/>
    <p:sldId id="367" r:id="rId4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8DEA98-23BB-4BCE-A7BC-7D43F6778980}" type="datetimeFigureOut">
              <a:rPr lang="en-US" smtClean="0"/>
              <a:t>10/31/2022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5EEFA-4D48-4F4B-B697-5610AB26FB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42246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10/31/2022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10/31/2022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10/31/2022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10/31/2022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10/31/2022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10/31/2022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10/31/2022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10/31/2022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10/31/2022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10/31/2022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10/31/2022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10/31/2022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10/31/2022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10/31/2022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10/31/2022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10/31/2022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10/31/2022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>
            <a:extLst>
              <a:ext uri="{FF2B5EF4-FFF2-40B4-BE49-F238E27FC236}">
                <a16:creationId xmlns:a16="http://schemas.microsoft.com/office/drawing/2014/main" id="{1B4F27A5-F309-46EE-B06E-96582A1AB9AB}"/>
              </a:ext>
            </a:extLst>
          </p:cNvPr>
          <p:cNvGrpSpPr>
            <a:grpSpLocks/>
          </p:cNvGrpSpPr>
          <p:nvPr/>
        </p:nvGrpSpPr>
        <p:grpSpPr bwMode="auto">
          <a:xfrm>
            <a:off x="1" y="1"/>
            <a:ext cx="12187767" cy="6850063"/>
            <a:chOff x="0" y="0"/>
            <a:chExt cx="5758" cy="4315"/>
          </a:xfrm>
        </p:grpSpPr>
        <p:grpSp>
          <p:nvGrpSpPr>
            <p:cNvPr id="5" name="Group 3">
              <a:extLst>
                <a:ext uri="{FF2B5EF4-FFF2-40B4-BE49-F238E27FC236}">
                  <a16:creationId xmlns:a16="http://schemas.microsoft.com/office/drawing/2014/main" id="{88653A4E-7BA7-4E30-BA97-8CF8182D7F48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8" name="Freeform 4">
                <a:extLst>
                  <a:ext uri="{FF2B5EF4-FFF2-40B4-BE49-F238E27FC236}">
                    <a16:creationId xmlns:a16="http://schemas.microsoft.com/office/drawing/2014/main" id="{098A6DD6-E74B-411D-A341-B44D37DBDA46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/>
                <a:ahLst/>
                <a:cxnLst>
                  <a:cxn ang="0">
                    <a:pos x="2740" y="528"/>
                  </a:cxn>
                  <a:cxn ang="0">
                    <a:pos x="2632" y="484"/>
                  </a:cxn>
                  <a:cxn ang="0">
                    <a:pos x="2480" y="424"/>
                  </a:cxn>
                  <a:cxn ang="0">
                    <a:pos x="2203" y="343"/>
                  </a:cxn>
                  <a:cxn ang="0">
                    <a:pos x="1970" y="277"/>
                  </a:cxn>
                  <a:cxn ang="0">
                    <a:pos x="1807" y="212"/>
                  </a:cxn>
                  <a:cxn ang="0">
                    <a:pos x="1693" y="152"/>
                  </a:cxn>
                  <a:cxn ang="0">
                    <a:pos x="1628" y="103"/>
                  </a:cxn>
                  <a:cxn ang="0">
                    <a:pos x="1590" y="60"/>
                  </a:cxn>
                  <a:cxn ang="0">
                    <a:pos x="1579" y="27"/>
                  </a:cxn>
                  <a:cxn ang="0">
                    <a:pos x="1585" y="0"/>
                  </a:cxn>
                  <a:cxn ang="0">
                    <a:pos x="1557" y="49"/>
                  </a:cxn>
                  <a:cxn ang="0">
                    <a:pos x="1568" y="98"/>
                  </a:cxn>
                  <a:cxn ang="0">
                    <a:pos x="1617" y="141"/>
                  </a:cxn>
                  <a:cxn ang="0">
                    <a:pos x="1688" y="185"/>
                  </a:cxn>
                  <a:cxn ang="0">
                    <a:pos x="1791" y="228"/>
                  </a:cxn>
                  <a:cxn ang="0">
                    <a:pos x="2040" y="310"/>
                  </a:cxn>
                  <a:cxn ang="0">
                    <a:pos x="2285" y="381"/>
                  </a:cxn>
                  <a:cxn ang="0">
                    <a:pos x="2464" y="435"/>
                  </a:cxn>
                  <a:cxn ang="0">
                    <a:pos x="2605" y="484"/>
                  </a:cxn>
                  <a:cxn ang="0">
                    <a:pos x="2708" y="528"/>
                  </a:cxn>
                  <a:cxn ang="0">
                    <a:pos x="2768" y="560"/>
                  </a:cxn>
                  <a:cxn ang="0">
                    <a:pos x="2795" y="593"/>
                  </a:cxn>
                  <a:cxn ang="0">
                    <a:pos x="2795" y="642"/>
                  </a:cxn>
                  <a:cxn ang="0">
                    <a:pos x="2762" y="691"/>
                  </a:cxn>
                  <a:cxn ang="0">
                    <a:pos x="2692" y="735"/>
                  </a:cxn>
                  <a:cxn ang="0">
                    <a:pos x="2589" y="778"/>
                  </a:cxn>
                  <a:cxn ang="0">
                    <a:pos x="2458" y="822"/>
                  </a:cxn>
                  <a:cxn ang="0">
                    <a:pos x="2301" y="865"/>
                  </a:cxn>
                  <a:cxn ang="0">
                    <a:pos x="2030" y="930"/>
                  </a:cxn>
                  <a:cxn ang="0">
                    <a:pos x="1606" y="1034"/>
                  </a:cxn>
                  <a:cxn ang="0">
                    <a:pos x="1145" y="1164"/>
                  </a:cxn>
                  <a:cxn ang="0">
                    <a:pos x="673" y="1328"/>
                  </a:cxn>
                  <a:cxn ang="0">
                    <a:pos x="217" y="1545"/>
                  </a:cxn>
                  <a:cxn ang="0">
                    <a:pos x="353" y="1671"/>
                  </a:cxn>
                  <a:cxn ang="0">
                    <a:pos x="754" y="1469"/>
                  </a:cxn>
                  <a:cxn ang="0">
                    <a:pos x="1145" y="1311"/>
                  </a:cxn>
                  <a:cxn ang="0">
                    <a:pos x="1519" y="1186"/>
                  </a:cxn>
                  <a:cxn ang="0">
                    <a:pos x="1861" y="1083"/>
                  </a:cxn>
                  <a:cxn ang="0">
                    <a:pos x="2165" y="1007"/>
                  </a:cxn>
                  <a:cxn ang="0">
                    <a:pos x="2426" y="947"/>
                  </a:cxn>
                  <a:cxn ang="0">
                    <a:pos x="2626" y="892"/>
                  </a:cxn>
                  <a:cxn ang="0">
                    <a:pos x="2762" y="838"/>
                  </a:cxn>
                  <a:cxn ang="0">
                    <a:pos x="2827" y="794"/>
                  </a:cxn>
                  <a:cxn ang="0">
                    <a:pos x="2865" y="745"/>
                  </a:cxn>
                  <a:cxn ang="0">
                    <a:pos x="2882" y="702"/>
                  </a:cxn>
                  <a:cxn ang="0">
                    <a:pos x="2854" y="620"/>
                  </a:cxn>
                  <a:cxn ang="0">
                    <a:pos x="2800" y="560"/>
                  </a:cxn>
                  <a:cxn ang="0">
                    <a:pos x="2773" y="544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th-TH" sz="1800"/>
              </a:p>
            </p:txBody>
          </p:sp>
          <p:sp>
            <p:nvSpPr>
              <p:cNvPr id="9" name="Freeform 5">
                <a:extLst>
                  <a:ext uri="{FF2B5EF4-FFF2-40B4-BE49-F238E27FC236}">
                    <a16:creationId xmlns:a16="http://schemas.microsoft.com/office/drawing/2014/main" id="{2B7270A6-195C-4D20-8C77-E3A51A2777ED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/>
                <a:ahLst/>
                <a:cxnLst>
                  <a:cxn ang="0">
                    <a:pos x="1259" y="615"/>
                  </a:cxn>
                  <a:cxn ang="0">
                    <a:pos x="1248" y="588"/>
                  </a:cxn>
                  <a:cxn ang="0">
                    <a:pos x="1237" y="566"/>
                  </a:cxn>
                  <a:cxn ang="0">
                    <a:pos x="1216" y="539"/>
                  </a:cxn>
                  <a:cxn ang="0">
                    <a:pos x="1188" y="517"/>
                  </a:cxn>
                  <a:cxn ang="0">
                    <a:pos x="1123" y="479"/>
                  </a:cxn>
                  <a:cxn ang="0">
                    <a:pos x="1042" y="441"/>
                  </a:cxn>
                  <a:cxn ang="0">
                    <a:pos x="944" y="408"/>
                  </a:cxn>
                  <a:cxn ang="0">
                    <a:pos x="841" y="381"/>
                  </a:cxn>
                  <a:cxn ang="0">
                    <a:pos x="727" y="348"/>
                  </a:cxn>
                  <a:cxn ang="0">
                    <a:pos x="613" y="321"/>
                  </a:cxn>
                  <a:cxn ang="0">
                    <a:pos x="499" y="294"/>
                  </a:cxn>
                  <a:cxn ang="0">
                    <a:pos x="391" y="261"/>
                  </a:cxn>
                  <a:cxn ang="0">
                    <a:pos x="288" y="229"/>
                  </a:cxn>
                  <a:cxn ang="0">
                    <a:pos x="195" y="196"/>
                  </a:cxn>
                  <a:cxn ang="0">
                    <a:pos x="119" y="152"/>
                  </a:cxn>
                  <a:cxn ang="0">
                    <a:pos x="54" y="109"/>
                  </a:cxn>
                  <a:cxn ang="0">
                    <a:pos x="33" y="87"/>
                  </a:cxn>
                  <a:cxn ang="0">
                    <a:pos x="16" y="60"/>
                  </a:cxn>
                  <a:cxn ang="0">
                    <a:pos x="5" y="33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11"/>
                  </a:cxn>
                  <a:cxn ang="0">
                    <a:pos x="0" y="38"/>
                  </a:cxn>
                  <a:cxn ang="0">
                    <a:pos x="5" y="60"/>
                  </a:cxn>
                  <a:cxn ang="0">
                    <a:pos x="16" y="87"/>
                  </a:cxn>
                  <a:cxn ang="0">
                    <a:pos x="33" y="114"/>
                  </a:cxn>
                  <a:cxn ang="0">
                    <a:pos x="54" y="142"/>
                  </a:cxn>
                  <a:cxn ang="0">
                    <a:pos x="87" y="174"/>
                  </a:cxn>
                  <a:cxn ang="0">
                    <a:pos x="125" y="207"/>
                  </a:cxn>
                  <a:cxn ang="0">
                    <a:pos x="179" y="240"/>
                  </a:cxn>
                  <a:cxn ang="0">
                    <a:pos x="244" y="278"/>
                  </a:cxn>
                  <a:cxn ang="0">
                    <a:pos x="326" y="310"/>
                  </a:cxn>
                  <a:cxn ang="0">
                    <a:pos x="418" y="348"/>
                  </a:cxn>
                  <a:cxn ang="0">
                    <a:pos x="526" y="381"/>
                  </a:cxn>
                  <a:cxn ang="0">
                    <a:pos x="657" y="414"/>
                  </a:cxn>
                  <a:cxn ang="0">
                    <a:pos x="749" y="435"/>
                  </a:cxn>
                  <a:cxn ang="0">
                    <a:pos x="830" y="463"/>
                  </a:cxn>
                  <a:cxn ang="0">
                    <a:pos x="901" y="490"/>
                  </a:cxn>
                  <a:cxn ang="0">
                    <a:pos x="966" y="512"/>
                  </a:cxn>
                  <a:cxn ang="0">
                    <a:pos x="1015" y="539"/>
                  </a:cxn>
                  <a:cxn ang="0">
                    <a:pos x="1053" y="566"/>
                  </a:cxn>
                  <a:cxn ang="0">
                    <a:pos x="1080" y="593"/>
                  </a:cxn>
                  <a:cxn ang="0">
                    <a:pos x="1102" y="620"/>
                  </a:cxn>
                  <a:cxn ang="0">
                    <a:pos x="1112" y="648"/>
                  </a:cxn>
                  <a:cxn ang="0">
                    <a:pos x="1118" y="675"/>
                  </a:cxn>
                  <a:cxn ang="0">
                    <a:pos x="1112" y="697"/>
                  </a:cxn>
                  <a:cxn ang="0">
                    <a:pos x="1096" y="724"/>
                  </a:cxn>
                  <a:cxn ang="0">
                    <a:pos x="1080" y="746"/>
                  </a:cxn>
                  <a:cxn ang="0">
                    <a:pos x="1053" y="767"/>
                  </a:cxn>
                  <a:cxn ang="0">
                    <a:pos x="1015" y="789"/>
                  </a:cxn>
                  <a:cxn ang="0">
                    <a:pos x="977" y="811"/>
                  </a:cxn>
                  <a:cxn ang="0">
                    <a:pos x="1047" y="789"/>
                  </a:cxn>
                  <a:cxn ang="0">
                    <a:pos x="1107" y="767"/>
                  </a:cxn>
                  <a:cxn ang="0">
                    <a:pos x="1156" y="746"/>
                  </a:cxn>
                  <a:cxn ang="0">
                    <a:pos x="1199" y="724"/>
                  </a:cxn>
                  <a:cxn ang="0">
                    <a:pos x="1226" y="702"/>
                  </a:cxn>
                  <a:cxn ang="0">
                    <a:pos x="1248" y="675"/>
                  </a:cxn>
                  <a:cxn ang="0">
                    <a:pos x="1259" y="648"/>
                  </a:cxn>
                  <a:cxn ang="0">
                    <a:pos x="1259" y="615"/>
                  </a:cxn>
                  <a:cxn ang="0">
                    <a:pos x="1259" y="615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th-TH" sz="1800"/>
              </a:p>
            </p:txBody>
          </p:sp>
          <p:sp>
            <p:nvSpPr>
              <p:cNvPr id="10" name="Freeform 6">
                <a:extLst>
                  <a:ext uri="{FF2B5EF4-FFF2-40B4-BE49-F238E27FC236}">
                    <a16:creationId xmlns:a16="http://schemas.microsoft.com/office/drawing/2014/main" id="{700D0F29-4979-4CA9-9FA7-DC7500298A1A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/>
                <a:ahLst/>
                <a:cxnLst>
                  <a:cxn ang="0">
                    <a:pos x="92" y="958"/>
                  </a:cxn>
                  <a:cxn ang="0">
                    <a:pos x="0" y="969"/>
                  </a:cxn>
                  <a:cxn ang="0">
                    <a:pos x="391" y="969"/>
                  </a:cxn>
                  <a:cxn ang="0">
                    <a:pos x="434" y="947"/>
                  </a:cxn>
                  <a:cxn ang="0">
                    <a:pos x="483" y="914"/>
                  </a:cxn>
                  <a:cxn ang="0">
                    <a:pos x="554" y="876"/>
                  </a:cxn>
                  <a:cxn ang="0">
                    <a:pos x="635" y="838"/>
                  </a:cxn>
                  <a:cxn ang="0">
                    <a:pos x="727" y="794"/>
                  </a:cxn>
                  <a:cxn ang="0">
                    <a:pos x="836" y="745"/>
                  </a:cxn>
                  <a:cxn ang="0">
                    <a:pos x="961" y="696"/>
                  </a:cxn>
                  <a:cxn ang="0">
                    <a:pos x="1102" y="642"/>
                  </a:cxn>
                  <a:cxn ang="0">
                    <a:pos x="1259" y="582"/>
                  </a:cxn>
                  <a:cxn ang="0">
                    <a:pos x="1433" y="522"/>
                  </a:cxn>
                  <a:cxn ang="0">
                    <a:pos x="1623" y="462"/>
                  </a:cxn>
                  <a:cxn ang="0">
                    <a:pos x="1829" y="403"/>
                  </a:cxn>
                  <a:cxn ang="0">
                    <a:pos x="2057" y="343"/>
                  </a:cxn>
                  <a:cxn ang="0">
                    <a:pos x="2301" y="283"/>
                  </a:cxn>
                  <a:cxn ang="0">
                    <a:pos x="2567" y="223"/>
                  </a:cxn>
                  <a:cxn ang="0">
                    <a:pos x="2849" y="163"/>
                  </a:cxn>
                  <a:cxn ang="0">
                    <a:pos x="2849" y="0"/>
                  </a:cxn>
                  <a:cxn ang="0">
                    <a:pos x="2817" y="16"/>
                  </a:cxn>
                  <a:cxn ang="0">
                    <a:pos x="2773" y="33"/>
                  </a:cxn>
                  <a:cxn ang="0">
                    <a:pos x="2719" y="54"/>
                  </a:cxn>
                  <a:cxn ang="0">
                    <a:pos x="2648" y="76"/>
                  </a:cxn>
                  <a:cxn ang="0">
                    <a:pos x="2572" y="98"/>
                  </a:cxn>
                  <a:cxn ang="0">
                    <a:pos x="2491" y="120"/>
                  </a:cxn>
                  <a:cxn ang="0">
                    <a:pos x="2399" y="147"/>
                  </a:cxn>
                  <a:cxn ang="0">
                    <a:pos x="2301" y="169"/>
                  </a:cxn>
                  <a:cxn ang="0">
                    <a:pos x="2095" y="223"/>
                  </a:cxn>
                  <a:cxn ang="0">
                    <a:pos x="1889" y="277"/>
                  </a:cxn>
                  <a:cxn ang="0">
                    <a:pos x="1688" y="326"/>
                  </a:cxn>
                  <a:cxn ang="0">
                    <a:pos x="1590" y="354"/>
                  </a:cxn>
                  <a:cxn ang="0">
                    <a:pos x="1503" y="381"/>
                  </a:cxn>
                  <a:cxn ang="0">
                    <a:pos x="1107" y="506"/>
                  </a:cxn>
                  <a:cxn ang="0">
                    <a:pos x="912" y="577"/>
                  </a:cxn>
                  <a:cxn ang="0">
                    <a:pos x="727" y="647"/>
                  </a:cxn>
                  <a:cxn ang="0">
                    <a:pos x="548" y="718"/>
                  </a:cxn>
                  <a:cxn ang="0">
                    <a:pos x="380" y="794"/>
                  </a:cxn>
                  <a:cxn ang="0">
                    <a:pos x="228" y="876"/>
                  </a:cxn>
                  <a:cxn ang="0">
                    <a:pos x="92" y="958"/>
                  </a:cxn>
                  <a:cxn ang="0">
                    <a:pos x="92" y="958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th-TH" sz="1800"/>
              </a:p>
            </p:txBody>
          </p:sp>
          <p:sp>
            <p:nvSpPr>
              <p:cNvPr id="11" name="Freeform 7">
                <a:extLst>
                  <a:ext uri="{FF2B5EF4-FFF2-40B4-BE49-F238E27FC236}">
                    <a16:creationId xmlns:a16="http://schemas.microsoft.com/office/drawing/2014/main" id="{D4C75594-1648-47A3-9AF4-42B056ACBFEA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>
                  <a:gd name="T0" fmla="*/ 1433 w 3007"/>
                  <a:gd name="T1" fmla="*/ 474 h 2085"/>
                  <a:gd name="T2" fmla="*/ 1460 w 3007"/>
                  <a:gd name="T3" fmla="*/ 528 h 2085"/>
                  <a:gd name="T4" fmla="*/ 1541 w 3007"/>
                  <a:gd name="T5" fmla="*/ 593 h 2085"/>
                  <a:gd name="T6" fmla="*/ 1715 w 3007"/>
                  <a:gd name="T7" fmla="*/ 670 h 2085"/>
                  <a:gd name="T8" fmla="*/ 1927 w 3007"/>
                  <a:gd name="T9" fmla="*/ 735 h 2085"/>
                  <a:gd name="T10" fmla="*/ 2155 w 3007"/>
                  <a:gd name="T11" fmla="*/ 789 h 2085"/>
                  <a:gd name="T12" fmla="*/ 2372 w 3007"/>
                  <a:gd name="T13" fmla="*/ 849 h 2085"/>
                  <a:gd name="T14" fmla="*/ 2551 w 3007"/>
                  <a:gd name="T15" fmla="*/ 920 h 2085"/>
                  <a:gd name="T16" fmla="*/ 2638 w 3007"/>
                  <a:gd name="T17" fmla="*/ 980 h 2085"/>
                  <a:gd name="T18" fmla="*/ 2676 w 3007"/>
                  <a:gd name="T19" fmla="*/ 1029 h 2085"/>
                  <a:gd name="T20" fmla="*/ 2681 w 3007"/>
                  <a:gd name="T21" fmla="*/ 1083 h 2085"/>
                  <a:gd name="T22" fmla="*/ 2665 w 3007"/>
                  <a:gd name="T23" fmla="*/ 1127 h 2085"/>
                  <a:gd name="T24" fmla="*/ 2616 w 3007"/>
                  <a:gd name="T25" fmla="*/ 1170 h 2085"/>
                  <a:gd name="T26" fmla="*/ 2545 w 3007"/>
                  <a:gd name="T27" fmla="*/ 1208 h 2085"/>
                  <a:gd name="T28" fmla="*/ 2448 w 3007"/>
                  <a:gd name="T29" fmla="*/ 1241 h 2085"/>
                  <a:gd name="T30" fmla="*/ 2328 w 3007"/>
                  <a:gd name="T31" fmla="*/ 1274 h 2085"/>
                  <a:gd name="T32" fmla="*/ 2106 w 3007"/>
                  <a:gd name="T33" fmla="*/ 1328 h 2085"/>
                  <a:gd name="T34" fmla="*/ 1742 w 3007"/>
                  <a:gd name="T35" fmla="*/ 1421 h 2085"/>
                  <a:gd name="T36" fmla="*/ 1308 w 3007"/>
                  <a:gd name="T37" fmla="*/ 1540 h 2085"/>
                  <a:gd name="T38" fmla="*/ 820 w 3007"/>
                  <a:gd name="T39" fmla="*/ 1709 h 2085"/>
                  <a:gd name="T40" fmla="*/ 282 w 3007"/>
                  <a:gd name="T41" fmla="*/ 1943 h 2085"/>
                  <a:gd name="T42" fmla="*/ 152 w 3007"/>
                  <a:gd name="T43" fmla="*/ 2085 h 2085"/>
                  <a:gd name="T44" fmla="*/ 386 w 3007"/>
                  <a:gd name="T45" fmla="*/ 1992 h 2085"/>
                  <a:gd name="T46" fmla="*/ 700 w 3007"/>
                  <a:gd name="T47" fmla="*/ 1834 h 2085"/>
                  <a:gd name="T48" fmla="*/ 1064 w 3007"/>
                  <a:gd name="T49" fmla="*/ 1693 h 2085"/>
                  <a:gd name="T50" fmla="*/ 1661 w 3007"/>
                  <a:gd name="T51" fmla="*/ 1497 h 2085"/>
                  <a:gd name="T52" fmla="*/ 1845 w 3007"/>
                  <a:gd name="T53" fmla="*/ 1442 h 2085"/>
                  <a:gd name="T54" fmla="*/ 2252 w 3007"/>
                  <a:gd name="T55" fmla="*/ 1339 h 2085"/>
                  <a:gd name="T56" fmla="*/ 2551 w 3007"/>
                  <a:gd name="T57" fmla="*/ 1263 h 2085"/>
                  <a:gd name="T58" fmla="*/ 2730 w 3007"/>
                  <a:gd name="T59" fmla="*/ 1214 h 2085"/>
                  <a:gd name="T60" fmla="*/ 2876 w 3007"/>
                  <a:gd name="T61" fmla="*/ 1170 h 2085"/>
                  <a:gd name="T62" fmla="*/ 2974 w 3007"/>
                  <a:gd name="T63" fmla="*/ 1132 h 2085"/>
                  <a:gd name="T64" fmla="*/ 3007 w 3007"/>
                  <a:gd name="T65" fmla="*/ 871 h 2085"/>
                  <a:gd name="T66" fmla="*/ 2860 w 3007"/>
                  <a:gd name="T67" fmla="*/ 844 h 2085"/>
                  <a:gd name="T68" fmla="*/ 2670 w 3007"/>
                  <a:gd name="T69" fmla="*/ 806 h 2085"/>
                  <a:gd name="T70" fmla="*/ 2458 w 3007"/>
                  <a:gd name="T71" fmla="*/ 757 h 2085"/>
                  <a:gd name="T72" fmla="*/ 2138 w 3007"/>
                  <a:gd name="T73" fmla="*/ 670 h 2085"/>
                  <a:gd name="T74" fmla="*/ 1959 w 3007"/>
                  <a:gd name="T75" fmla="*/ 604 h 2085"/>
                  <a:gd name="T76" fmla="*/ 1824 w 3007"/>
                  <a:gd name="T77" fmla="*/ 534 h 2085"/>
                  <a:gd name="T78" fmla="*/ 1769 w 3007"/>
                  <a:gd name="T79" fmla="*/ 474 h 2085"/>
                  <a:gd name="T80" fmla="*/ 1753 w 3007"/>
                  <a:gd name="T81" fmla="*/ 436 h 2085"/>
                  <a:gd name="T82" fmla="*/ 1780 w 3007"/>
                  <a:gd name="T83" fmla="*/ 381 h 2085"/>
                  <a:gd name="T84" fmla="*/ 1862 w 3007"/>
                  <a:gd name="T85" fmla="*/ 316 h 2085"/>
                  <a:gd name="T86" fmla="*/ 1986 w 3007"/>
                  <a:gd name="T87" fmla="*/ 267 h 2085"/>
                  <a:gd name="T88" fmla="*/ 2149 w 3007"/>
                  <a:gd name="T89" fmla="*/ 229 h 2085"/>
                  <a:gd name="T90" fmla="*/ 2431 w 3007"/>
                  <a:gd name="T91" fmla="*/ 180 h 2085"/>
                  <a:gd name="T92" fmla="*/ 2827 w 3007"/>
                  <a:gd name="T93" fmla="*/ 125 h 2085"/>
                  <a:gd name="T94" fmla="*/ 3007 w 3007"/>
                  <a:gd name="T95" fmla="*/ 87 h 2085"/>
                  <a:gd name="T96" fmla="*/ 2909 w 3007"/>
                  <a:gd name="T97" fmla="*/ 22 h 2085"/>
                  <a:gd name="T98" fmla="*/ 2676 w 3007"/>
                  <a:gd name="T99" fmla="*/ 66 h 2085"/>
                  <a:gd name="T100" fmla="*/ 2285 w 3007"/>
                  <a:gd name="T101" fmla="*/ 120 h 2085"/>
                  <a:gd name="T102" fmla="*/ 2030 w 3007"/>
                  <a:gd name="T103" fmla="*/ 158 h 2085"/>
                  <a:gd name="T104" fmla="*/ 1791 w 3007"/>
                  <a:gd name="T105" fmla="*/ 202 h 2085"/>
                  <a:gd name="T106" fmla="*/ 1601 w 3007"/>
                  <a:gd name="T107" fmla="*/ 261 h 2085"/>
                  <a:gd name="T108" fmla="*/ 1471 w 3007"/>
                  <a:gd name="T109" fmla="*/ 338 h 2085"/>
                  <a:gd name="T110" fmla="*/ 1438 w 3007"/>
                  <a:gd name="T111" fmla="*/ 387 h 2085"/>
                  <a:gd name="T112" fmla="*/ 1427 w 3007"/>
                  <a:gd name="T113" fmla="*/ 441 h 2085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 sz="1800"/>
              </a:p>
            </p:txBody>
          </p:sp>
          <p:sp>
            <p:nvSpPr>
              <p:cNvPr id="12" name="Freeform 8">
                <a:extLst>
                  <a:ext uri="{FF2B5EF4-FFF2-40B4-BE49-F238E27FC236}">
                    <a16:creationId xmlns:a16="http://schemas.microsoft.com/office/drawing/2014/main" id="{5797B048-18CE-4596-AD82-7CA19AF820B2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/>
                <a:ahLst/>
                <a:cxnLst>
                  <a:cxn ang="0">
                    <a:pos x="0" y="332"/>
                  </a:cxn>
                  <a:cxn ang="0">
                    <a:pos x="0" y="360"/>
                  </a:cxn>
                  <a:cxn ang="0">
                    <a:pos x="5" y="387"/>
                  </a:cxn>
                  <a:cxn ang="0">
                    <a:pos x="27" y="414"/>
                  </a:cxn>
                  <a:cxn ang="0">
                    <a:pos x="54" y="436"/>
                  </a:cxn>
                  <a:cxn ang="0">
                    <a:pos x="92" y="463"/>
                  </a:cxn>
                  <a:cxn ang="0">
                    <a:pos x="141" y="490"/>
                  </a:cxn>
                  <a:cxn ang="0">
                    <a:pos x="195" y="512"/>
                  </a:cxn>
                  <a:cxn ang="0">
                    <a:pos x="255" y="539"/>
                  </a:cxn>
                  <a:cxn ang="0">
                    <a:pos x="212" y="517"/>
                  </a:cxn>
                  <a:cxn ang="0">
                    <a:pos x="179" y="490"/>
                  </a:cxn>
                  <a:cxn ang="0">
                    <a:pos x="157" y="468"/>
                  </a:cxn>
                  <a:cxn ang="0">
                    <a:pos x="141" y="447"/>
                  </a:cxn>
                  <a:cxn ang="0">
                    <a:pos x="136" y="425"/>
                  </a:cxn>
                  <a:cxn ang="0">
                    <a:pos x="136" y="403"/>
                  </a:cxn>
                  <a:cxn ang="0">
                    <a:pos x="141" y="381"/>
                  </a:cxn>
                  <a:cxn ang="0">
                    <a:pos x="157" y="365"/>
                  </a:cxn>
                  <a:cxn ang="0">
                    <a:pos x="179" y="343"/>
                  </a:cxn>
                  <a:cxn ang="0">
                    <a:pos x="201" y="327"/>
                  </a:cxn>
                  <a:cxn ang="0">
                    <a:pos x="266" y="294"/>
                  </a:cxn>
                  <a:cxn ang="0">
                    <a:pos x="353" y="262"/>
                  </a:cxn>
                  <a:cxn ang="0">
                    <a:pos x="445" y="234"/>
                  </a:cxn>
                  <a:cxn ang="0">
                    <a:pos x="554" y="213"/>
                  </a:cxn>
                  <a:cxn ang="0">
                    <a:pos x="662" y="191"/>
                  </a:cxn>
                  <a:cxn ang="0">
                    <a:pos x="890" y="153"/>
                  </a:cxn>
                  <a:cxn ang="0">
                    <a:pos x="993" y="136"/>
                  </a:cxn>
                  <a:cxn ang="0">
                    <a:pos x="1091" y="120"/>
                  </a:cxn>
                  <a:cxn ang="0">
                    <a:pos x="1178" y="115"/>
                  </a:cxn>
                  <a:cxn ang="0">
                    <a:pos x="1248" y="104"/>
                  </a:cxn>
                  <a:cxn ang="0">
                    <a:pos x="1248" y="0"/>
                  </a:cxn>
                  <a:cxn ang="0">
                    <a:pos x="1161" y="22"/>
                  </a:cxn>
                  <a:cxn ang="0">
                    <a:pos x="1069" y="38"/>
                  </a:cxn>
                  <a:cxn ang="0">
                    <a:pos x="874" y="71"/>
                  </a:cxn>
                  <a:cxn ang="0">
                    <a:pos x="673" y="93"/>
                  </a:cxn>
                  <a:cxn ang="0">
                    <a:pos x="483" y="126"/>
                  </a:cxn>
                  <a:cxn ang="0">
                    <a:pos x="391" y="142"/>
                  </a:cxn>
                  <a:cxn ang="0">
                    <a:pos x="309" y="158"/>
                  </a:cxn>
                  <a:cxn ang="0">
                    <a:pos x="228" y="180"/>
                  </a:cxn>
                  <a:cxn ang="0">
                    <a:pos x="163" y="202"/>
                  </a:cxn>
                  <a:cxn ang="0">
                    <a:pos x="103" y="229"/>
                  </a:cxn>
                  <a:cxn ang="0">
                    <a:pos x="54" y="256"/>
                  </a:cxn>
                  <a:cxn ang="0">
                    <a:pos x="22" y="294"/>
                  </a:cxn>
                  <a:cxn ang="0">
                    <a:pos x="0" y="332"/>
                  </a:cxn>
                  <a:cxn ang="0">
                    <a:pos x="0" y="332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th-TH" sz="1800"/>
              </a:p>
            </p:txBody>
          </p:sp>
        </p:grpSp>
        <p:sp>
          <p:nvSpPr>
            <p:cNvPr id="6" name="Freeform 9">
              <a:extLst>
                <a:ext uri="{FF2B5EF4-FFF2-40B4-BE49-F238E27FC236}">
                  <a16:creationId xmlns:a16="http://schemas.microsoft.com/office/drawing/2014/main" id="{67A41038-44AB-4D9F-A9D1-FED2B6962369}"/>
                </a:ext>
              </a:extLst>
            </p:cNvPr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/>
              <a:ahLst/>
              <a:cxnLst>
                <a:cxn ang="0">
                  <a:pos x="982" y="1061"/>
                </a:cxn>
                <a:cxn ang="0">
                  <a:pos x="1357" y="1012"/>
                </a:cxn>
                <a:cxn ang="0">
                  <a:pos x="1666" y="957"/>
                </a:cxn>
                <a:cxn ang="0">
                  <a:pos x="1916" y="897"/>
                </a:cxn>
                <a:cxn ang="0">
                  <a:pos x="2100" y="832"/>
                </a:cxn>
                <a:cxn ang="0">
                  <a:pos x="2220" y="756"/>
                </a:cxn>
                <a:cxn ang="0">
                  <a:pos x="2285" y="669"/>
                </a:cxn>
                <a:cxn ang="0">
                  <a:pos x="2290" y="560"/>
                </a:cxn>
                <a:cxn ang="0">
                  <a:pos x="2241" y="457"/>
                </a:cxn>
                <a:cxn ang="0">
                  <a:pos x="2144" y="364"/>
                </a:cxn>
                <a:cxn ang="0">
                  <a:pos x="2008" y="277"/>
                </a:cxn>
                <a:cxn ang="0">
                  <a:pos x="1769" y="157"/>
                </a:cxn>
                <a:cxn ang="0">
                  <a:pos x="1612" y="92"/>
                </a:cxn>
                <a:cxn ang="0">
                  <a:pos x="1476" y="43"/>
                </a:cxn>
                <a:cxn ang="0">
                  <a:pos x="1384" y="10"/>
                </a:cxn>
                <a:cxn ang="0">
                  <a:pos x="1346" y="0"/>
                </a:cxn>
                <a:cxn ang="0">
                  <a:pos x="1655" y="119"/>
                </a:cxn>
                <a:cxn ang="0">
                  <a:pos x="1948" y="255"/>
                </a:cxn>
                <a:cxn ang="0">
                  <a:pos x="2068" y="326"/>
                </a:cxn>
                <a:cxn ang="0">
                  <a:pos x="2171" y="402"/>
                </a:cxn>
                <a:cxn ang="0">
                  <a:pos x="2236" y="478"/>
                </a:cxn>
                <a:cxn ang="0">
                  <a:pos x="2263" y="560"/>
                </a:cxn>
                <a:cxn ang="0">
                  <a:pos x="2241" y="636"/>
                </a:cxn>
                <a:cxn ang="0">
                  <a:pos x="2171" y="702"/>
                </a:cxn>
                <a:cxn ang="0">
                  <a:pos x="2062" y="756"/>
                </a:cxn>
                <a:cxn ang="0">
                  <a:pos x="1921" y="800"/>
                </a:cxn>
                <a:cxn ang="0">
                  <a:pos x="1748" y="843"/>
                </a:cxn>
                <a:cxn ang="0">
                  <a:pos x="1351" y="908"/>
                </a:cxn>
                <a:cxn ang="0">
                  <a:pos x="923" y="968"/>
                </a:cxn>
                <a:cxn ang="0">
                  <a:pos x="521" y="1028"/>
                </a:cxn>
                <a:cxn ang="0">
                  <a:pos x="353" y="1066"/>
                </a:cxn>
                <a:cxn ang="0">
                  <a:pos x="206" y="1104"/>
                </a:cxn>
                <a:cxn ang="0">
                  <a:pos x="92" y="1148"/>
                </a:cxn>
                <a:cxn ang="0">
                  <a:pos x="22" y="1202"/>
                </a:cxn>
                <a:cxn ang="0">
                  <a:pos x="0" y="1262"/>
                </a:cxn>
                <a:cxn ang="0">
                  <a:pos x="27" y="1327"/>
                </a:cxn>
                <a:cxn ang="0">
                  <a:pos x="98" y="1382"/>
                </a:cxn>
                <a:cxn ang="0">
                  <a:pos x="196" y="1425"/>
                </a:cxn>
                <a:cxn ang="0">
                  <a:pos x="326" y="1469"/>
                </a:cxn>
                <a:cxn ang="0">
                  <a:pos x="217" y="1414"/>
                </a:cxn>
                <a:cxn ang="0">
                  <a:pos x="147" y="1360"/>
                </a:cxn>
                <a:cxn ang="0">
                  <a:pos x="120" y="1306"/>
                </a:cxn>
                <a:cxn ang="0">
                  <a:pos x="141" y="1257"/>
                </a:cxn>
                <a:cxn ang="0">
                  <a:pos x="212" y="1208"/>
                </a:cxn>
                <a:cxn ang="0">
                  <a:pos x="342" y="1164"/>
                </a:cxn>
                <a:cxn ang="0">
                  <a:pos x="527" y="1121"/>
                </a:cxn>
                <a:cxn ang="0">
                  <a:pos x="771" y="1088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th-TH" sz="1800"/>
            </a:p>
          </p:txBody>
        </p:sp>
        <p:sp>
          <p:nvSpPr>
            <p:cNvPr id="7" name="Freeform 10">
              <a:extLst>
                <a:ext uri="{FF2B5EF4-FFF2-40B4-BE49-F238E27FC236}">
                  <a16:creationId xmlns:a16="http://schemas.microsoft.com/office/drawing/2014/main" id="{DF75AD43-007E-423F-BCEE-3BB48A0F24A0}"/>
                </a:ext>
              </a:extLst>
            </p:cNvPr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>
                <a:gd name="T0" fmla="*/ 0 w 5740"/>
                <a:gd name="T1" fmla="*/ 0 h 1906"/>
                <a:gd name="T2" fmla="*/ 0 w 5740"/>
                <a:gd name="T3" fmla="*/ 1655 h 1906"/>
                <a:gd name="T4" fmla="*/ 5776 w 5740"/>
                <a:gd name="T5" fmla="*/ 1655 h 1906"/>
                <a:gd name="T6" fmla="*/ 5776 w 5740"/>
                <a:gd name="T7" fmla="*/ 0 h 1906"/>
                <a:gd name="T8" fmla="*/ 0 w 5740"/>
                <a:gd name="T9" fmla="*/ 0 h 1906"/>
                <a:gd name="T10" fmla="*/ 0 w 5740"/>
                <a:gd name="T11" fmla="*/ 0 h 19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1800"/>
            </a:p>
          </p:txBody>
        </p:sp>
      </p:grpSp>
      <p:sp>
        <p:nvSpPr>
          <p:cNvPr id="89099" name="Rectangle 11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1736726"/>
            <a:ext cx="10363200" cy="1920875"/>
          </a:xfrm>
        </p:spPr>
        <p:txBody>
          <a:bodyPr/>
          <a:lstStyle>
            <a:lvl1pPr>
              <a:defRPr sz="6000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89100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13" name="Rectangle 13">
            <a:extLst>
              <a:ext uri="{FF2B5EF4-FFF2-40B4-BE49-F238E27FC236}">
                <a16:creationId xmlns:a16="http://schemas.microsoft.com/office/drawing/2014/main" id="{3C94674E-21CD-48EE-8065-A7EE41FD9D7D}"/>
              </a:ext>
            </a:extLst>
          </p:cNvPr>
          <p:cNvSpPr>
            <a:spLocks noGrp="1" noChangeArrowheads="1"/>
          </p:cNvSpPr>
          <p:nvPr>
            <p:ph type="dt" sz="quarter" idx="10"/>
          </p:nvPr>
        </p:nvSpPr>
        <p:spPr>
          <a:xfrm>
            <a:off x="609600" y="6248400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2F79B1-E6AF-4179-AC1D-AA064EAE7D0D}" type="datetimeFigureOut">
              <a:rPr lang="th-TH"/>
              <a:pPr>
                <a:defRPr/>
              </a:pPr>
              <a:t>31/10/65</a:t>
            </a:fld>
            <a:endParaRPr lang="th-TH"/>
          </a:p>
        </p:txBody>
      </p:sp>
      <p:sp>
        <p:nvSpPr>
          <p:cNvPr id="14" name="Rectangle 14">
            <a:extLst>
              <a:ext uri="{FF2B5EF4-FFF2-40B4-BE49-F238E27FC236}">
                <a16:creationId xmlns:a16="http://schemas.microsoft.com/office/drawing/2014/main" id="{BB3062F7-1385-4BD7-9CE4-8FFB216CC04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5157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5" name="Rectangle 15">
            <a:extLst>
              <a:ext uri="{FF2B5EF4-FFF2-40B4-BE49-F238E27FC236}">
                <a16:creationId xmlns:a16="http://schemas.microsoft.com/office/drawing/2014/main" id="{A34897F6-CE50-4F62-8325-33B5294F672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54750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211417C3-53A0-4398-A1B5-C018B54B7B5F}" type="slidenum">
              <a:rPr lang="th-TH" altLang="en-US"/>
              <a:pPr/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156080523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ECF0FA02-8B76-4157-B669-1A2F2B58593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DEFE15-0879-4EA5-950B-127992FA5BCF}" type="datetimeFigureOut">
              <a:rPr lang="th-TH"/>
              <a:pPr>
                <a:defRPr/>
              </a:pPr>
              <a:t>31/10/65</a:t>
            </a:fld>
            <a:endParaRPr lang="th-TH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4D592B6E-0DEF-4828-8B0B-89AC14B8EA3F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DD93ECE-CEDA-4545-8E95-EB758A592EF2}" type="slidenum">
              <a:rPr lang="th-TH" altLang="en-US"/>
              <a:pPr/>
              <a:t>‹#›</a:t>
            </a:fld>
            <a:endParaRPr lang="th-TH" altLang="en-US"/>
          </a:p>
        </p:txBody>
      </p:sp>
      <p:sp>
        <p:nvSpPr>
          <p:cNvPr id="6" name="Rectangle 14">
            <a:extLst>
              <a:ext uri="{FF2B5EF4-FFF2-40B4-BE49-F238E27FC236}">
                <a16:creationId xmlns:a16="http://schemas.microsoft.com/office/drawing/2014/main" id="{A5905E21-FC3E-4F8F-8346-A11C690FBEE7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9097159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04D9C8D9-35A5-48A6-8E86-331F22A6475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7CA871-4F76-495C-95D1-CCC8DEAA25E7}" type="datetimeFigureOut">
              <a:rPr lang="th-TH"/>
              <a:pPr>
                <a:defRPr/>
              </a:pPr>
              <a:t>31/10/65</a:t>
            </a:fld>
            <a:endParaRPr lang="th-TH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1FC23939-281B-4CB3-8946-447347609CF7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D956E7-D4C5-45F7-A936-EC1CCD1B9C5B}" type="slidenum">
              <a:rPr lang="th-TH" altLang="en-US"/>
              <a:pPr/>
              <a:t>‹#›</a:t>
            </a:fld>
            <a:endParaRPr lang="th-TH" altLang="en-US"/>
          </a:p>
        </p:txBody>
      </p:sp>
      <p:sp>
        <p:nvSpPr>
          <p:cNvPr id="6" name="Rectangle 14">
            <a:extLst>
              <a:ext uri="{FF2B5EF4-FFF2-40B4-BE49-F238E27FC236}">
                <a16:creationId xmlns:a16="http://schemas.microsoft.com/office/drawing/2014/main" id="{E4C5F84B-39E7-41CB-A4D7-1ED5F2F79863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9671135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54E8651C-969E-450A-97CF-B15B9E0E90F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D4089E-F24E-48B0-8480-1832020B8DA1}" type="datetimeFigureOut">
              <a:rPr lang="th-TH"/>
              <a:pPr>
                <a:defRPr/>
              </a:pPr>
              <a:t>31/10/65</a:t>
            </a:fld>
            <a:endParaRPr lang="th-TH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9F24229D-5790-42C5-8758-0FDA182F3EE8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AEA9F53-DB78-4E57-A6C8-AAF98C97EAC7}" type="slidenum">
              <a:rPr lang="th-TH" altLang="en-US"/>
              <a:pPr/>
              <a:t>‹#›</a:t>
            </a:fld>
            <a:endParaRPr lang="th-TH" altLang="en-US"/>
          </a:p>
        </p:txBody>
      </p:sp>
      <p:sp>
        <p:nvSpPr>
          <p:cNvPr id="7" name="Rectangle 14">
            <a:extLst>
              <a:ext uri="{FF2B5EF4-FFF2-40B4-BE49-F238E27FC236}">
                <a16:creationId xmlns:a16="http://schemas.microsoft.com/office/drawing/2014/main" id="{1B6D68AE-E1DF-4577-AD17-B98BAB14D18C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1362207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F14F96CE-75DC-42E1-8518-2B2FDDADF5B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60250E-2A57-494D-B8C7-F144EB128808}" type="datetimeFigureOut">
              <a:rPr lang="th-TH"/>
              <a:pPr>
                <a:defRPr/>
              </a:pPr>
              <a:t>31/10/65</a:t>
            </a:fld>
            <a:endParaRPr lang="th-TH"/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96D0BAE1-E941-41FA-A270-BA1C7B0E6BE5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6856EA8-4CD6-47AD-9D4C-B8E1F57DF579}" type="slidenum">
              <a:rPr lang="th-TH" altLang="en-US"/>
              <a:pPr/>
              <a:t>‹#›</a:t>
            </a:fld>
            <a:endParaRPr lang="th-TH" altLang="en-US"/>
          </a:p>
        </p:txBody>
      </p:sp>
      <p:sp>
        <p:nvSpPr>
          <p:cNvPr id="9" name="Rectangle 14">
            <a:extLst>
              <a:ext uri="{FF2B5EF4-FFF2-40B4-BE49-F238E27FC236}">
                <a16:creationId xmlns:a16="http://schemas.microsoft.com/office/drawing/2014/main" id="{04A4F1A7-C27D-45D5-9AA1-2DE77C2FDB98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3704853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0BE28F3-9BEA-46C2-80FC-028F3344B35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6D7CA5-FB31-4188-9233-F70B0915397A}" type="datetimeFigureOut">
              <a:rPr lang="th-TH"/>
              <a:pPr>
                <a:defRPr/>
              </a:pPr>
              <a:t>31/10/65</a:t>
            </a:fld>
            <a:endParaRPr lang="th-TH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3AF301A-2CA0-45B0-AF0F-1C7AB8AD745D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B333A87-BA03-4CD4-91B2-DA9438146FDA}" type="slidenum">
              <a:rPr lang="th-TH" altLang="en-US"/>
              <a:pPr/>
              <a:t>‹#›</a:t>
            </a:fld>
            <a:endParaRPr lang="th-TH" altLang="en-US"/>
          </a:p>
        </p:txBody>
      </p:sp>
      <p:sp>
        <p:nvSpPr>
          <p:cNvPr id="5" name="Rectangle 14">
            <a:extLst>
              <a:ext uri="{FF2B5EF4-FFF2-40B4-BE49-F238E27FC236}">
                <a16:creationId xmlns:a16="http://schemas.microsoft.com/office/drawing/2014/main" id="{C622AED2-AC04-4541-BC94-36B78A4DCB31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1705913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5466EB41-A128-42B7-95FE-882466DCC96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9975A5-0BE6-49F7-A515-56FC8FDDBE26}" type="datetimeFigureOut">
              <a:rPr lang="th-TH"/>
              <a:pPr>
                <a:defRPr/>
              </a:pPr>
              <a:t>31/10/65</a:t>
            </a:fld>
            <a:endParaRPr lang="th-TH"/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3DA83A39-E42B-438B-B2B4-DB2A33432B89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B2ABE97-B5F3-469F-AF9F-EB80303E5CE1}" type="slidenum">
              <a:rPr lang="th-TH" altLang="en-US"/>
              <a:pPr/>
              <a:t>‹#›</a:t>
            </a:fld>
            <a:endParaRPr lang="th-TH" altLang="en-US"/>
          </a:p>
        </p:txBody>
      </p:sp>
      <p:sp>
        <p:nvSpPr>
          <p:cNvPr id="4" name="Rectangle 14">
            <a:extLst>
              <a:ext uri="{FF2B5EF4-FFF2-40B4-BE49-F238E27FC236}">
                <a16:creationId xmlns:a16="http://schemas.microsoft.com/office/drawing/2014/main" id="{3113FA89-7614-4273-A3E1-E9F78A04D140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7370658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3B69576F-600C-405F-A8D5-B52D576933A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FAEE39-2073-433A-AC1D-31E33DE94310}" type="datetimeFigureOut">
              <a:rPr lang="th-TH"/>
              <a:pPr>
                <a:defRPr/>
              </a:pPr>
              <a:t>31/10/65</a:t>
            </a:fld>
            <a:endParaRPr lang="th-TH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93472E7F-3F60-4EC5-A3CC-D3C57C104DB7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5F2CBD6-6FF5-4424-B1B2-875C6C07F231}" type="slidenum">
              <a:rPr lang="th-TH" altLang="en-US"/>
              <a:pPr/>
              <a:t>‹#›</a:t>
            </a:fld>
            <a:endParaRPr lang="th-TH" altLang="en-US"/>
          </a:p>
        </p:txBody>
      </p:sp>
      <p:sp>
        <p:nvSpPr>
          <p:cNvPr id="7" name="Rectangle 14">
            <a:extLst>
              <a:ext uri="{FF2B5EF4-FFF2-40B4-BE49-F238E27FC236}">
                <a16:creationId xmlns:a16="http://schemas.microsoft.com/office/drawing/2014/main" id="{35F78388-82E3-469F-BC6F-6A7ACAB455E4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2807172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C9CCB4A4-6065-430B-934E-6B4B316B9B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C3312D-8404-480D-8180-D6CD78DB5873}" type="datetimeFigureOut">
              <a:rPr lang="th-TH"/>
              <a:pPr>
                <a:defRPr/>
              </a:pPr>
              <a:t>31/10/65</a:t>
            </a:fld>
            <a:endParaRPr lang="th-TH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8BAC9824-4EB0-4C8B-9D49-5D99B7F70AB4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F2D10E0-6F79-41F7-95BD-E0AB45673780}" type="slidenum">
              <a:rPr lang="th-TH" altLang="en-US"/>
              <a:pPr/>
              <a:t>‹#›</a:t>
            </a:fld>
            <a:endParaRPr lang="th-TH" altLang="en-US"/>
          </a:p>
        </p:txBody>
      </p:sp>
      <p:sp>
        <p:nvSpPr>
          <p:cNvPr id="7" name="Rectangle 14">
            <a:extLst>
              <a:ext uri="{FF2B5EF4-FFF2-40B4-BE49-F238E27FC236}">
                <a16:creationId xmlns:a16="http://schemas.microsoft.com/office/drawing/2014/main" id="{4CB744D0-DD45-421C-BE99-BBE0BBF5557D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7349409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E512F498-C74A-4DC3-9813-19EF98CF824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0F4E0D-979F-4543-B92B-62C4B416792D}" type="datetimeFigureOut">
              <a:rPr lang="th-TH"/>
              <a:pPr>
                <a:defRPr/>
              </a:pPr>
              <a:t>31/10/65</a:t>
            </a:fld>
            <a:endParaRPr lang="th-TH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AD40161D-13DF-4AFF-BEC7-1F3564C1E0E6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E090D86-C1A0-4B69-9B71-8F0A060D5E72}" type="slidenum">
              <a:rPr lang="th-TH" altLang="en-US"/>
              <a:pPr/>
              <a:t>‹#›</a:t>
            </a:fld>
            <a:endParaRPr lang="th-TH" altLang="en-US"/>
          </a:p>
        </p:txBody>
      </p:sp>
      <p:sp>
        <p:nvSpPr>
          <p:cNvPr id="6" name="Rectangle 14">
            <a:extLst>
              <a:ext uri="{FF2B5EF4-FFF2-40B4-BE49-F238E27FC236}">
                <a16:creationId xmlns:a16="http://schemas.microsoft.com/office/drawing/2014/main" id="{9A1F4D94-2E7C-45EE-9714-83765E914284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4936635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55A08019-1FC6-4958-91ED-49FACC44C95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D015D7-A882-41C5-B574-DC3D8570DB9B}" type="datetimeFigureOut">
              <a:rPr lang="th-TH"/>
              <a:pPr>
                <a:defRPr/>
              </a:pPr>
              <a:t>31/10/65</a:t>
            </a:fld>
            <a:endParaRPr lang="th-TH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16091A63-9B82-4467-A1D4-17599EC159E0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D0293E-91F0-4BEE-9795-0FA63ED4BCF1}" type="slidenum">
              <a:rPr lang="th-TH" altLang="en-US"/>
              <a:pPr/>
              <a:t>‹#›</a:t>
            </a:fld>
            <a:endParaRPr lang="th-TH" altLang="en-US"/>
          </a:p>
        </p:txBody>
      </p:sp>
      <p:sp>
        <p:nvSpPr>
          <p:cNvPr id="6" name="Rectangle 14">
            <a:extLst>
              <a:ext uri="{FF2B5EF4-FFF2-40B4-BE49-F238E27FC236}">
                <a16:creationId xmlns:a16="http://schemas.microsoft.com/office/drawing/2014/main" id="{8F85F6F6-2822-4B4D-B0D7-098A3E2286AC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115911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84000">
              <a:schemeClr val="accent1">
                <a:lumMod val="0"/>
                <a:lumOff val="100000"/>
              </a:schemeClr>
            </a:gs>
            <a:gs pos="99000">
              <a:schemeClr val="bg2">
                <a:lumMod val="75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10/31/2022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84000">
              <a:schemeClr val="accent1">
                <a:lumMod val="0"/>
                <a:lumOff val="100000"/>
              </a:schemeClr>
            </a:gs>
            <a:gs pos="99000">
              <a:schemeClr val="bg2">
                <a:lumMod val="75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>
            <a:extLst>
              <a:ext uri="{FF2B5EF4-FFF2-40B4-BE49-F238E27FC236}">
                <a16:creationId xmlns:a16="http://schemas.microsoft.com/office/drawing/2014/main" id="{4B895851-5937-420B-9BED-99DFE7DB0B93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5157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fld id="{63B9AA75-2B4E-464A-9275-9D052BD731D4}" type="datetimeFigureOut">
              <a:rPr lang="th-TH"/>
              <a:pPr>
                <a:defRPr/>
              </a:pPr>
              <a:t>31/10/65</a:t>
            </a:fld>
            <a:endParaRPr lang="th-TH"/>
          </a:p>
        </p:txBody>
      </p:sp>
      <p:sp>
        <p:nvSpPr>
          <p:cNvPr id="88067" name="Rectangle 3">
            <a:extLst>
              <a:ext uri="{FF2B5EF4-FFF2-40B4-BE49-F238E27FC236}">
                <a16:creationId xmlns:a16="http://schemas.microsoft.com/office/drawing/2014/main" id="{DB80F4ED-8960-43A3-9FD2-A30454F39219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Angsana New" panose="02020603050405020304" pitchFamily="18" charset="-34"/>
              </a:defRPr>
            </a:lvl1pPr>
          </a:lstStyle>
          <a:p>
            <a:fld id="{19EB2789-1470-4BD7-A0BE-75F8003BE548}" type="slidenum">
              <a:rPr lang="th-TH" altLang="en-US"/>
              <a:pPr/>
              <a:t>‹#›</a:t>
            </a:fld>
            <a:endParaRPr lang="th-TH" altLang="en-US"/>
          </a:p>
        </p:txBody>
      </p:sp>
      <p:grpSp>
        <p:nvGrpSpPr>
          <p:cNvPr id="1028" name="Group 4">
            <a:extLst>
              <a:ext uri="{FF2B5EF4-FFF2-40B4-BE49-F238E27FC236}">
                <a16:creationId xmlns:a16="http://schemas.microsoft.com/office/drawing/2014/main" id="{47644F6B-E603-4B9B-A62D-03148BCE0C35}"/>
              </a:ext>
            </a:extLst>
          </p:cNvPr>
          <p:cNvGrpSpPr>
            <a:grpSpLocks/>
          </p:cNvGrpSpPr>
          <p:nvPr/>
        </p:nvGrpSpPr>
        <p:grpSpPr bwMode="auto">
          <a:xfrm>
            <a:off x="1" y="1"/>
            <a:ext cx="12187767" cy="6850063"/>
            <a:chOff x="0" y="0"/>
            <a:chExt cx="5758" cy="4315"/>
          </a:xfrm>
        </p:grpSpPr>
        <p:grpSp>
          <p:nvGrpSpPr>
            <p:cNvPr id="1032" name="Group 5">
              <a:extLst>
                <a:ext uri="{FF2B5EF4-FFF2-40B4-BE49-F238E27FC236}">
                  <a16:creationId xmlns:a16="http://schemas.microsoft.com/office/drawing/2014/main" id="{9209C7A6-52B1-402D-9DEE-2A95919AF658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88070" name="Freeform 6">
                <a:extLst>
                  <a:ext uri="{FF2B5EF4-FFF2-40B4-BE49-F238E27FC236}">
                    <a16:creationId xmlns:a16="http://schemas.microsoft.com/office/drawing/2014/main" id="{BA540C8F-B82E-4758-96F2-E446066C6B3E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/>
                <a:ahLst/>
                <a:cxnLst>
                  <a:cxn ang="0">
                    <a:pos x="2740" y="528"/>
                  </a:cxn>
                  <a:cxn ang="0">
                    <a:pos x="2632" y="484"/>
                  </a:cxn>
                  <a:cxn ang="0">
                    <a:pos x="2480" y="424"/>
                  </a:cxn>
                  <a:cxn ang="0">
                    <a:pos x="2203" y="343"/>
                  </a:cxn>
                  <a:cxn ang="0">
                    <a:pos x="1970" y="277"/>
                  </a:cxn>
                  <a:cxn ang="0">
                    <a:pos x="1807" y="212"/>
                  </a:cxn>
                  <a:cxn ang="0">
                    <a:pos x="1693" y="152"/>
                  </a:cxn>
                  <a:cxn ang="0">
                    <a:pos x="1628" y="103"/>
                  </a:cxn>
                  <a:cxn ang="0">
                    <a:pos x="1590" y="60"/>
                  </a:cxn>
                  <a:cxn ang="0">
                    <a:pos x="1579" y="27"/>
                  </a:cxn>
                  <a:cxn ang="0">
                    <a:pos x="1585" y="0"/>
                  </a:cxn>
                  <a:cxn ang="0">
                    <a:pos x="1557" y="49"/>
                  </a:cxn>
                  <a:cxn ang="0">
                    <a:pos x="1568" y="98"/>
                  </a:cxn>
                  <a:cxn ang="0">
                    <a:pos x="1617" y="141"/>
                  </a:cxn>
                  <a:cxn ang="0">
                    <a:pos x="1688" y="185"/>
                  </a:cxn>
                  <a:cxn ang="0">
                    <a:pos x="1791" y="228"/>
                  </a:cxn>
                  <a:cxn ang="0">
                    <a:pos x="2040" y="310"/>
                  </a:cxn>
                  <a:cxn ang="0">
                    <a:pos x="2285" y="381"/>
                  </a:cxn>
                  <a:cxn ang="0">
                    <a:pos x="2464" y="435"/>
                  </a:cxn>
                  <a:cxn ang="0">
                    <a:pos x="2605" y="484"/>
                  </a:cxn>
                  <a:cxn ang="0">
                    <a:pos x="2708" y="528"/>
                  </a:cxn>
                  <a:cxn ang="0">
                    <a:pos x="2768" y="560"/>
                  </a:cxn>
                  <a:cxn ang="0">
                    <a:pos x="2795" y="593"/>
                  </a:cxn>
                  <a:cxn ang="0">
                    <a:pos x="2795" y="642"/>
                  </a:cxn>
                  <a:cxn ang="0">
                    <a:pos x="2762" y="691"/>
                  </a:cxn>
                  <a:cxn ang="0">
                    <a:pos x="2692" y="735"/>
                  </a:cxn>
                  <a:cxn ang="0">
                    <a:pos x="2589" y="778"/>
                  </a:cxn>
                  <a:cxn ang="0">
                    <a:pos x="2458" y="822"/>
                  </a:cxn>
                  <a:cxn ang="0">
                    <a:pos x="2301" y="865"/>
                  </a:cxn>
                  <a:cxn ang="0">
                    <a:pos x="2030" y="930"/>
                  </a:cxn>
                  <a:cxn ang="0">
                    <a:pos x="1606" y="1034"/>
                  </a:cxn>
                  <a:cxn ang="0">
                    <a:pos x="1145" y="1164"/>
                  </a:cxn>
                  <a:cxn ang="0">
                    <a:pos x="673" y="1328"/>
                  </a:cxn>
                  <a:cxn ang="0">
                    <a:pos x="217" y="1545"/>
                  </a:cxn>
                  <a:cxn ang="0">
                    <a:pos x="353" y="1671"/>
                  </a:cxn>
                  <a:cxn ang="0">
                    <a:pos x="754" y="1469"/>
                  </a:cxn>
                  <a:cxn ang="0">
                    <a:pos x="1145" y="1311"/>
                  </a:cxn>
                  <a:cxn ang="0">
                    <a:pos x="1519" y="1186"/>
                  </a:cxn>
                  <a:cxn ang="0">
                    <a:pos x="1861" y="1083"/>
                  </a:cxn>
                  <a:cxn ang="0">
                    <a:pos x="2165" y="1007"/>
                  </a:cxn>
                  <a:cxn ang="0">
                    <a:pos x="2426" y="947"/>
                  </a:cxn>
                  <a:cxn ang="0">
                    <a:pos x="2626" y="892"/>
                  </a:cxn>
                  <a:cxn ang="0">
                    <a:pos x="2762" y="838"/>
                  </a:cxn>
                  <a:cxn ang="0">
                    <a:pos x="2827" y="794"/>
                  </a:cxn>
                  <a:cxn ang="0">
                    <a:pos x="2865" y="745"/>
                  </a:cxn>
                  <a:cxn ang="0">
                    <a:pos x="2882" y="702"/>
                  </a:cxn>
                  <a:cxn ang="0">
                    <a:pos x="2854" y="620"/>
                  </a:cxn>
                  <a:cxn ang="0">
                    <a:pos x="2800" y="560"/>
                  </a:cxn>
                  <a:cxn ang="0">
                    <a:pos x="2773" y="544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th-TH" sz="1800"/>
              </a:p>
            </p:txBody>
          </p:sp>
          <p:sp>
            <p:nvSpPr>
              <p:cNvPr id="88071" name="Freeform 7">
                <a:extLst>
                  <a:ext uri="{FF2B5EF4-FFF2-40B4-BE49-F238E27FC236}">
                    <a16:creationId xmlns:a16="http://schemas.microsoft.com/office/drawing/2014/main" id="{85A9D2E9-B07D-4F91-AB16-2254E7B5A15B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/>
                <a:ahLst/>
                <a:cxnLst>
                  <a:cxn ang="0">
                    <a:pos x="1259" y="615"/>
                  </a:cxn>
                  <a:cxn ang="0">
                    <a:pos x="1248" y="588"/>
                  </a:cxn>
                  <a:cxn ang="0">
                    <a:pos x="1237" y="566"/>
                  </a:cxn>
                  <a:cxn ang="0">
                    <a:pos x="1216" y="539"/>
                  </a:cxn>
                  <a:cxn ang="0">
                    <a:pos x="1188" y="517"/>
                  </a:cxn>
                  <a:cxn ang="0">
                    <a:pos x="1123" y="479"/>
                  </a:cxn>
                  <a:cxn ang="0">
                    <a:pos x="1042" y="441"/>
                  </a:cxn>
                  <a:cxn ang="0">
                    <a:pos x="944" y="408"/>
                  </a:cxn>
                  <a:cxn ang="0">
                    <a:pos x="841" y="381"/>
                  </a:cxn>
                  <a:cxn ang="0">
                    <a:pos x="727" y="348"/>
                  </a:cxn>
                  <a:cxn ang="0">
                    <a:pos x="613" y="321"/>
                  </a:cxn>
                  <a:cxn ang="0">
                    <a:pos x="499" y="294"/>
                  </a:cxn>
                  <a:cxn ang="0">
                    <a:pos x="391" y="261"/>
                  </a:cxn>
                  <a:cxn ang="0">
                    <a:pos x="288" y="229"/>
                  </a:cxn>
                  <a:cxn ang="0">
                    <a:pos x="195" y="196"/>
                  </a:cxn>
                  <a:cxn ang="0">
                    <a:pos x="119" y="152"/>
                  </a:cxn>
                  <a:cxn ang="0">
                    <a:pos x="54" y="109"/>
                  </a:cxn>
                  <a:cxn ang="0">
                    <a:pos x="33" y="87"/>
                  </a:cxn>
                  <a:cxn ang="0">
                    <a:pos x="16" y="60"/>
                  </a:cxn>
                  <a:cxn ang="0">
                    <a:pos x="5" y="33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11"/>
                  </a:cxn>
                  <a:cxn ang="0">
                    <a:pos x="0" y="38"/>
                  </a:cxn>
                  <a:cxn ang="0">
                    <a:pos x="5" y="60"/>
                  </a:cxn>
                  <a:cxn ang="0">
                    <a:pos x="16" y="87"/>
                  </a:cxn>
                  <a:cxn ang="0">
                    <a:pos x="33" y="114"/>
                  </a:cxn>
                  <a:cxn ang="0">
                    <a:pos x="54" y="142"/>
                  </a:cxn>
                  <a:cxn ang="0">
                    <a:pos x="87" y="174"/>
                  </a:cxn>
                  <a:cxn ang="0">
                    <a:pos x="125" y="207"/>
                  </a:cxn>
                  <a:cxn ang="0">
                    <a:pos x="179" y="240"/>
                  </a:cxn>
                  <a:cxn ang="0">
                    <a:pos x="244" y="278"/>
                  </a:cxn>
                  <a:cxn ang="0">
                    <a:pos x="326" y="310"/>
                  </a:cxn>
                  <a:cxn ang="0">
                    <a:pos x="418" y="348"/>
                  </a:cxn>
                  <a:cxn ang="0">
                    <a:pos x="526" y="381"/>
                  </a:cxn>
                  <a:cxn ang="0">
                    <a:pos x="657" y="414"/>
                  </a:cxn>
                  <a:cxn ang="0">
                    <a:pos x="749" y="435"/>
                  </a:cxn>
                  <a:cxn ang="0">
                    <a:pos x="830" y="463"/>
                  </a:cxn>
                  <a:cxn ang="0">
                    <a:pos x="901" y="490"/>
                  </a:cxn>
                  <a:cxn ang="0">
                    <a:pos x="966" y="512"/>
                  </a:cxn>
                  <a:cxn ang="0">
                    <a:pos x="1015" y="539"/>
                  </a:cxn>
                  <a:cxn ang="0">
                    <a:pos x="1053" y="566"/>
                  </a:cxn>
                  <a:cxn ang="0">
                    <a:pos x="1080" y="593"/>
                  </a:cxn>
                  <a:cxn ang="0">
                    <a:pos x="1102" y="620"/>
                  </a:cxn>
                  <a:cxn ang="0">
                    <a:pos x="1112" y="648"/>
                  </a:cxn>
                  <a:cxn ang="0">
                    <a:pos x="1118" y="675"/>
                  </a:cxn>
                  <a:cxn ang="0">
                    <a:pos x="1112" y="697"/>
                  </a:cxn>
                  <a:cxn ang="0">
                    <a:pos x="1096" y="724"/>
                  </a:cxn>
                  <a:cxn ang="0">
                    <a:pos x="1080" y="746"/>
                  </a:cxn>
                  <a:cxn ang="0">
                    <a:pos x="1053" y="767"/>
                  </a:cxn>
                  <a:cxn ang="0">
                    <a:pos x="1015" y="789"/>
                  </a:cxn>
                  <a:cxn ang="0">
                    <a:pos x="977" y="811"/>
                  </a:cxn>
                  <a:cxn ang="0">
                    <a:pos x="1047" y="789"/>
                  </a:cxn>
                  <a:cxn ang="0">
                    <a:pos x="1107" y="767"/>
                  </a:cxn>
                  <a:cxn ang="0">
                    <a:pos x="1156" y="746"/>
                  </a:cxn>
                  <a:cxn ang="0">
                    <a:pos x="1199" y="724"/>
                  </a:cxn>
                  <a:cxn ang="0">
                    <a:pos x="1226" y="702"/>
                  </a:cxn>
                  <a:cxn ang="0">
                    <a:pos x="1248" y="675"/>
                  </a:cxn>
                  <a:cxn ang="0">
                    <a:pos x="1259" y="648"/>
                  </a:cxn>
                  <a:cxn ang="0">
                    <a:pos x="1259" y="615"/>
                  </a:cxn>
                  <a:cxn ang="0">
                    <a:pos x="1259" y="615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th-TH" sz="1800"/>
              </a:p>
            </p:txBody>
          </p:sp>
          <p:sp>
            <p:nvSpPr>
              <p:cNvPr id="88072" name="Freeform 8">
                <a:extLst>
                  <a:ext uri="{FF2B5EF4-FFF2-40B4-BE49-F238E27FC236}">
                    <a16:creationId xmlns:a16="http://schemas.microsoft.com/office/drawing/2014/main" id="{CB5FC613-55E1-4924-8F59-771FAC2085F9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/>
                <a:ahLst/>
                <a:cxnLst>
                  <a:cxn ang="0">
                    <a:pos x="92" y="958"/>
                  </a:cxn>
                  <a:cxn ang="0">
                    <a:pos x="0" y="969"/>
                  </a:cxn>
                  <a:cxn ang="0">
                    <a:pos x="391" y="969"/>
                  </a:cxn>
                  <a:cxn ang="0">
                    <a:pos x="434" y="947"/>
                  </a:cxn>
                  <a:cxn ang="0">
                    <a:pos x="483" y="914"/>
                  </a:cxn>
                  <a:cxn ang="0">
                    <a:pos x="554" y="876"/>
                  </a:cxn>
                  <a:cxn ang="0">
                    <a:pos x="635" y="838"/>
                  </a:cxn>
                  <a:cxn ang="0">
                    <a:pos x="727" y="794"/>
                  </a:cxn>
                  <a:cxn ang="0">
                    <a:pos x="836" y="745"/>
                  </a:cxn>
                  <a:cxn ang="0">
                    <a:pos x="961" y="696"/>
                  </a:cxn>
                  <a:cxn ang="0">
                    <a:pos x="1102" y="642"/>
                  </a:cxn>
                  <a:cxn ang="0">
                    <a:pos x="1259" y="582"/>
                  </a:cxn>
                  <a:cxn ang="0">
                    <a:pos x="1433" y="522"/>
                  </a:cxn>
                  <a:cxn ang="0">
                    <a:pos x="1623" y="462"/>
                  </a:cxn>
                  <a:cxn ang="0">
                    <a:pos x="1829" y="403"/>
                  </a:cxn>
                  <a:cxn ang="0">
                    <a:pos x="2057" y="343"/>
                  </a:cxn>
                  <a:cxn ang="0">
                    <a:pos x="2301" y="283"/>
                  </a:cxn>
                  <a:cxn ang="0">
                    <a:pos x="2567" y="223"/>
                  </a:cxn>
                  <a:cxn ang="0">
                    <a:pos x="2849" y="163"/>
                  </a:cxn>
                  <a:cxn ang="0">
                    <a:pos x="2849" y="0"/>
                  </a:cxn>
                  <a:cxn ang="0">
                    <a:pos x="2817" y="16"/>
                  </a:cxn>
                  <a:cxn ang="0">
                    <a:pos x="2773" y="33"/>
                  </a:cxn>
                  <a:cxn ang="0">
                    <a:pos x="2719" y="54"/>
                  </a:cxn>
                  <a:cxn ang="0">
                    <a:pos x="2648" y="76"/>
                  </a:cxn>
                  <a:cxn ang="0">
                    <a:pos x="2572" y="98"/>
                  </a:cxn>
                  <a:cxn ang="0">
                    <a:pos x="2491" y="120"/>
                  </a:cxn>
                  <a:cxn ang="0">
                    <a:pos x="2399" y="147"/>
                  </a:cxn>
                  <a:cxn ang="0">
                    <a:pos x="2301" y="169"/>
                  </a:cxn>
                  <a:cxn ang="0">
                    <a:pos x="2095" y="223"/>
                  </a:cxn>
                  <a:cxn ang="0">
                    <a:pos x="1889" y="277"/>
                  </a:cxn>
                  <a:cxn ang="0">
                    <a:pos x="1688" y="326"/>
                  </a:cxn>
                  <a:cxn ang="0">
                    <a:pos x="1590" y="354"/>
                  </a:cxn>
                  <a:cxn ang="0">
                    <a:pos x="1503" y="381"/>
                  </a:cxn>
                  <a:cxn ang="0">
                    <a:pos x="1107" y="506"/>
                  </a:cxn>
                  <a:cxn ang="0">
                    <a:pos x="912" y="577"/>
                  </a:cxn>
                  <a:cxn ang="0">
                    <a:pos x="727" y="647"/>
                  </a:cxn>
                  <a:cxn ang="0">
                    <a:pos x="548" y="718"/>
                  </a:cxn>
                  <a:cxn ang="0">
                    <a:pos x="380" y="794"/>
                  </a:cxn>
                  <a:cxn ang="0">
                    <a:pos x="228" y="876"/>
                  </a:cxn>
                  <a:cxn ang="0">
                    <a:pos x="92" y="958"/>
                  </a:cxn>
                  <a:cxn ang="0">
                    <a:pos x="92" y="958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th-TH" sz="1800"/>
              </a:p>
            </p:txBody>
          </p:sp>
          <p:sp>
            <p:nvSpPr>
              <p:cNvPr id="1038" name="Freeform 9">
                <a:extLst>
                  <a:ext uri="{FF2B5EF4-FFF2-40B4-BE49-F238E27FC236}">
                    <a16:creationId xmlns:a16="http://schemas.microsoft.com/office/drawing/2014/main" id="{9BD77C52-404F-496B-BF0A-A08B2153ABAE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>
                  <a:gd name="T0" fmla="*/ 1433 w 3007"/>
                  <a:gd name="T1" fmla="*/ 474 h 2085"/>
                  <a:gd name="T2" fmla="*/ 1460 w 3007"/>
                  <a:gd name="T3" fmla="*/ 528 h 2085"/>
                  <a:gd name="T4" fmla="*/ 1541 w 3007"/>
                  <a:gd name="T5" fmla="*/ 593 h 2085"/>
                  <a:gd name="T6" fmla="*/ 1715 w 3007"/>
                  <a:gd name="T7" fmla="*/ 670 h 2085"/>
                  <a:gd name="T8" fmla="*/ 1927 w 3007"/>
                  <a:gd name="T9" fmla="*/ 735 h 2085"/>
                  <a:gd name="T10" fmla="*/ 2155 w 3007"/>
                  <a:gd name="T11" fmla="*/ 789 h 2085"/>
                  <a:gd name="T12" fmla="*/ 2372 w 3007"/>
                  <a:gd name="T13" fmla="*/ 849 h 2085"/>
                  <a:gd name="T14" fmla="*/ 2551 w 3007"/>
                  <a:gd name="T15" fmla="*/ 920 h 2085"/>
                  <a:gd name="T16" fmla="*/ 2638 w 3007"/>
                  <a:gd name="T17" fmla="*/ 980 h 2085"/>
                  <a:gd name="T18" fmla="*/ 2676 w 3007"/>
                  <a:gd name="T19" fmla="*/ 1029 h 2085"/>
                  <a:gd name="T20" fmla="*/ 2681 w 3007"/>
                  <a:gd name="T21" fmla="*/ 1083 h 2085"/>
                  <a:gd name="T22" fmla="*/ 2665 w 3007"/>
                  <a:gd name="T23" fmla="*/ 1127 h 2085"/>
                  <a:gd name="T24" fmla="*/ 2616 w 3007"/>
                  <a:gd name="T25" fmla="*/ 1170 h 2085"/>
                  <a:gd name="T26" fmla="*/ 2545 w 3007"/>
                  <a:gd name="T27" fmla="*/ 1208 h 2085"/>
                  <a:gd name="T28" fmla="*/ 2448 w 3007"/>
                  <a:gd name="T29" fmla="*/ 1241 h 2085"/>
                  <a:gd name="T30" fmla="*/ 2328 w 3007"/>
                  <a:gd name="T31" fmla="*/ 1274 h 2085"/>
                  <a:gd name="T32" fmla="*/ 2106 w 3007"/>
                  <a:gd name="T33" fmla="*/ 1328 h 2085"/>
                  <a:gd name="T34" fmla="*/ 1742 w 3007"/>
                  <a:gd name="T35" fmla="*/ 1421 h 2085"/>
                  <a:gd name="T36" fmla="*/ 1308 w 3007"/>
                  <a:gd name="T37" fmla="*/ 1540 h 2085"/>
                  <a:gd name="T38" fmla="*/ 820 w 3007"/>
                  <a:gd name="T39" fmla="*/ 1709 h 2085"/>
                  <a:gd name="T40" fmla="*/ 282 w 3007"/>
                  <a:gd name="T41" fmla="*/ 1943 h 2085"/>
                  <a:gd name="T42" fmla="*/ 152 w 3007"/>
                  <a:gd name="T43" fmla="*/ 2085 h 2085"/>
                  <a:gd name="T44" fmla="*/ 386 w 3007"/>
                  <a:gd name="T45" fmla="*/ 1992 h 2085"/>
                  <a:gd name="T46" fmla="*/ 700 w 3007"/>
                  <a:gd name="T47" fmla="*/ 1834 h 2085"/>
                  <a:gd name="T48" fmla="*/ 1064 w 3007"/>
                  <a:gd name="T49" fmla="*/ 1693 h 2085"/>
                  <a:gd name="T50" fmla="*/ 1661 w 3007"/>
                  <a:gd name="T51" fmla="*/ 1497 h 2085"/>
                  <a:gd name="T52" fmla="*/ 1845 w 3007"/>
                  <a:gd name="T53" fmla="*/ 1442 h 2085"/>
                  <a:gd name="T54" fmla="*/ 2252 w 3007"/>
                  <a:gd name="T55" fmla="*/ 1339 h 2085"/>
                  <a:gd name="T56" fmla="*/ 2551 w 3007"/>
                  <a:gd name="T57" fmla="*/ 1263 h 2085"/>
                  <a:gd name="T58" fmla="*/ 2730 w 3007"/>
                  <a:gd name="T59" fmla="*/ 1214 h 2085"/>
                  <a:gd name="T60" fmla="*/ 2876 w 3007"/>
                  <a:gd name="T61" fmla="*/ 1170 h 2085"/>
                  <a:gd name="T62" fmla="*/ 2974 w 3007"/>
                  <a:gd name="T63" fmla="*/ 1132 h 2085"/>
                  <a:gd name="T64" fmla="*/ 3007 w 3007"/>
                  <a:gd name="T65" fmla="*/ 871 h 2085"/>
                  <a:gd name="T66" fmla="*/ 2860 w 3007"/>
                  <a:gd name="T67" fmla="*/ 844 h 2085"/>
                  <a:gd name="T68" fmla="*/ 2670 w 3007"/>
                  <a:gd name="T69" fmla="*/ 806 h 2085"/>
                  <a:gd name="T70" fmla="*/ 2458 w 3007"/>
                  <a:gd name="T71" fmla="*/ 757 h 2085"/>
                  <a:gd name="T72" fmla="*/ 2138 w 3007"/>
                  <a:gd name="T73" fmla="*/ 670 h 2085"/>
                  <a:gd name="T74" fmla="*/ 1959 w 3007"/>
                  <a:gd name="T75" fmla="*/ 604 h 2085"/>
                  <a:gd name="T76" fmla="*/ 1824 w 3007"/>
                  <a:gd name="T77" fmla="*/ 534 h 2085"/>
                  <a:gd name="T78" fmla="*/ 1769 w 3007"/>
                  <a:gd name="T79" fmla="*/ 474 h 2085"/>
                  <a:gd name="T80" fmla="*/ 1753 w 3007"/>
                  <a:gd name="T81" fmla="*/ 436 h 2085"/>
                  <a:gd name="T82" fmla="*/ 1780 w 3007"/>
                  <a:gd name="T83" fmla="*/ 381 h 2085"/>
                  <a:gd name="T84" fmla="*/ 1862 w 3007"/>
                  <a:gd name="T85" fmla="*/ 316 h 2085"/>
                  <a:gd name="T86" fmla="*/ 1986 w 3007"/>
                  <a:gd name="T87" fmla="*/ 267 h 2085"/>
                  <a:gd name="T88" fmla="*/ 2149 w 3007"/>
                  <a:gd name="T89" fmla="*/ 229 h 2085"/>
                  <a:gd name="T90" fmla="*/ 2431 w 3007"/>
                  <a:gd name="T91" fmla="*/ 180 h 2085"/>
                  <a:gd name="T92" fmla="*/ 2827 w 3007"/>
                  <a:gd name="T93" fmla="*/ 125 h 2085"/>
                  <a:gd name="T94" fmla="*/ 3007 w 3007"/>
                  <a:gd name="T95" fmla="*/ 87 h 2085"/>
                  <a:gd name="T96" fmla="*/ 2909 w 3007"/>
                  <a:gd name="T97" fmla="*/ 22 h 2085"/>
                  <a:gd name="T98" fmla="*/ 2676 w 3007"/>
                  <a:gd name="T99" fmla="*/ 66 h 2085"/>
                  <a:gd name="T100" fmla="*/ 2285 w 3007"/>
                  <a:gd name="T101" fmla="*/ 120 h 2085"/>
                  <a:gd name="T102" fmla="*/ 2030 w 3007"/>
                  <a:gd name="T103" fmla="*/ 158 h 2085"/>
                  <a:gd name="T104" fmla="*/ 1791 w 3007"/>
                  <a:gd name="T105" fmla="*/ 202 h 2085"/>
                  <a:gd name="T106" fmla="*/ 1601 w 3007"/>
                  <a:gd name="T107" fmla="*/ 261 h 2085"/>
                  <a:gd name="T108" fmla="*/ 1471 w 3007"/>
                  <a:gd name="T109" fmla="*/ 338 h 2085"/>
                  <a:gd name="T110" fmla="*/ 1438 w 3007"/>
                  <a:gd name="T111" fmla="*/ 387 h 2085"/>
                  <a:gd name="T112" fmla="*/ 1427 w 3007"/>
                  <a:gd name="T113" fmla="*/ 441 h 2085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 sz="1800"/>
              </a:p>
            </p:txBody>
          </p:sp>
          <p:sp>
            <p:nvSpPr>
              <p:cNvPr id="88074" name="Freeform 10">
                <a:extLst>
                  <a:ext uri="{FF2B5EF4-FFF2-40B4-BE49-F238E27FC236}">
                    <a16:creationId xmlns:a16="http://schemas.microsoft.com/office/drawing/2014/main" id="{C879316D-1C0C-40C8-BDD7-562BD23BAC22}"/>
                  </a:ext>
                </a:extLst>
              </p:cNvPr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/>
                <a:ahLst/>
                <a:cxnLst>
                  <a:cxn ang="0">
                    <a:pos x="0" y="332"/>
                  </a:cxn>
                  <a:cxn ang="0">
                    <a:pos x="0" y="360"/>
                  </a:cxn>
                  <a:cxn ang="0">
                    <a:pos x="5" y="387"/>
                  </a:cxn>
                  <a:cxn ang="0">
                    <a:pos x="27" y="414"/>
                  </a:cxn>
                  <a:cxn ang="0">
                    <a:pos x="54" y="436"/>
                  </a:cxn>
                  <a:cxn ang="0">
                    <a:pos x="92" y="463"/>
                  </a:cxn>
                  <a:cxn ang="0">
                    <a:pos x="141" y="490"/>
                  </a:cxn>
                  <a:cxn ang="0">
                    <a:pos x="195" y="512"/>
                  </a:cxn>
                  <a:cxn ang="0">
                    <a:pos x="255" y="539"/>
                  </a:cxn>
                  <a:cxn ang="0">
                    <a:pos x="212" y="517"/>
                  </a:cxn>
                  <a:cxn ang="0">
                    <a:pos x="179" y="490"/>
                  </a:cxn>
                  <a:cxn ang="0">
                    <a:pos x="157" y="468"/>
                  </a:cxn>
                  <a:cxn ang="0">
                    <a:pos x="141" y="447"/>
                  </a:cxn>
                  <a:cxn ang="0">
                    <a:pos x="136" y="425"/>
                  </a:cxn>
                  <a:cxn ang="0">
                    <a:pos x="136" y="403"/>
                  </a:cxn>
                  <a:cxn ang="0">
                    <a:pos x="141" y="381"/>
                  </a:cxn>
                  <a:cxn ang="0">
                    <a:pos x="157" y="365"/>
                  </a:cxn>
                  <a:cxn ang="0">
                    <a:pos x="179" y="343"/>
                  </a:cxn>
                  <a:cxn ang="0">
                    <a:pos x="201" y="327"/>
                  </a:cxn>
                  <a:cxn ang="0">
                    <a:pos x="266" y="294"/>
                  </a:cxn>
                  <a:cxn ang="0">
                    <a:pos x="353" y="262"/>
                  </a:cxn>
                  <a:cxn ang="0">
                    <a:pos x="445" y="234"/>
                  </a:cxn>
                  <a:cxn ang="0">
                    <a:pos x="554" y="213"/>
                  </a:cxn>
                  <a:cxn ang="0">
                    <a:pos x="662" y="191"/>
                  </a:cxn>
                  <a:cxn ang="0">
                    <a:pos x="890" y="153"/>
                  </a:cxn>
                  <a:cxn ang="0">
                    <a:pos x="993" y="136"/>
                  </a:cxn>
                  <a:cxn ang="0">
                    <a:pos x="1091" y="120"/>
                  </a:cxn>
                  <a:cxn ang="0">
                    <a:pos x="1178" y="115"/>
                  </a:cxn>
                  <a:cxn ang="0">
                    <a:pos x="1248" y="104"/>
                  </a:cxn>
                  <a:cxn ang="0">
                    <a:pos x="1248" y="0"/>
                  </a:cxn>
                  <a:cxn ang="0">
                    <a:pos x="1161" y="22"/>
                  </a:cxn>
                  <a:cxn ang="0">
                    <a:pos x="1069" y="38"/>
                  </a:cxn>
                  <a:cxn ang="0">
                    <a:pos x="874" y="71"/>
                  </a:cxn>
                  <a:cxn ang="0">
                    <a:pos x="673" y="93"/>
                  </a:cxn>
                  <a:cxn ang="0">
                    <a:pos x="483" y="126"/>
                  </a:cxn>
                  <a:cxn ang="0">
                    <a:pos x="391" y="142"/>
                  </a:cxn>
                  <a:cxn ang="0">
                    <a:pos x="309" y="158"/>
                  </a:cxn>
                  <a:cxn ang="0">
                    <a:pos x="228" y="180"/>
                  </a:cxn>
                  <a:cxn ang="0">
                    <a:pos x="163" y="202"/>
                  </a:cxn>
                  <a:cxn ang="0">
                    <a:pos x="103" y="229"/>
                  </a:cxn>
                  <a:cxn ang="0">
                    <a:pos x="54" y="256"/>
                  </a:cxn>
                  <a:cxn ang="0">
                    <a:pos x="22" y="294"/>
                  </a:cxn>
                  <a:cxn ang="0">
                    <a:pos x="0" y="332"/>
                  </a:cxn>
                  <a:cxn ang="0">
                    <a:pos x="0" y="332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th-TH" sz="1800"/>
              </a:p>
            </p:txBody>
          </p:sp>
        </p:grpSp>
        <p:sp>
          <p:nvSpPr>
            <p:cNvPr id="88075" name="Freeform 11">
              <a:extLst>
                <a:ext uri="{FF2B5EF4-FFF2-40B4-BE49-F238E27FC236}">
                  <a16:creationId xmlns:a16="http://schemas.microsoft.com/office/drawing/2014/main" id="{428F81B3-4421-447F-A197-F44E44269B66}"/>
                </a:ext>
              </a:extLst>
            </p:cNvPr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/>
              <a:ahLst/>
              <a:cxnLst>
                <a:cxn ang="0">
                  <a:pos x="982" y="1061"/>
                </a:cxn>
                <a:cxn ang="0">
                  <a:pos x="1357" y="1012"/>
                </a:cxn>
                <a:cxn ang="0">
                  <a:pos x="1666" y="957"/>
                </a:cxn>
                <a:cxn ang="0">
                  <a:pos x="1916" y="897"/>
                </a:cxn>
                <a:cxn ang="0">
                  <a:pos x="2100" y="832"/>
                </a:cxn>
                <a:cxn ang="0">
                  <a:pos x="2220" y="756"/>
                </a:cxn>
                <a:cxn ang="0">
                  <a:pos x="2285" y="669"/>
                </a:cxn>
                <a:cxn ang="0">
                  <a:pos x="2290" y="560"/>
                </a:cxn>
                <a:cxn ang="0">
                  <a:pos x="2241" y="457"/>
                </a:cxn>
                <a:cxn ang="0">
                  <a:pos x="2144" y="364"/>
                </a:cxn>
                <a:cxn ang="0">
                  <a:pos x="2008" y="277"/>
                </a:cxn>
                <a:cxn ang="0">
                  <a:pos x="1769" y="157"/>
                </a:cxn>
                <a:cxn ang="0">
                  <a:pos x="1612" y="92"/>
                </a:cxn>
                <a:cxn ang="0">
                  <a:pos x="1476" y="43"/>
                </a:cxn>
                <a:cxn ang="0">
                  <a:pos x="1384" y="10"/>
                </a:cxn>
                <a:cxn ang="0">
                  <a:pos x="1346" y="0"/>
                </a:cxn>
                <a:cxn ang="0">
                  <a:pos x="1655" y="119"/>
                </a:cxn>
                <a:cxn ang="0">
                  <a:pos x="1948" y="255"/>
                </a:cxn>
                <a:cxn ang="0">
                  <a:pos x="2068" y="326"/>
                </a:cxn>
                <a:cxn ang="0">
                  <a:pos x="2171" y="402"/>
                </a:cxn>
                <a:cxn ang="0">
                  <a:pos x="2236" y="478"/>
                </a:cxn>
                <a:cxn ang="0">
                  <a:pos x="2263" y="560"/>
                </a:cxn>
                <a:cxn ang="0">
                  <a:pos x="2241" y="636"/>
                </a:cxn>
                <a:cxn ang="0">
                  <a:pos x="2171" y="702"/>
                </a:cxn>
                <a:cxn ang="0">
                  <a:pos x="2062" y="756"/>
                </a:cxn>
                <a:cxn ang="0">
                  <a:pos x="1921" y="800"/>
                </a:cxn>
                <a:cxn ang="0">
                  <a:pos x="1748" y="843"/>
                </a:cxn>
                <a:cxn ang="0">
                  <a:pos x="1351" y="908"/>
                </a:cxn>
                <a:cxn ang="0">
                  <a:pos x="923" y="968"/>
                </a:cxn>
                <a:cxn ang="0">
                  <a:pos x="521" y="1028"/>
                </a:cxn>
                <a:cxn ang="0">
                  <a:pos x="353" y="1066"/>
                </a:cxn>
                <a:cxn ang="0">
                  <a:pos x="206" y="1104"/>
                </a:cxn>
                <a:cxn ang="0">
                  <a:pos x="92" y="1148"/>
                </a:cxn>
                <a:cxn ang="0">
                  <a:pos x="22" y="1202"/>
                </a:cxn>
                <a:cxn ang="0">
                  <a:pos x="0" y="1262"/>
                </a:cxn>
                <a:cxn ang="0">
                  <a:pos x="27" y="1327"/>
                </a:cxn>
                <a:cxn ang="0">
                  <a:pos x="98" y="1382"/>
                </a:cxn>
                <a:cxn ang="0">
                  <a:pos x="196" y="1425"/>
                </a:cxn>
                <a:cxn ang="0">
                  <a:pos x="326" y="1469"/>
                </a:cxn>
                <a:cxn ang="0">
                  <a:pos x="217" y="1414"/>
                </a:cxn>
                <a:cxn ang="0">
                  <a:pos x="147" y="1360"/>
                </a:cxn>
                <a:cxn ang="0">
                  <a:pos x="120" y="1306"/>
                </a:cxn>
                <a:cxn ang="0">
                  <a:pos x="141" y="1257"/>
                </a:cxn>
                <a:cxn ang="0">
                  <a:pos x="212" y="1208"/>
                </a:cxn>
                <a:cxn ang="0">
                  <a:pos x="342" y="1164"/>
                </a:cxn>
                <a:cxn ang="0">
                  <a:pos x="527" y="1121"/>
                </a:cxn>
                <a:cxn ang="0">
                  <a:pos x="771" y="1088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th-TH" sz="1800"/>
            </a:p>
          </p:txBody>
        </p:sp>
        <p:sp>
          <p:nvSpPr>
            <p:cNvPr id="1034" name="Freeform 12">
              <a:extLst>
                <a:ext uri="{FF2B5EF4-FFF2-40B4-BE49-F238E27FC236}">
                  <a16:creationId xmlns:a16="http://schemas.microsoft.com/office/drawing/2014/main" id="{4605DCD6-DC36-4873-8F2F-32E51C5D8E3D}"/>
                </a:ext>
              </a:extLst>
            </p:cNvPr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>
                <a:gd name="T0" fmla="*/ 0 w 5740"/>
                <a:gd name="T1" fmla="*/ 0 h 1906"/>
                <a:gd name="T2" fmla="*/ 0 w 5740"/>
                <a:gd name="T3" fmla="*/ 1655 h 1906"/>
                <a:gd name="T4" fmla="*/ 5776 w 5740"/>
                <a:gd name="T5" fmla="*/ 1655 h 1906"/>
                <a:gd name="T6" fmla="*/ 5776 w 5740"/>
                <a:gd name="T7" fmla="*/ 0 h 1906"/>
                <a:gd name="T8" fmla="*/ 0 w 5740"/>
                <a:gd name="T9" fmla="*/ 0 h 1906"/>
                <a:gd name="T10" fmla="*/ 0 w 5740"/>
                <a:gd name="T11" fmla="*/ 0 h 190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1800"/>
            </a:p>
          </p:txBody>
        </p:sp>
      </p:grpSp>
      <p:sp>
        <p:nvSpPr>
          <p:cNvPr id="88077" name="Rectangle 13">
            <a:extLst>
              <a:ext uri="{FF2B5EF4-FFF2-40B4-BE49-F238E27FC236}">
                <a16:creationId xmlns:a16="http://schemas.microsoft.com/office/drawing/2014/main" id="{3C34DA89-CB0D-4B0C-9FA5-A2097806235C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88078" name="Rectangle 14">
            <a:extLst>
              <a:ext uri="{FF2B5EF4-FFF2-40B4-BE49-F238E27FC236}">
                <a16:creationId xmlns:a16="http://schemas.microsoft.com/office/drawing/2014/main" id="{2C2A142C-901F-4445-9D90-95673CB1EAB6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8079" name="Rectangle 15">
            <a:extLst>
              <a:ext uri="{FF2B5EF4-FFF2-40B4-BE49-F238E27FC236}">
                <a16:creationId xmlns:a16="http://schemas.microsoft.com/office/drawing/2014/main" id="{A9A2A4B0-5AED-4B30-9C6B-C07B95D3B88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</p:spTree>
    <p:extLst>
      <p:ext uri="{BB962C8B-B14F-4D97-AF65-F5344CB8AC3E}">
        <p14:creationId xmlns:p14="http://schemas.microsoft.com/office/powerpoint/2010/main" val="832094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anose="05000000000000000000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F1C2FA-3528-4404-A027-E86D20AAF5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9804884" cy="1371599"/>
          </a:xfrm>
        </p:spPr>
        <p:txBody>
          <a:bodyPr>
            <a:normAutofit/>
          </a:bodyPr>
          <a:lstStyle/>
          <a:p>
            <a:r>
              <a:rPr lang="th-TH" sz="6000" b="1" dirty="0"/>
              <a:t>การวิจัย และ </a:t>
            </a:r>
            <a:r>
              <a:rPr lang="en-US" sz="60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Routine to Research </a:t>
            </a:r>
            <a:endParaRPr lang="en-US" sz="60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6AE96B2-E628-487B-B9FE-BD00341C89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2461591"/>
          </a:xfrm>
        </p:spPr>
        <p:txBody>
          <a:bodyPr>
            <a:normAutofit/>
          </a:bodyPr>
          <a:lstStyle/>
          <a:p>
            <a:r>
              <a:rPr lang="th-TH" sz="3200" b="1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อมรรัตน์ อนุวัฒน์นนทเขตต์</a:t>
            </a:r>
          </a:p>
          <a:p>
            <a:r>
              <a:rPr lang="en-US" sz="3200" b="1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Email: a.amornratp@gmail.com</a:t>
            </a:r>
          </a:p>
          <a:p>
            <a:r>
              <a:rPr lang="en-US" sz="3200" b="1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Tel. 08 8242 6569</a:t>
            </a:r>
          </a:p>
        </p:txBody>
      </p:sp>
    </p:spTree>
    <p:extLst>
      <p:ext uri="{BB962C8B-B14F-4D97-AF65-F5344CB8AC3E}">
        <p14:creationId xmlns:p14="http://schemas.microsoft.com/office/powerpoint/2010/main" val="34539396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14FB40-BA58-4B0B-AE58-026B7B152A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618518"/>
            <a:ext cx="10364451" cy="918734"/>
          </a:xfrm>
        </p:spPr>
        <p:txBody>
          <a:bodyPr>
            <a:noAutofit/>
          </a:bodyPr>
          <a:lstStyle/>
          <a:p>
            <a:r>
              <a:rPr lang="th-TH" sz="4800" b="1" dirty="0"/>
              <a:t>หัวข้อ</a:t>
            </a:r>
            <a:endParaRPr lang="en-US" sz="48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2CF85F-355B-48A0-B6E2-5166E64154C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1815548"/>
            <a:ext cx="10363826" cy="3975651"/>
          </a:xfrm>
        </p:spPr>
        <p:txBody>
          <a:bodyPr>
            <a:normAutofit/>
          </a:bodyPr>
          <a:lstStyle/>
          <a:p>
            <a:pPr lvl="0"/>
            <a:r>
              <a:rPr 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ความหมาย  ความสำคัญ วัตถุประสงค์ กระบวนการวิจัย ลักษณะงานวิจัย ประโยชน์งานวิจัย ประเภทงานวิจัย</a:t>
            </a:r>
          </a:p>
          <a:p>
            <a:pPr lvl="0"/>
            <a:r>
              <a:rPr 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องค์ประกอบของงานวิจัย</a:t>
            </a:r>
            <a:endParaRPr lang="en-US" sz="36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lvl="0"/>
            <a:r>
              <a:rPr 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หลักการและขั้นตอนของ</a:t>
            </a:r>
            <a:r>
              <a:rPr lang="th-TH" sz="3600" b="1" dirty="0" err="1">
                <a:latin typeface="Angsana New" panose="02020603050405020304" pitchFamily="18" charset="-34"/>
                <a:cs typeface="Angsana New" panose="02020603050405020304" pitchFamily="18" charset="-34"/>
              </a:rPr>
              <a:t>การทำ</a:t>
            </a:r>
            <a:r>
              <a:rPr 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วิจัย</a:t>
            </a:r>
            <a:endParaRPr lang="en-US" sz="36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lvl="0"/>
            <a:r>
              <a:rPr 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แนวคิดเบื้องต้นเรื่อง </a:t>
            </a:r>
            <a:r>
              <a:rPr lang="en-US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R to R</a:t>
            </a:r>
          </a:p>
          <a:p>
            <a:endParaRPr lang="en-US" sz="36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561114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ชื่อเรื่อง 1">
            <a:extLst>
              <a:ext uri="{FF2B5EF4-FFF2-40B4-BE49-F238E27FC236}">
                <a16:creationId xmlns:a16="http://schemas.microsoft.com/office/drawing/2014/main" id="{0BD492F0-38DA-4040-9854-E0A7D8866F70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984375" y="274638"/>
            <a:ext cx="82296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th-TH" altLang="th-TH" sz="4800" b="1" dirty="0">
                <a:effectLst/>
              </a:rPr>
              <a:t>ความหมายของการวิจัย</a:t>
            </a:r>
          </a:p>
        </p:txBody>
      </p:sp>
      <p:sp>
        <p:nvSpPr>
          <p:cNvPr id="23555" name="ตัวยึดเนื้อหา 2">
            <a:extLst>
              <a:ext uri="{FF2B5EF4-FFF2-40B4-BE49-F238E27FC236}">
                <a16:creationId xmlns:a16="http://schemas.microsoft.com/office/drawing/2014/main" id="{12B1BE08-FC12-4731-A8DB-B9BA1441300B}"/>
              </a:ext>
            </a:extLst>
          </p:cNvPr>
          <p:cNvSpPr>
            <a:spLocks noGrp="1"/>
          </p:cNvSpPr>
          <p:nvPr>
            <p:ph sz="quarter" idx="4294967295"/>
          </p:nvPr>
        </p:nvSpPr>
        <p:spPr>
          <a:xfrm>
            <a:off x="662609" y="1600200"/>
            <a:ext cx="11118574" cy="509214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92500" lnSpcReduction="20000"/>
          </a:bodyPr>
          <a:lstStyle/>
          <a:p>
            <a:pPr eaLnBrk="1" hangingPunct="1"/>
            <a:r>
              <a:rPr lang="en-US" altLang="th-TH" sz="3600" b="1" dirty="0">
                <a:effectLst/>
                <a:latin typeface="Angsana New" panose="02020603050405020304" pitchFamily="18" charset="-34"/>
                <a:cs typeface="Angsana New" panose="02020603050405020304" pitchFamily="18" charset="-34"/>
              </a:rPr>
              <a:t>Re + Search = Research</a:t>
            </a:r>
          </a:p>
          <a:p>
            <a:pPr eaLnBrk="1" hangingPunct="1"/>
            <a:r>
              <a:rPr lang="th-TH" altLang="th-TH" sz="3600" b="1" dirty="0">
                <a:effectLst/>
                <a:latin typeface="Angsana New" panose="02020603050405020304" pitchFamily="18" charset="-34"/>
                <a:cs typeface="Angsana New" panose="02020603050405020304" pitchFamily="18" charset="-34"/>
              </a:rPr>
              <a:t>กร</a:t>
            </a:r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ะ</a:t>
            </a:r>
            <a:r>
              <a:rPr lang="th-TH" altLang="th-TH" sz="3600" b="1" dirty="0">
                <a:effectLst/>
                <a:latin typeface="Angsana New" panose="02020603050405020304" pitchFamily="18" charset="-34"/>
                <a:cs typeface="Angsana New" panose="02020603050405020304" pitchFamily="18" charset="-34"/>
              </a:rPr>
              <a:t>บวนการค้นคว้าหาข้อเท็จจริงหรือประสบการณ์ตามธรรมชาติ</a:t>
            </a:r>
          </a:p>
          <a:p>
            <a:pPr eaLnBrk="1" hangingPunct="1"/>
            <a:r>
              <a:rPr lang="th-TH" altLang="th-TH" sz="3600" b="1" dirty="0">
                <a:effectLst/>
                <a:latin typeface="Angsana New" panose="02020603050405020304" pitchFamily="18" charset="-34"/>
                <a:cs typeface="Angsana New" panose="02020603050405020304" pitchFamily="18" charset="-34"/>
              </a:rPr>
              <a:t>กระบวนการหรือการกระทำที่มีระบบ ระเบียบ</a:t>
            </a:r>
          </a:p>
          <a:p>
            <a:pPr eaLnBrk="1" hangingPunct="1"/>
            <a:r>
              <a:rPr lang="th-TH" altLang="th-TH" sz="3600" b="1" dirty="0">
                <a:effectLst/>
                <a:latin typeface="Angsana New" panose="02020603050405020304" pitchFamily="18" charset="-34"/>
                <a:cs typeface="Angsana New" panose="02020603050405020304" pitchFamily="18" charset="-34"/>
              </a:rPr>
              <a:t>การกระทำที่มีการตั้งเป้าหมาย วัตถุประสงค์ที่ชัดเจน</a:t>
            </a:r>
            <a:endParaRPr lang="en-US" altLang="th-TH" sz="3600" b="1" dirty="0">
              <a:effectLst/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eaLnBrk="1" hangingPunct="1"/>
            <a:r>
              <a:rPr lang="th-TH" altLang="th-TH" sz="3600" b="1" dirty="0">
                <a:effectLst/>
                <a:latin typeface="Angsana New" panose="02020603050405020304" pitchFamily="18" charset="-34"/>
                <a:cs typeface="Angsana New" panose="02020603050405020304" pitchFamily="18" charset="-34"/>
              </a:rPr>
              <a:t>การศึกษาค้นคว้า อย่างเป็นระบบ ระเบียบ เพื่อหาคำตอบสำหรับปัญหา หรือเพื่อสร้างองค์ความรู้ใหม่ วิธีการใหม่ๆ ทฤษฎีใหม่ๆ ที่อธิบายหรือทำนาย ปรากฏการณ์</a:t>
            </a:r>
            <a:r>
              <a:rPr lang="th-TH" altLang="th-TH" sz="3600" b="1" dirty="0" err="1">
                <a:effectLst/>
                <a:latin typeface="Angsana New" panose="02020603050405020304" pitchFamily="18" charset="-34"/>
                <a:cs typeface="Angsana New" panose="02020603050405020304" pitchFamily="18" charset="-34"/>
              </a:rPr>
              <a:t>ต่างๆ</a:t>
            </a:r>
            <a:endParaRPr lang="th-TH" altLang="th-TH" sz="3600" b="1" dirty="0">
              <a:effectLst/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eaLnBrk="1" hangingPunct="1"/>
            <a:r>
              <a:rPr lang="th-TH" altLang="th-TH" sz="3600" b="1" dirty="0">
                <a:effectLst/>
                <a:latin typeface="Angsana New" panose="02020603050405020304" pitchFamily="18" charset="-34"/>
                <a:cs typeface="Angsana New" panose="02020603050405020304" pitchFamily="18" charset="-34"/>
              </a:rPr>
              <a:t>การศึกษาด้วยกระบวนการทางวิทยาศาสตร์ ที่มีการวางแผนล่วงหน้าอย่างมีระบบทุกขั้นตอนการดำเนินงาน เพื่อให้ผลการศึกษาถูกต้องเชื่อถือได้</a:t>
            </a:r>
          </a:p>
          <a:p>
            <a:pPr eaLnBrk="1" hangingPunct="1"/>
            <a:endParaRPr lang="th-TH" altLang="th-TH" sz="3600" b="1" dirty="0">
              <a:effectLst/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2403497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เนื้อหา 2">
            <a:extLst>
              <a:ext uri="{FF2B5EF4-FFF2-40B4-BE49-F238E27FC236}">
                <a16:creationId xmlns:a16="http://schemas.microsoft.com/office/drawing/2014/main" id="{0114EE06-B7DD-4CC7-AEB3-2C3FCDA1B704}"/>
              </a:ext>
            </a:extLst>
          </p:cNvPr>
          <p:cNvSpPr txBox="1">
            <a:spLocks/>
          </p:cNvSpPr>
          <p:nvPr/>
        </p:nvSpPr>
        <p:spPr>
          <a:xfrm>
            <a:off x="703385" y="1417638"/>
            <a:ext cx="11140098" cy="5261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th-TH" altLang="th-TH" sz="3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การศึกษาเพื่อทดสอบสมมติฐานที่ตั้งไว้ว่ามีความสัมพันธ์กันหรือไม่ ด้วยวิธีการสังเกต การทดลอง การควบคุม และการเปรียบเทียบ โดยมีการจัดการกระทำอย่างเป็นระบบ และมีแบบแผนที่สามารถตรวจสอบได้ ทำ</a:t>
            </a:r>
            <a:r>
              <a:rPr lang="th-TH" altLang="th-TH" sz="3800" b="1" dirty="0" err="1">
                <a:latin typeface="Angsana New" panose="02020603050405020304" pitchFamily="18" charset="-34"/>
                <a:cs typeface="Angsana New" panose="02020603050405020304" pitchFamily="18" charset="-34"/>
              </a:rPr>
              <a:t>ซ้ำๆ</a:t>
            </a:r>
            <a:r>
              <a:rPr lang="th-TH" altLang="th-TH" sz="3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กันได้</a:t>
            </a:r>
          </a:p>
          <a:p>
            <a:pPr>
              <a:lnSpc>
                <a:spcPct val="90000"/>
              </a:lnSpc>
            </a:pPr>
            <a:r>
              <a:rPr lang="th-TH" altLang="th-TH" sz="3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กระบวนการค้นหาความรู้ใหม่ ภายใต้กระบวนการทางวิทยาศาสตร์ ที่อาศัยแนวคิดทฤษฎีมาสนับสนุนสมมติฐาน เพื่อทดสอบข้อมูลเชิงประจักษ์ให้ได้องค์ความรู้ใหม่ๆ ที่ใช้ประโยชน์ได้</a:t>
            </a:r>
          </a:p>
          <a:p>
            <a:pPr>
              <a:lnSpc>
                <a:spcPct val="90000"/>
              </a:lnSpc>
            </a:pPr>
            <a:r>
              <a:rPr lang="th-TH" sz="3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การศึกษาค้นคว้า หาความรู้ หาวิธีการใหม่ๆ คิดค้นเทคโนโลยี ที่เหมาะสมและมีประสิทธิภาพ ในการป้องกัน รักษาโรค รวมทั้งในการแก้ไขปัญหา</a:t>
            </a:r>
            <a:r>
              <a:rPr lang="th-TH" sz="3800" b="1" dirty="0" err="1">
                <a:latin typeface="Angsana New" panose="02020603050405020304" pitchFamily="18" charset="-34"/>
                <a:cs typeface="Angsana New" panose="02020603050405020304" pitchFamily="18" charset="-34"/>
              </a:rPr>
              <a:t>ต่างๆ</a:t>
            </a:r>
            <a:r>
              <a:rPr lang="th-TH" sz="3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 ในการปฏิบัติงานทางสาธารณสุข เพื่อให้ประชาชนมีสุขภาพอนามัยที่ดี สามารถประกอบอาชีพ และดำรงชีวิตประจำวันได้อย่างปกติสุข</a:t>
            </a:r>
            <a:endParaRPr lang="en-US" sz="38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>
              <a:lnSpc>
                <a:spcPct val="90000"/>
              </a:lnSpc>
            </a:pPr>
            <a:endParaRPr lang="th-TH" altLang="th-TH" sz="38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3" name="ชื่อเรื่อง 1">
            <a:extLst>
              <a:ext uri="{FF2B5EF4-FFF2-40B4-BE49-F238E27FC236}">
                <a16:creationId xmlns:a16="http://schemas.microsoft.com/office/drawing/2014/main" id="{6A04C28D-857E-4C99-A0A9-D02D20B708C7}"/>
              </a:ext>
            </a:extLst>
          </p:cNvPr>
          <p:cNvSpPr txBox="1">
            <a:spLocks/>
          </p:cNvSpPr>
          <p:nvPr/>
        </p:nvSpPr>
        <p:spPr>
          <a:xfrm>
            <a:off x="1984375" y="274638"/>
            <a:ext cx="82296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th-TH" altLang="th-TH" sz="4800" b="1" dirty="0"/>
              <a:t>ความหมายของการวิจัย</a:t>
            </a:r>
            <a:r>
              <a:rPr lang="en-US" altLang="th-TH" sz="4800" b="1" dirty="0"/>
              <a:t> </a:t>
            </a:r>
            <a:r>
              <a:rPr lang="en-US" altLang="th-TH" sz="4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(2)</a:t>
            </a:r>
            <a:endParaRPr lang="th-TH" altLang="th-TH" sz="48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711662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เนื้อหา 2">
            <a:extLst>
              <a:ext uri="{FF2B5EF4-FFF2-40B4-BE49-F238E27FC236}">
                <a16:creationId xmlns:a16="http://schemas.microsoft.com/office/drawing/2014/main" id="{52496BE4-4810-4A6C-A3AC-846087A4C2D6}"/>
              </a:ext>
            </a:extLst>
          </p:cNvPr>
          <p:cNvSpPr txBox="1">
            <a:spLocks/>
          </p:cNvSpPr>
          <p:nvPr/>
        </p:nvSpPr>
        <p:spPr>
          <a:xfrm>
            <a:off x="556591" y="1769012"/>
            <a:ext cx="11175864" cy="4495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defRPr/>
            </a:pPr>
            <a:r>
              <a:rPr 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ช่วยพัฒนาระบบบริการในแง่ของเทคโนโลยี เพื่อการส่งเสริมสุขภาพ การควบคุมและป้องกันโรค</a:t>
            </a:r>
          </a:p>
          <a:p>
            <a:pPr>
              <a:lnSpc>
                <a:spcPct val="90000"/>
              </a:lnSpc>
              <a:defRPr/>
            </a:pPr>
            <a:r>
              <a:rPr 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นำไปสู่แนวทางการพัฒนารูปแบบการรักษาพยาบาลที่มีประสิทธิภาพ ช่วยลดอัตราป่วยและตายในกลุ่มเป้าหมาย</a:t>
            </a:r>
          </a:p>
          <a:p>
            <a:pPr>
              <a:lnSpc>
                <a:spcPct val="90000"/>
              </a:lnSpc>
              <a:defRPr/>
            </a:pPr>
            <a:r>
              <a:rPr 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สร้างองค์ความรู้ใหม่หรือทฤษฎีใหม่ที่ใช้อธิบายปรากฏการณ์ทางสังคมได้อย่างถูกต้อง</a:t>
            </a:r>
          </a:p>
          <a:p>
            <a:pPr>
              <a:lnSpc>
                <a:spcPct val="90000"/>
              </a:lnSpc>
              <a:defRPr/>
            </a:pPr>
            <a:r>
              <a:rPr 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พัฒนาศักยภาพของหน่วยงานไปสู่องค์กรแห่งการเรียนรู้ และเปิดโอกาสให้บุคคลากรได้พัฒนาศักยภาพของตนที่จะสร้างสรรค์งานใหม่ๆที่มีคุณค่าต่อสังคม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A87C616-966A-4767-8267-F0953821EB65}"/>
              </a:ext>
            </a:extLst>
          </p:cNvPr>
          <p:cNvSpPr/>
          <p:nvPr/>
        </p:nvSpPr>
        <p:spPr>
          <a:xfrm>
            <a:off x="3691303" y="295980"/>
            <a:ext cx="456086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altLang="th-TH" sz="4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ความสำคัญของ</a:t>
            </a:r>
            <a:r>
              <a:rPr lang="th-TH" altLang="th-TH" sz="4800" b="1" dirty="0" err="1">
                <a:latin typeface="Angsana New" panose="02020603050405020304" pitchFamily="18" charset="-34"/>
                <a:cs typeface="Angsana New" panose="02020603050405020304" pitchFamily="18" charset="-34"/>
              </a:rPr>
              <a:t>การทำ</a:t>
            </a:r>
            <a:r>
              <a:rPr lang="th-TH" altLang="th-TH" sz="4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วิจัย</a:t>
            </a:r>
            <a:endParaRPr lang="en-US" sz="48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0687964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เนื้อหา 2">
            <a:extLst>
              <a:ext uri="{FF2B5EF4-FFF2-40B4-BE49-F238E27FC236}">
                <a16:creationId xmlns:a16="http://schemas.microsoft.com/office/drawing/2014/main" id="{C574EEC7-F387-4AE0-A0BE-4FA497FF6381}"/>
              </a:ext>
            </a:extLst>
          </p:cNvPr>
          <p:cNvSpPr txBox="1">
            <a:spLocks/>
          </p:cNvSpPr>
          <p:nvPr/>
        </p:nvSpPr>
        <p:spPr>
          <a:xfrm>
            <a:off x="1223888" y="1600200"/>
            <a:ext cx="10494499" cy="449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th-TH" altLang="th-TH" sz="3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ตั้งคำถาม หรือประเด็นปัญหา</a:t>
            </a:r>
          </a:p>
          <a:p>
            <a:r>
              <a:rPr lang="th-TH" altLang="th-TH" sz="3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ตั้งสมมติฐาน</a:t>
            </a:r>
          </a:p>
          <a:p>
            <a:r>
              <a:rPr lang="th-TH" altLang="th-TH" sz="3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มีการเก็บข้อมูลหรือดำเนินการทดลอง เพื่อทดสอบสมมติฐาน</a:t>
            </a:r>
          </a:p>
          <a:p>
            <a:r>
              <a:rPr lang="th-TH" altLang="th-TH" sz="3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วิเคราะห์ผล</a:t>
            </a:r>
          </a:p>
          <a:p>
            <a:r>
              <a:rPr lang="th-TH" altLang="th-TH" sz="3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สรุปผล</a:t>
            </a:r>
            <a:endParaRPr lang="en-US" altLang="th-TH" sz="38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r>
              <a:rPr lang="th-TH" altLang="th-TH" sz="3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เผยแพร่ข้อมูลวิจัย</a:t>
            </a:r>
          </a:p>
        </p:txBody>
      </p:sp>
      <p:sp>
        <p:nvSpPr>
          <p:cNvPr id="3" name="ชื่อเรื่อง 1">
            <a:extLst>
              <a:ext uri="{FF2B5EF4-FFF2-40B4-BE49-F238E27FC236}">
                <a16:creationId xmlns:a16="http://schemas.microsoft.com/office/drawing/2014/main" id="{43651FCE-1A88-4EA7-806C-4C1AF8CE3D5F}"/>
              </a:ext>
            </a:extLst>
          </p:cNvPr>
          <p:cNvSpPr txBox="1">
            <a:spLocks/>
          </p:cNvSpPr>
          <p:nvPr/>
        </p:nvSpPr>
        <p:spPr>
          <a:xfrm>
            <a:off x="1984375" y="274638"/>
            <a:ext cx="82296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th-TH" altLang="th-TH" sz="4800" b="1" dirty="0">
                <a:latin typeface="Angsana New" panose="02020603050405020304" pitchFamily="18" charset="-34"/>
              </a:rPr>
              <a:t>กระบวนการวิจัย</a:t>
            </a:r>
          </a:p>
        </p:txBody>
      </p:sp>
    </p:spTree>
    <p:extLst>
      <p:ext uri="{BB962C8B-B14F-4D97-AF65-F5344CB8AC3E}">
        <p14:creationId xmlns:p14="http://schemas.microsoft.com/office/powerpoint/2010/main" val="37653326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เนื้อหา 2">
            <a:extLst>
              <a:ext uri="{FF2B5EF4-FFF2-40B4-BE49-F238E27FC236}">
                <a16:creationId xmlns:a16="http://schemas.microsoft.com/office/drawing/2014/main" id="{9757F18C-1027-42A4-9ED2-4AD121401E4A}"/>
              </a:ext>
            </a:extLst>
          </p:cNvPr>
          <p:cNvSpPr txBox="1">
            <a:spLocks/>
          </p:cNvSpPr>
          <p:nvPr/>
        </p:nvSpPr>
        <p:spPr>
          <a:xfrm>
            <a:off x="661182" y="1571625"/>
            <a:ext cx="11141611" cy="449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ความสมบูรณ์ของกระบวนการ</a:t>
            </a:r>
            <a:r>
              <a:rPr lang="en-US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 : </a:t>
            </a:r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คิดอย่างเป็นระบบ ทำ นำเสนอ</a:t>
            </a:r>
          </a:p>
          <a:p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ความลึกซึ้งของการค้นคว้า</a:t>
            </a:r>
            <a:r>
              <a:rPr lang="en-US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 :</a:t>
            </a:r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 ทฤษฎี วรรณกรรม งานวิจัยที่เกี่ยวข้อง</a:t>
            </a:r>
          </a:p>
          <a:p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ความใหม่ของความรู้ที่ได้จากผลการวิจัย </a:t>
            </a:r>
            <a:r>
              <a:rPr lang="en-US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:</a:t>
            </a:r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 ประโยชน์ การนำไปใช้</a:t>
            </a:r>
          </a:p>
          <a:p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ความถูกต้องและความเชื่อถือได้ </a:t>
            </a:r>
            <a:r>
              <a:rPr lang="en-US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: </a:t>
            </a:r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กระบวนการวิจัยที่น่าเชื่อถือ รูปแบบการวิจัย การคัดเลือกกลุ่มตัวอย่าง การเก็บข้อมูล เครื่องมือ การวิเคราะห์และสรุปผล</a:t>
            </a:r>
            <a:endParaRPr lang="en-US" altLang="th-TH" sz="36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3" name="ชื่อเรื่อง 1">
            <a:extLst>
              <a:ext uri="{FF2B5EF4-FFF2-40B4-BE49-F238E27FC236}">
                <a16:creationId xmlns:a16="http://schemas.microsoft.com/office/drawing/2014/main" id="{00BAF6A1-69E2-47FE-A6F2-06D6FD807970}"/>
              </a:ext>
            </a:extLst>
          </p:cNvPr>
          <p:cNvSpPr txBox="1">
            <a:spLocks/>
          </p:cNvSpPr>
          <p:nvPr/>
        </p:nvSpPr>
        <p:spPr>
          <a:xfrm>
            <a:off x="1984375" y="274638"/>
            <a:ext cx="82296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th-TH" altLang="th-TH" sz="4800" b="1" dirty="0">
                <a:latin typeface="Angsana New" panose="02020603050405020304" pitchFamily="18" charset="-34"/>
              </a:rPr>
              <a:t>เกณฑ์พิจารณาว่ากิจกรรมใดเป็นงานวิจัย</a:t>
            </a:r>
          </a:p>
        </p:txBody>
      </p:sp>
    </p:spTree>
    <p:extLst>
      <p:ext uri="{BB962C8B-B14F-4D97-AF65-F5344CB8AC3E}">
        <p14:creationId xmlns:p14="http://schemas.microsoft.com/office/powerpoint/2010/main" val="30734828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เนื้อหา 2">
            <a:extLst>
              <a:ext uri="{FF2B5EF4-FFF2-40B4-BE49-F238E27FC236}">
                <a16:creationId xmlns:a16="http://schemas.microsoft.com/office/drawing/2014/main" id="{88053627-ECE1-4F99-BDD6-8A27F03A424A}"/>
              </a:ext>
            </a:extLst>
          </p:cNvPr>
          <p:cNvSpPr txBox="1">
            <a:spLocks/>
          </p:cNvSpPr>
          <p:nvPr/>
        </p:nvSpPr>
        <p:spPr>
          <a:xfrm>
            <a:off x="742122" y="1181100"/>
            <a:ext cx="10900829" cy="44958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defRPr/>
            </a:pPr>
            <a:r>
              <a:rPr 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มีจุดมุ่งหมายที่ชัดเจน</a:t>
            </a:r>
          </a:p>
          <a:p>
            <a:pPr>
              <a:lnSpc>
                <a:spcPct val="90000"/>
              </a:lnSpc>
              <a:defRPr/>
            </a:pPr>
            <a:r>
              <a:rPr 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มีการบรรยายหรืออธิบายกระบวนการวิจัยที่ชัดเจน สามารถทำซ้ำได้</a:t>
            </a:r>
          </a:p>
          <a:p>
            <a:pPr>
              <a:lnSpc>
                <a:spcPct val="90000"/>
              </a:lnSpc>
              <a:defRPr/>
            </a:pPr>
            <a:r>
              <a:rPr 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มีความเป็นปรนัย ตีความ แปลผลจากข้อมูลจริง</a:t>
            </a:r>
          </a:p>
          <a:p>
            <a:pPr>
              <a:lnSpc>
                <a:spcPct val="90000"/>
              </a:lnSpc>
              <a:defRPr/>
            </a:pPr>
            <a:r>
              <a:rPr 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มีจริยธรรม ไม่ละเมิดสิทธิผู้อื่น มีการอ้างอิง</a:t>
            </a:r>
          </a:p>
          <a:p>
            <a:pPr>
              <a:lnSpc>
                <a:spcPct val="90000"/>
              </a:lnSpc>
              <a:defRPr/>
            </a:pPr>
            <a:r>
              <a:rPr 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ไม่ปิดบังจุดด้อยหรือข้อจำกัด</a:t>
            </a:r>
          </a:p>
          <a:p>
            <a:pPr>
              <a:lnSpc>
                <a:spcPct val="90000"/>
              </a:lnSpc>
              <a:defRPr/>
            </a:pPr>
            <a:r>
              <a:rPr 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มีความแม่นยำ ถูกต้องตามหลักวิชาการ</a:t>
            </a:r>
          </a:p>
          <a:p>
            <a:pPr>
              <a:lnSpc>
                <a:spcPct val="90000"/>
              </a:lnSpc>
              <a:defRPr/>
            </a:pPr>
            <a:r>
              <a:rPr 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ใช้ภาษาถูกต้องตามหลักไวยกรณ์</a:t>
            </a:r>
          </a:p>
          <a:p>
            <a:pPr>
              <a:lnSpc>
                <a:spcPct val="90000"/>
              </a:lnSpc>
              <a:defRPr/>
            </a:pPr>
            <a:r>
              <a:rPr 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มีการสรุปผลบนพื้นฐานของการอ้างอิงงานวิจัยอื่นหรือแนวทฤษฎีประกอบ</a:t>
            </a:r>
          </a:p>
          <a:p>
            <a:pPr>
              <a:lnSpc>
                <a:spcPct val="90000"/>
              </a:lnSpc>
              <a:defRPr/>
            </a:pPr>
            <a:r>
              <a:rPr 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ผู้วิจัยมีความรู้และประสบการณ์ในเรื่องที่ทำ</a:t>
            </a:r>
          </a:p>
        </p:txBody>
      </p:sp>
      <p:sp>
        <p:nvSpPr>
          <p:cNvPr id="3" name="ชื่อเรื่อง 1">
            <a:extLst>
              <a:ext uri="{FF2B5EF4-FFF2-40B4-BE49-F238E27FC236}">
                <a16:creationId xmlns:a16="http://schemas.microsoft.com/office/drawing/2014/main" id="{BA49D12B-40E5-4AE8-ADA3-F8AEF0D3EB93}"/>
              </a:ext>
            </a:extLst>
          </p:cNvPr>
          <p:cNvSpPr txBox="1">
            <a:spLocks/>
          </p:cNvSpPr>
          <p:nvPr/>
        </p:nvSpPr>
        <p:spPr>
          <a:xfrm>
            <a:off x="1984375" y="274638"/>
            <a:ext cx="82296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th-TH" altLang="th-TH" sz="4800" b="1"/>
              <a:t>ลักษณะของงานวิจัยที่ดี</a:t>
            </a:r>
            <a:endParaRPr lang="th-TH" altLang="th-TH" sz="4800" b="1" dirty="0"/>
          </a:p>
        </p:txBody>
      </p:sp>
    </p:spTree>
    <p:extLst>
      <p:ext uri="{BB962C8B-B14F-4D97-AF65-F5344CB8AC3E}">
        <p14:creationId xmlns:p14="http://schemas.microsoft.com/office/powerpoint/2010/main" val="20556840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เนื้อหา 2">
            <a:extLst>
              <a:ext uri="{FF2B5EF4-FFF2-40B4-BE49-F238E27FC236}">
                <a16:creationId xmlns:a16="http://schemas.microsoft.com/office/drawing/2014/main" id="{8FE0A867-7590-4FC6-BA25-3CC6B2EED2BC}"/>
              </a:ext>
            </a:extLst>
          </p:cNvPr>
          <p:cNvSpPr txBox="1">
            <a:spLocks/>
          </p:cNvSpPr>
          <p:nvPr/>
        </p:nvSpPr>
        <p:spPr>
          <a:xfrm>
            <a:off x="530086" y="1600200"/>
            <a:ext cx="11198087" cy="449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th-TH" altLang="th-TH" sz="34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แก้ไขปัญหา (</a:t>
            </a:r>
            <a:r>
              <a:rPr lang="en-US" altLang="th-TH" sz="34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Problem-solving</a:t>
            </a:r>
            <a:r>
              <a:rPr lang="th-TH" altLang="th-TH" sz="34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) เช่นค้นหายาตัวใหม่ๆ วิธีผ่าตัดใหม่ๆ เพื่อใช้รักษาโรค</a:t>
            </a:r>
          </a:p>
          <a:p>
            <a:r>
              <a:rPr lang="th-TH" altLang="th-TH" sz="34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สร้างทฤษฎีใหม่ (</a:t>
            </a:r>
            <a:r>
              <a:rPr lang="en-US" altLang="th-TH" sz="34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Theory developing</a:t>
            </a:r>
            <a:r>
              <a:rPr lang="th-TH" altLang="th-TH" sz="34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) เพื่อใช้อ้างอิง อธิบาย ทำนาย และควบคุมปรากฏการณ์</a:t>
            </a:r>
            <a:r>
              <a:rPr lang="th-TH" altLang="th-TH" sz="3400" b="1" dirty="0" err="1">
                <a:latin typeface="Angsana New" panose="02020603050405020304" pitchFamily="18" charset="-34"/>
                <a:cs typeface="Angsana New" panose="02020603050405020304" pitchFamily="18" charset="-34"/>
              </a:rPr>
              <a:t>ต่างๆ</a:t>
            </a:r>
            <a:r>
              <a:rPr lang="th-TH" altLang="th-TH" sz="34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  ทั้งทางธรรมชาติและที่มนุษย์กระทำขึ้น เช่นแบบจำลองทางคณิตศาสตร์ใน</a:t>
            </a:r>
            <a:r>
              <a:rPr lang="th-TH" altLang="th-TH" sz="3400" b="1" dirty="0" err="1">
                <a:latin typeface="Angsana New" panose="02020603050405020304" pitchFamily="18" charset="-34"/>
                <a:cs typeface="Angsana New" panose="02020603050405020304" pitchFamily="18" charset="-34"/>
              </a:rPr>
              <a:t>การทำ</a:t>
            </a:r>
            <a:r>
              <a:rPr lang="th-TH" altLang="th-TH" sz="34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นายการระบาดของโรคติดเชื้อไวรัสโค</a:t>
            </a:r>
            <a:r>
              <a:rPr lang="th-TH" altLang="th-TH" sz="3400" b="1" dirty="0" err="1">
                <a:latin typeface="Angsana New" panose="02020603050405020304" pitchFamily="18" charset="-34"/>
                <a:cs typeface="Angsana New" panose="02020603050405020304" pitchFamily="18" charset="-34"/>
              </a:rPr>
              <a:t>โร</a:t>
            </a:r>
            <a:r>
              <a:rPr lang="th-TH" altLang="th-TH" sz="34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นา </a:t>
            </a:r>
            <a:r>
              <a:rPr lang="en-US" altLang="th-TH" sz="34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2019</a:t>
            </a:r>
          </a:p>
          <a:p>
            <a:r>
              <a:rPr lang="th-TH" altLang="th-TH" sz="34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พิสูจน์ทฤษฎี (</a:t>
            </a:r>
            <a:r>
              <a:rPr lang="en-US" altLang="th-TH" sz="34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Theory testing</a:t>
            </a:r>
            <a:r>
              <a:rPr lang="th-TH" altLang="th-TH" sz="34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)</a:t>
            </a:r>
          </a:p>
        </p:txBody>
      </p:sp>
      <p:sp>
        <p:nvSpPr>
          <p:cNvPr id="3" name="ชื่อเรื่อง 1">
            <a:extLst>
              <a:ext uri="{FF2B5EF4-FFF2-40B4-BE49-F238E27FC236}">
                <a16:creationId xmlns:a16="http://schemas.microsoft.com/office/drawing/2014/main" id="{9D7A3EB8-F015-4E0A-B6A5-59635AE70896}"/>
              </a:ext>
            </a:extLst>
          </p:cNvPr>
          <p:cNvSpPr txBox="1">
            <a:spLocks/>
          </p:cNvSpPr>
          <p:nvPr/>
        </p:nvSpPr>
        <p:spPr>
          <a:xfrm>
            <a:off x="1984375" y="274638"/>
            <a:ext cx="82296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th-TH" altLang="th-TH" sz="4800" b="1"/>
              <a:t>วัตถุประสงค์ของการวิจัย</a:t>
            </a:r>
            <a:endParaRPr lang="th-TH" altLang="th-TH" sz="4800" b="1" dirty="0"/>
          </a:p>
        </p:txBody>
      </p:sp>
    </p:spTree>
    <p:extLst>
      <p:ext uri="{BB962C8B-B14F-4D97-AF65-F5344CB8AC3E}">
        <p14:creationId xmlns:p14="http://schemas.microsoft.com/office/powerpoint/2010/main" val="41929619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เนื้อหา 2">
            <a:extLst>
              <a:ext uri="{FF2B5EF4-FFF2-40B4-BE49-F238E27FC236}">
                <a16:creationId xmlns:a16="http://schemas.microsoft.com/office/drawing/2014/main" id="{7EE9D27B-C367-4F19-B3C6-BAB20AAEC80E}"/>
              </a:ext>
            </a:extLst>
          </p:cNvPr>
          <p:cNvSpPr txBox="1">
            <a:spLocks/>
          </p:cNvSpPr>
          <p:nvPr/>
        </p:nvSpPr>
        <p:spPr>
          <a:xfrm>
            <a:off x="795131" y="1600200"/>
            <a:ext cx="10906540" cy="449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th-TH" altLang="th-TH" sz="34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ช่วยสร้างองค์ความรู้ใหม่ๆ ที่เป็นประโยชน์ต่อหน่วยงาน หรือสังคมในการนำไปประยุกต์ใช้</a:t>
            </a:r>
          </a:p>
          <a:p>
            <a:r>
              <a:rPr lang="th-TH" altLang="th-TH" sz="34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ช่วยแก้ไขปัญหาที่เกิดขึ้นจากการปฏิบัติงานหรือแนวปฏิบัติใหม่ที่ดีขึ้นกว่าเดิม เช่นได้แนวทางในการดูแลรักษาผู้ป่วยวิธีใหม่ๆ</a:t>
            </a:r>
          </a:p>
          <a:p>
            <a:r>
              <a:rPr lang="th-TH" altLang="th-TH" sz="34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นำไปสู่การกำหนดนโยบายระดับชาติหรือระดับองค์กร รวมทั้งมาตรการหรือกฎหมาย เพื่อการวางแผนจัดการกับปัญหาได้อย่างถูกต้องมีทิศทาง</a:t>
            </a:r>
          </a:p>
        </p:txBody>
      </p:sp>
      <p:sp>
        <p:nvSpPr>
          <p:cNvPr id="3" name="ชื่อเรื่อง 1">
            <a:extLst>
              <a:ext uri="{FF2B5EF4-FFF2-40B4-BE49-F238E27FC236}">
                <a16:creationId xmlns:a16="http://schemas.microsoft.com/office/drawing/2014/main" id="{1D0CFCDA-A7BB-4CEE-A37D-6419AB446E9C}"/>
              </a:ext>
            </a:extLst>
          </p:cNvPr>
          <p:cNvSpPr txBox="1">
            <a:spLocks/>
          </p:cNvSpPr>
          <p:nvPr/>
        </p:nvSpPr>
        <p:spPr>
          <a:xfrm>
            <a:off x="1984375" y="274638"/>
            <a:ext cx="82296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th-TH" altLang="th-TH" sz="4800" b="1" dirty="0"/>
              <a:t>ประโยชน์ของการวิจัย</a:t>
            </a:r>
          </a:p>
        </p:txBody>
      </p:sp>
    </p:spTree>
    <p:extLst>
      <p:ext uri="{BB962C8B-B14F-4D97-AF65-F5344CB8AC3E}">
        <p14:creationId xmlns:p14="http://schemas.microsoft.com/office/powerpoint/2010/main" val="12817191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เนื้อหา 2">
            <a:extLst>
              <a:ext uri="{FF2B5EF4-FFF2-40B4-BE49-F238E27FC236}">
                <a16:creationId xmlns:a16="http://schemas.microsoft.com/office/drawing/2014/main" id="{F4246D90-D3E3-4744-BE39-F41309BEEE69}"/>
              </a:ext>
            </a:extLst>
          </p:cNvPr>
          <p:cNvSpPr txBox="1">
            <a:spLocks/>
          </p:cNvSpPr>
          <p:nvPr/>
        </p:nvSpPr>
        <p:spPr>
          <a:xfrm>
            <a:off x="530086" y="1412876"/>
            <a:ext cx="11198088" cy="4924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แบ่งตามสาขาวิชาการ</a:t>
            </a:r>
            <a:r>
              <a:rPr lang="en-US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: </a:t>
            </a:r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วิทยาศาสตร์ วิทยาศาสตร์สุขภาพ สังคมศาสตร์ ศาสนา ภาษาและวัฒนธรรม ปรัชญา กฎหมาย ฯลฯ</a:t>
            </a:r>
          </a:p>
          <a:p>
            <a:pPr>
              <a:lnSpc>
                <a:spcPct val="100000"/>
              </a:lnSpc>
            </a:pPr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แบ่งตามระยะเวลา</a:t>
            </a:r>
            <a:r>
              <a:rPr lang="en-US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: </a:t>
            </a:r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อดีต (ชีวประวัติ) ร่วมสมัย อนาคต</a:t>
            </a:r>
          </a:p>
          <a:p>
            <a:pPr>
              <a:lnSpc>
                <a:spcPct val="100000"/>
              </a:lnSpc>
            </a:pPr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แบ่งตามวิธีการศึกษา การเก็บข้อมูล</a:t>
            </a:r>
            <a:r>
              <a:rPr lang="en-US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: </a:t>
            </a:r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ปริมาณ คุณภาพ</a:t>
            </a:r>
          </a:p>
          <a:p>
            <a:pPr>
              <a:lnSpc>
                <a:spcPct val="100000"/>
              </a:lnSpc>
            </a:pPr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แบ่งตามประเภทของการกำหนดปัจจัย</a:t>
            </a:r>
            <a:r>
              <a:rPr lang="en-US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: </a:t>
            </a:r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สังเกต กึ่งทดลอง ทดลอง</a:t>
            </a:r>
          </a:p>
          <a:p>
            <a:pPr>
              <a:lnSpc>
                <a:spcPct val="100000"/>
              </a:lnSpc>
            </a:pPr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แบ่งตามประโยชน์ของผลการวิจัย</a:t>
            </a:r>
            <a:r>
              <a:rPr lang="en-US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: </a:t>
            </a:r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พื้นฐาน ประยุกต์</a:t>
            </a:r>
          </a:p>
          <a:p>
            <a:pPr>
              <a:lnSpc>
                <a:spcPct val="100000"/>
              </a:lnSpc>
            </a:pPr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แบ่งตามรูปแบบของการวิจัย</a:t>
            </a:r>
            <a:r>
              <a:rPr lang="en-US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: </a:t>
            </a:r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หาข้อมูลเบื้องต้น เชิงพรรณนา เชิงวิเคราะห์ การวิจัยเพื่อพัฒนา</a:t>
            </a:r>
          </a:p>
        </p:txBody>
      </p:sp>
      <p:sp>
        <p:nvSpPr>
          <p:cNvPr id="3" name="ชื่อเรื่อง 1">
            <a:extLst>
              <a:ext uri="{FF2B5EF4-FFF2-40B4-BE49-F238E27FC236}">
                <a16:creationId xmlns:a16="http://schemas.microsoft.com/office/drawing/2014/main" id="{B977527B-8FEA-4D87-A89E-4CC7DC955398}"/>
              </a:ext>
            </a:extLst>
          </p:cNvPr>
          <p:cNvSpPr txBox="1">
            <a:spLocks/>
          </p:cNvSpPr>
          <p:nvPr/>
        </p:nvSpPr>
        <p:spPr>
          <a:xfrm>
            <a:off x="1984375" y="274638"/>
            <a:ext cx="82296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th-TH" altLang="th-TH" sz="4800" b="1"/>
              <a:t>ประเภทของการวิจัย</a:t>
            </a:r>
            <a:endParaRPr lang="th-TH" altLang="th-TH" sz="4800" b="1" dirty="0"/>
          </a:p>
        </p:txBody>
      </p:sp>
    </p:spTree>
    <p:extLst>
      <p:ext uri="{BB962C8B-B14F-4D97-AF65-F5344CB8AC3E}">
        <p14:creationId xmlns:p14="http://schemas.microsoft.com/office/powerpoint/2010/main" val="27265670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เนื้อหา 2">
            <a:extLst>
              <a:ext uri="{FF2B5EF4-FFF2-40B4-BE49-F238E27FC236}">
                <a16:creationId xmlns:a16="http://schemas.microsoft.com/office/drawing/2014/main" id="{4CFF28C2-EFB5-48E7-A097-123A42948588}"/>
              </a:ext>
            </a:extLst>
          </p:cNvPr>
          <p:cNvSpPr txBox="1">
            <a:spLocks/>
          </p:cNvSpPr>
          <p:nvPr/>
        </p:nvSpPr>
        <p:spPr>
          <a:xfrm>
            <a:off x="703385" y="1698674"/>
            <a:ext cx="11140098" cy="449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th-TH" sz="3600" b="1">
                <a:latin typeface="Angsana New" panose="02020603050405020304" pitchFamily="18" charset="-34"/>
                <a:cs typeface="Angsana New" panose="02020603050405020304" pitchFamily="18" charset="-34"/>
              </a:rPr>
              <a:t>การวิจัยจำแนกตามประโยชน์ที่จะได้รับจากการวิจัย</a:t>
            </a:r>
            <a:endParaRPr lang="en-US" sz="3600" b="1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lvl="0"/>
            <a:r>
              <a:rPr lang="th-TH" sz="3600" b="1">
                <a:latin typeface="Angsana New" panose="02020603050405020304" pitchFamily="18" charset="-34"/>
                <a:cs typeface="Angsana New" panose="02020603050405020304" pitchFamily="18" charset="-34"/>
              </a:rPr>
              <a:t>การวิจัยจำแนกตามจุดมุ่งหมายหลักของการวิจัย</a:t>
            </a:r>
            <a:endParaRPr lang="en-US" sz="3600" b="1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r>
              <a:rPr lang="th-TH" sz="3600" b="1">
                <a:latin typeface="Angsana New" panose="02020603050405020304" pitchFamily="18" charset="-34"/>
                <a:cs typeface="Angsana New" panose="02020603050405020304" pitchFamily="18" charset="-34"/>
              </a:rPr>
              <a:t>การวิจัยจำแนกตามกระบวนการเก็บข้อมูล</a:t>
            </a:r>
            <a:endParaRPr lang="th-TH" altLang="th-TH" sz="54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3" name="ชื่อเรื่อง 1">
            <a:extLst>
              <a:ext uri="{FF2B5EF4-FFF2-40B4-BE49-F238E27FC236}">
                <a16:creationId xmlns:a16="http://schemas.microsoft.com/office/drawing/2014/main" id="{A4F8358E-099F-4FB5-8E4D-73392F0958E4}"/>
              </a:ext>
            </a:extLst>
          </p:cNvPr>
          <p:cNvSpPr txBox="1">
            <a:spLocks/>
          </p:cNvSpPr>
          <p:nvPr/>
        </p:nvSpPr>
        <p:spPr>
          <a:xfrm>
            <a:off x="2398643" y="663526"/>
            <a:ext cx="82296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th-TH" sz="4800" b="1" dirty="0"/>
              <a:t>รูปแบบการวิจัยทางสาธารณสุข </a:t>
            </a:r>
            <a:endParaRPr lang="th-TH" altLang="th-TH" sz="4800" b="1" dirty="0"/>
          </a:p>
        </p:txBody>
      </p:sp>
    </p:spTree>
    <p:extLst>
      <p:ext uri="{BB962C8B-B14F-4D97-AF65-F5344CB8AC3E}">
        <p14:creationId xmlns:p14="http://schemas.microsoft.com/office/powerpoint/2010/main" val="26330391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เนื้อหา 2">
            <a:extLst>
              <a:ext uri="{FF2B5EF4-FFF2-40B4-BE49-F238E27FC236}">
                <a16:creationId xmlns:a16="http://schemas.microsoft.com/office/drawing/2014/main" id="{4CFF28C2-EFB5-48E7-A097-123A42948588}"/>
              </a:ext>
            </a:extLst>
          </p:cNvPr>
          <p:cNvSpPr txBox="1">
            <a:spLocks/>
          </p:cNvSpPr>
          <p:nvPr/>
        </p:nvSpPr>
        <p:spPr>
          <a:xfrm>
            <a:off x="703385" y="1698674"/>
            <a:ext cx="11140098" cy="449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th-TH" sz="32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การวิจัยพื้นฐาน (</a:t>
            </a:r>
            <a:r>
              <a:rPr lang="en-US" sz="32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Basic Research) </a:t>
            </a:r>
            <a:r>
              <a:rPr lang="th-TH" sz="32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หรือการวิจัยแบบบริสุทธิ์</a:t>
            </a:r>
            <a:r>
              <a:rPr lang="en-US" sz="32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 (Pure Research) </a:t>
            </a:r>
            <a:r>
              <a:rPr lang="th-TH" sz="32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เป็นการวิจัยที่แสวงหาข้อเท็จจริงหรือความสัมพันธ์สัมพันธ์ระหว่างข้อเท็จจริงกับปรากฏการณ์ที่ศึกษา เพื่อนำไปใช้ทดสอบหรือสร้างทฤษฎีในการอธิบายปรากฏการณ์</a:t>
            </a:r>
          </a:p>
          <a:p>
            <a:pPr lvl="0"/>
            <a:r>
              <a:rPr lang="th-TH" sz="32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การวิจัยประยุกต์</a:t>
            </a:r>
            <a:r>
              <a:rPr lang="en-US" sz="32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 (Applied Research) </a:t>
            </a:r>
            <a:r>
              <a:rPr lang="th-TH" sz="32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เป็นการวิจัยที่แสวงหาข้อเท็จจริงหรือความสัมพันธ์ระหว่างข้อเท็จจริง โดยมุ่งที่จะนำผลการวิจัยนั้นไปใช้ให้เป็นประโยชน์ในการแก้ปัญหาการตัดสินใจเพื่อพัฒนาโครงการหรือวิธีการต่าง ๆ หรือเพื่อประเมินผลโครงการที่ทำไปแล้ว </a:t>
            </a:r>
            <a:endParaRPr lang="th-TH" altLang="th-TH" sz="32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3" name="ชื่อเรื่อง 1">
            <a:extLst>
              <a:ext uri="{FF2B5EF4-FFF2-40B4-BE49-F238E27FC236}">
                <a16:creationId xmlns:a16="http://schemas.microsoft.com/office/drawing/2014/main" id="{A4F8358E-099F-4FB5-8E4D-73392F0958E4}"/>
              </a:ext>
            </a:extLst>
          </p:cNvPr>
          <p:cNvSpPr txBox="1">
            <a:spLocks/>
          </p:cNvSpPr>
          <p:nvPr/>
        </p:nvSpPr>
        <p:spPr>
          <a:xfrm>
            <a:off x="2158634" y="438239"/>
            <a:ext cx="82296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th-TH" sz="4800" b="1" dirty="0">
                <a:latin typeface="Angsana New" panose="02020603050405020304" pitchFamily="18" charset="-34"/>
              </a:rPr>
              <a:t>การวิจัยจำแนกตามประโยชน์ที่จะได้รับจากการวิจัย</a:t>
            </a:r>
            <a:endParaRPr lang="en-US" sz="48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847097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เนื้อหา 2">
            <a:extLst>
              <a:ext uri="{FF2B5EF4-FFF2-40B4-BE49-F238E27FC236}">
                <a16:creationId xmlns:a16="http://schemas.microsoft.com/office/drawing/2014/main" id="{4CFF28C2-EFB5-48E7-A097-123A42948588}"/>
              </a:ext>
            </a:extLst>
          </p:cNvPr>
          <p:cNvSpPr txBox="1">
            <a:spLocks/>
          </p:cNvSpPr>
          <p:nvPr/>
        </p:nvSpPr>
        <p:spPr>
          <a:xfrm>
            <a:off x="437322" y="1321904"/>
            <a:ext cx="11406161" cy="5357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1. </a:t>
            </a:r>
            <a:r>
              <a:rPr lang="th-TH" sz="2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การวิจัยเพื่อค้นหาข้อมูลเบื้องต้น (</a:t>
            </a:r>
            <a:r>
              <a:rPr lang="en-US" sz="2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Exploratory Research) </a:t>
            </a:r>
            <a:r>
              <a:rPr lang="th-TH" sz="2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เป็นลักษณะของการวิจัยเพื่อหาข้อมูลพื้นฐาน ข้อเท็จจริง หรือรายละเอียดของเหตุการณ์บางอย่าง โดยใช้ผลการวิจัยนี้เป็นข้อมูลในการวางแผนการวิจัยในเรื่องต่อไป</a:t>
            </a:r>
            <a:endParaRPr lang="en-US" sz="28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marL="0" indent="0">
              <a:buNone/>
            </a:pPr>
            <a:r>
              <a:rPr lang="en-US" sz="2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2. </a:t>
            </a:r>
            <a:r>
              <a:rPr lang="th-TH" sz="2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การวิจัยเชิงพรรณนา (</a:t>
            </a:r>
            <a:r>
              <a:rPr lang="en-US" sz="2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Descriptive Research) </a:t>
            </a:r>
            <a:r>
              <a:rPr lang="th-TH" sz="2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เป็นงานวิจัยที่มีลักษณะเป็นการบรรยายเหตุการณ์ที่เกิดขึ้นว่าเป็นอย่างไร มีสภาพ คุณลักษณะ คุณสมบัติ ตลอดจนรายละเอียดของเหตุการณ์</a:t>
            </a:r>
            <a:endParaRPr lang="en-US" sz="28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marL="0" indent="0">
              <a:buNone/>
            </a:pPr>
            <a:r>
              <a:rPr lang="en-US" sz="2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3. </a:t>
            </a:r>
            <a:r>
              <a:rPr lang="th-TH" sz="2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การวิจัยเชิงอรรถาธิบาย</a:t>
            </a:r>
            <a:r>
              <a:rPr lang="en-US" sz="2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 (Explanatory Research or Analytical Research) </a:t>
            </a:r>
            <a:r>
              <a:rPr lang="th-TH" sz="2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เป็นการวิจัยที่มีจุดมุ่งหมายในการวิเคราะห์หาสาเหตุและผลในการเกิดเหตุการณ์ใด ๆ</a:t>
            </a:r>
            <a:endParaRPr lang="en-US" sz="28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marL="0" lvl="0" indent="0">
              <a:buNone/>
            </a:pPr>
            <a:r>
              <a:rPr lang="en-US" sz="2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4. </a:t>
            </a:r>
            <a:r>
              <a:rPr lang="th-TH" sz="2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การวิจัยเชิงคาดการณ์ (</a:t>
            </a:r>
            <a:r>
              <a:rPr lang="en-US" sz="2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Predictive Research) </a:t>
            </a:r>
            <a:r>
              <a:rPr lang="th-TH" sz="2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การวิจัยเชิงคาดการณ์เป็นชนิดหนึ่งของการวิจัยเชิงอรรถาธิบาย แต่มีจุดมุ่งหมายเน้นเฉพาะการคาดการณ์ หรือทำนายเหตุการณ์อย่างใดอย่างหนึ่งที่อาจจะเกิดขึ้นในอนาคต โดยอาศัยข้อมูลทั้งหมดในอดีตและปัจจุบัน รวมทั้งทฤษฎีที่เกี่ยวข้องด้วย เป็นกรอบในการคาดการณ์</a:t>
            </a:r>
            <a:endParaRPr lang="th-TH" altLang="th-TH" sz="66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3" name="ชื่อเรื่อง 1">
            <a:extLst>
              <a:ext uri="{FF2B5EF4-FFF2-40B4-BE49-F238E27FC236}">
                <a16:creationId xmlns:a16="http://schemas.microsoft.com/office/drawing/2014/main" id="{A4F8358E-099F-4FB5-8E4D-73392F0958E4}"/>
              </a:ext>
            </a:extLst>
          </p:cNvPr>
          <p:cNvSpPr txBox="1">
            <a:spLocks/>
          </p:cNvSpPr>
          <p:nvPr/>
        </p:nvSpPr>
        <p:spPr>
          <a:xfrm>
            <a:off x="2199861" y="178904"/>
            <a:ext cx="82296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th-TH" sz="4800" b="1" dirty="0">
                <a:latin typeface="Angsana New" panose="02020603050405020304" pitchFamily="18" charset="-34"/>
              </a:rPr>
              <a:t>การวิจัยจำแนกตามจุดมุ่งหมายหลักของการวิจัย</a:t>
            </a:r>
            <a:endParaRPr lang="en-US" sz="48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035264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เนื้อหา 2">
            <a:extLst>
              <a:ext uri="{FF2B5EF4-FFF2-40B4-BE49-F238E27FC236}">
                <a16:creationId xmlns:a16="http://schemas.microsoft.com/office/drawing/2014/main" id="{4CFF28C2-EFB5-48E7-A097-123A42948588}"/>
              </a:ext>
            </a:extLst>
          </p:cNvPr>
          <p:cNvSpPr txBox="1">
            <a:spLocks/>
          </p:cNvSpPr>
          <p:nvPr/>
        </p:nvSpPr>
        <p:spPr>
          <a:xfrm>
            <a:off x="743142" y="1698674"/>
            <a:ext cx="11140098" cy="449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วิจัยเชิงคุณภาพ</a:t>
            </a:r>
            <a:endParaRPr lang="en-US" sz="36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lvl="0"/>
            <a:r>
              <a:rPr 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วิจัยเชิงปริมาณ</a:t>
            </a:r>
            <a:endParaRPr lang="en-US" sz="36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lvl="0"/>
            <a:r>
              <a:rPr lang="en-US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Survey, Experiment, </a:t>
            </a:r>
            <a:r>
              <a:rPr lang="en-US" sz="3600" b="1" dirty="0" err="1">
                <a:latin typeface="Angsana New" panose="02020603050405020304" pitchFamily="18" charset="-34"/>
                <a:cs typeface="Angsana New" panose="02020603050405020304" pitchFamily="18" charset="-34"/>
              </a:rPr>
              <a:t>Parcipatory</a:t>
            </a:r>
            <a:r>
              <a:rPr lang="en-US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 access research (PAR ), Operational research (OR)</a:t>
            </a:r>
          </a:p>
          <a:p>
            <a:pPr marL="0" lvl="0" indent="0">
              <a:buNone/>
            </a:pPr>
            <a:endParaRPr lang="th-TH" altLang="th-TH" sz="36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3" name="ชื่อเรื่อง 1">
            <a:extLst>
              <a:ext uri="{FF2B5EF4-FFF2-40B4-BE49-F238E27FC236}">
                <a16:creationId xmlns:a16="http://schemas.microsoft.com/office/drawing/2014/main" id="{A4F8358E-099F-4FB5-8E4D-73392F0958E4}"/>
              </a:ext>
            </a:extLst>
          </p:cNvPr>
          <p:cNvSpPr txBox="1">
            <a:spLocks/>
          </p:cNvSpPr>
          <p:nvPr/>
        </p:nvSpPr>
        <p:spPr>
          <a:xfrm>
            <a:off x="2398643" y="663526"/>
            <a:ext cx="82296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th-TH" sz="4800" b="1" dirty="0">
                <a:latin typeface="Angsana New" panose="02020603050405020304" pitchFamily="18" charset="-34"/>
              </a:rPr>
              <a:t>การวิจัยจำแนกตามกระบวนการเก็บข้อมูล</a:t>
            </a:r>
            <a:endParaRPr lang="th-TH" altLang="th-TH" sz="7200" b="1" dirty="0">
              <a:latin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964264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เนื้อหา 2">
            <a:extLst>
              <a:ext uri="{FF2B5EF4-FFF2-40B4-BE49-F238E27FC236}">
                <a16:creationId xmlns:a16="http://schemas.microsoft.com/office/drawing/2014/main" id="{4CFF28C2-EFB5-48E7-A097-123A42948588}"/>
              </a:ext>
            </a:extLst>
          </p:cNvPr>
          <p:cNvSpPr txBox="1">
            <a:spLocks/>
          </p:cNvSpPr>
          <p:nvPr/>
        </p:nvSpPr>
        <p:spPr>
          <a:xfrm>
            <a:off x="743142" y="1422213"/>
            <a:ext cx="11140098" cy="5156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th-TH" altLang="th-TH" sz="32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รายงานผู้ป่วย ความชุก อุบัติการณ์</a:t>
            </a:r>
          </a:p>
          <a:p>
            <a:pPr>
              <a:lnSpc>
                <a:spcPct val="90000"/>
              </a:lnSpc>
            </a:pPr>
            <a:r>
              <a:rPr lang="th-TH" altLang="th-TH" sz="32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ธรรมชาติของโรค การดำเนินโรค และพยากรณ์โรค</a:t>
            </a:r>
          </a:p>
          <a:p>
            <a:pPr>
              <a:lnSpc>
                <a:spcPct val="90000"/>
              </a:lnSpc>
            </a:pPr>
            <a:r>
              <a:rPr lang="th-TH" altLang="th-TH" sz="32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ปัจจัยเสี่ยงของโรค ปัจจัยป้องกัน</a:t>
            </a:r>
          </a:p>
          <a:p>
            <a:pPr>
              <a:lnSpc>
                <a:spcPct val="90000"/>
              </a:lnSpc>
            </a:pPr>
            <a:r>
              <a:rPr lang="th-TH" altLang="th-TH" sz="32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การทดสอบเครื่องมือคัดกรองโรค/เครื่องมือวินิจฉัยโรค</a:t>
            </a:r>
          </a:p>
          <a:p>
            <a:pPr>
              <a:lnSpc>
                <a:spcPct val="90000"/>
              </a:lnSpc>
            </a:pPr>
            <a:r>
              <a:rPr lang="th-TH" altLang="th-TH" sz="32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วิธีการรักษาโรค วิธีการป้องกันโรค วิธีการฟื้นฟูสมรรถภาพ</a:t>
            </a:r>
          </a:p>
          <a:p>
            <a:pPr>
              <a:lnSpc>
                <a:spcPct val="90000"/>
              </a:lnSpc>
            </a:pPr>
            <a:r>
              <a:rPr lang="th-TH" altLang="th-TH" sz="32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เศรษฐศาสตร์สุขภาพ</a:t>
            </a:r>
          </a:p>
          <a:p>
            <a:pPr>
              <a:lnSpc>
                <a:spcPct val="90000"/>
              </a:lnSpc>
            </a:pPr>
            <a:r>
              <a:rPr lang="th-TH" altLang="th-TH" sz="32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ระบบบริการสาธารณสุข</a:t>
            </a:r>
          </a:p>
          <a:p>
            <a:pPr>
              <a:lnSpc>
                <a:spcPct val="90000"/>
              </a:lnSpc>
            </a:pPr>
            <a:r>
              <a:rPr lang="th-TH" altLang="th-TH" sz="32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สังคมศาสตร์การแพทย์และสาธารณสุข</a:t>
            </a:r>
          </a:p>
          <a:p>
            <a:pPr>
              <a:lnSpc>
                <a:spcPct val="90000"/>
              </a:lnSpc>
            </a:pPr>
            <a:r>
              <a:rPr lang="th-TH" altLang="th-TH" sz="32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พฤติกรรมศาสตร์และจิตวิทยาสุขภาพ</a:t>
            </a:r>
          </a:p>
        </p:txBody>
      </p:sp>
      <p:sp>
        <p:nvSpPr>
          <p:cNvPr id="3" name="ชื่อเรื่อง 1">
            <a:extLst>
              <a:ext uri="{FF2B5EF4-FFF2-40B4-BE49-F238E27FC236}">
                <a16:creationId xmlns:a16="http://schemas.microsoft.com/office/drawing/2014/main" id="{A4F8358E-099F-4FB5-8E4D-73392F0958E4}"/>
              </a:ext>
            </a:extLst>
          </p:cNvPr>
          <p:cNvSpPr txBox="1">
            <a:spLocks/>
          </p:cNvSpPr>
          <p:nvPr/>
        </p:nvSpPr>
        <p:spPr>
          <a:xfrm>
            <a:off x="576469" y="279213"/>
            <a:ext cx="11039061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th-TH" altLang="th-TH" sz="5200" b="1" dirty="0"/>
              <a:t>การวิจัยด้านวิทยาศาสตร์สุขภาพ</a:t>
            </a:r>
            <a:br>
              <a:rPr lang="th-TH" altLang="th-TH" sz="6600" b="1" dirty="0"/>
            </a:br>
            <a:r>
              <a:rPr lang="th-TH" altLang="th-TH" sz="4300" b="1" dirty="0"/>
              <a:t>การวิจัยประยุกต์/การวิจัยทางคลินิก</a:t>
            </a:r>
            <a:endParaRPr lang="th-TH" altLang="th-TH" sz="7200" b="1" dirty="0">
              <a:latin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130515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เนื้อหา 2">
            <a:extLst>
              <a:ext uri="{FF2B5EF4-FFF2-40B4-BE49-F238E27FC236}">
                <a16:creationId xmlns:a16="http://schemas.microsoft.com/office/drawing/2014/main" id="{4CFF28C2-EFB5-48E7-A097-123A42948588}"/>
              </a:ext>
            </a:extLst>
          </p:cNvPr>
          <p:cNvSpPr txBox="1">
            <a:spLocks/>
          </p:cNvSpPr>
          <p:nvPr/>
        </p:nvSpPr>
        <p:spPr>
          <a:xfrm>
            <a:off x="743142" y="1698674"/>
            <a:ext cx="11140098" cy="449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ใฝ่หาความรู้ มีจิตสำนึกและวิญญาณของการเป็นนักวิชาการและนักวิจัยที่ดี</a:t>
            </a:r>
          </a:p>
          <a:p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ช่างสังเกต รู้จักใช้ความคิดในเชิงเหตุและผล</a:t>
            </a:r>
          </a:p>
          <a:p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อดทน ไม่ย่อท้อต่ออุปสรรค</a:t>
            </a:r>
          </a:p>
          <a:p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มีใจกว้างที่จะเผยแพร่หรือถ่ายทอดให้ผู้อื่นรับรู้</a:t>
            </a:r>
          </a:p>
          <a:p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มีจริยธรรมในการวิจัย และมีจรรยาบรรณของการเป็นนักวิจัยที่ดี</a:t>
            </a:r>
          </a:p>
          <a:p>
            <a:pPr marL="0" lvl="0" indent="0">
              <a:buNone/>
            </a:pPr>
            <a:endParaRPr lang="th-TH" altLang="th-TH" sz="36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3" name="ชื่อเรื่อง 1">
            <a:extLst>
              <a:ext uri="{FF2B5EF4-FFF2-40B4-BE49-F238E27FC236}">
                <a16:creationId xmlns:a16="http://schemas.microsoft.com/office/drawing/2014/main" id="{A4F8358E-099F-4FB5-8E4D-73392F0958E4}"/>
              </a:ext>
            </a:extLst>
          </p:cNvPr>
          <p:cNvSpPr txBox="1">
            <a:spLocks/>
          </p:cNvSpPr>
          <p:nvPr/>
        </p:nvSpPr>
        <p:spPr>
          <a:xfrm>
            <a:off x="2093843" y="226204"/>
            <a:ext cx="82296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th-TH" altLang="th-TH" sz="4800" b="1" dirty="0"/>
              <a:t>คุณสมบัติที่ดีของนักวิจัย</a:t>
            </a:r>
            <a:endParaRPr lang="th-TH" altLang="th-TH" sz="7200" b="1" dirty="0">
              <a:latin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6232156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เนื้อหา 2">
            <a:extLst>
              <a:ext uri="{FF2B5EF4-FFF2-40B4-BE49-F238E27FC236}">
                <a16:creationId xmlns:a16="http://schemas.microsoft.com/office/drawing/2014/main" id="{4CFF28C2-EFB5-48E7-A097-123A42948588}"/>
              </a:ext>
            </a:extLst>
          </p:cNvPr>
          <p:cNvSpPr txBox="1">
            <a:spLocks/>
          </p:cNvSpPr>
          <p:nvPr/>
        </p:nvSpPr>
        <p:spPr>
          <a:xfrm>
            <a:off x="743142" y="1698674"/>
            <a:ext cx="11140098" cy="449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th-TH" altLang="th-TH" sz="3600" b="1">
                <a:latin typeface="Angsana New" panose="02020603050405020304" pitchFamily="18" charset="-34"/>
                <a:cs typeface="Angsana New" panose="02020603050405020304" pitchFamily="18" charset="-34"/>
              </a:rPr>
              <a:t>ทักษะในการคิด</a:t>
            </a:r>
            <a:r>
              <a:rPr lang="en-US" altLang="th-TH" sz="3600" b="1">
                <a:latin typeface="Angsana New" panose="02020603050405020304" pitchFamily="18" charset="-34"/>
                <a:cs typeface="Angsana New" panose="02020603050405020304" pitchFamily="18" charset="-34"/>
              </a:rPr>
              <a:t>: </a:t>
            </a:r>
            <a:r>
              <a:rPr lang="th-TH" altLang="th-TH" sz="3600" b="1">
                <a:latin typeface="Angsana New" panose="02020603050405020304" pitchFamily="18" charset="-34"/>
                <a:cs typeface="Angsana New" panose="02020603050405020304" pitchFamily="18" charset="-34"/>
              </a:rPr>
              <a:t>เชิงเหตุและผล คิดอย่างเป็นระบบและมีความชัดเจนในแนวคิด ที่มีทฤษฎีหรือองค์ความรู้ประกอบ</a:t>
            </a:r>
          </a:p>
          <a:p>
            <a:r>
              <a:rPr lang="th-TH" altLang="th-TH" sz="3600" b="1">
                <a:latin typeface="Angsana New" panose="02020603050405020304" pitchFamily="18" charset="-34"/>
                <a:cs typeface="Angsana New" panose="02020603050405020304" pitchFamily="18" charset="-34"/>
              </a:rPr>
              <a:t>ทักษะในการนำความคิดสู่การปฏิบัติ</a:t>
            </a:r>
            <a:r>
              <a:rPr lang="en-US" altLang="th-TH" sz="3600" b="1">
                <a:latin typeface="Angsana New" panose="02020603050405020304" pitchFamily="18" charset="-34"/>
                <a:cs typeface="Angsana New" panose="02020603050405020304" pitchFamily="18" charset="-34"/>
              </a:rPr>
              <a:t>: </a:t>
            </a:r>
            <a:r>
              <a:rPr lang="th-TH" altLang="th-TH" sz="3600" b="1">
                <a:latin typeface="Angsana New" panose="02020603050405020304" pitchFamily="18" charset="-34"/>
                <a:cs typeface="Angsana New" panose="02020603050405020304" pitchFamily="18" charset="-34"/>
              </a:rPr>
              <a:t>ภายใต้กระบวนการวางแผนการวิจัยอย่างถูกต้องตามหลักการและตามขั้นตอน มีความสนใจใฝ่รู้ และมุ่งมั่นที่จะดำเนินการให้สำเร็จลุล่วง และสามารถแก้ไขปัญหาอุปสรรคได้</a:t>
            </a:r>
            <a:endParaRPr lang="th-TH" altLang="th-TH" sz="36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3" name="ชื่อเรื่อง 1">
            <a:extLst>
              <a:ext uri="{FF2B5EF4-FFF2-40B4-BE49-F238E27FC236}">
                <a16:creationId xmlns:a16="http://schemas.microsoft.com/office/drawing/2014/main" id="{A4F8358E-099F-4FB5-8E4D-73392F0958E4}"/>
              </a:ext>
            </a:extLst>
          </p:cNvPr>
          <p:cNvSpPr txBox="1">
            <a:spLocks/>
          </p:cNvSpPr>
          <p:nvPr/>
        </p:nvSpPr>
        <p:spPr>
          <a:xfrm>
            <a:off x="2093843" y="226204"/>
            <a:ext cx="82296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th-TH" altLang="th-TH" sz="4800" b="1" dirty="0"/>
              <a:t>ทักษะที่จำเป็นใน</a:t>
            </a:r>
            <a:r>
              <a:rPr lang="th-TH" altLang="th-TH" sz="4800" b="1" dirty="0" err="1"/>
              <a:t>การทำ</a:t>
            </a:r>
            <a:r>
              <a:rPr lang="th-TH" altLang="th-TH" sz="4800" b="1" dirty="0"/>
              <a:t>วิจัย</a:t>
            </a:r>
            <a:endParaRPr lang="th-TH" altLang="th-TH" sz="7200" b="1" dirty="0">
              <a:latin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58550465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 1">
            <a:extLst>
              <a:ext uri="{FF2B5EF4-FFF2-40B4-BE49-F238E27FC236}">
                <a16:creationId xmlns:a16="http://schemas.microsoft.com/office/drawing/2014/main" id="{A4F8358E-099F-4FB5-8E4D-73392F0958E4}"/>
              </a:ext>
            </a:extLst>
          </p:cNvPr>
          <p:cNvSpPr txBox="1">
            <a:spLocks/>
          </p:cNvSpPr>
          <p:nvPr/>
        </p:nvSpPr>
        <p:spPr>
          <a:xfrm>
            <a:off x="2093843" y="159943"/>
            <a:ext cx="82296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th-TH" altLang="th-TH" sz="4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หลักการและขั้นตอน</a:t>
            </a:r>
            <a:r>
              <a:rPr lang="th-TH" altLang="th-TH" sz="48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การทำ</a:t>
            </a:r>
            <a:r>
              <a:rPr lang="th-TH" altLang="th-TH" sz="4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วิจัย</a:t>
            </a:r>
            <a:endParaRPr lang="th-TH" altLang="th-TH" sz="7200" b="1" dirty="0">
              <a:solidFill>
                <a:schemeClr val="tx1">
                  <a:lumMod val="75000"/>
                  <a:lumOff val="25000"/>
                </a:schemeClr>
              </a:solidFill>
              <a:latin typeface="Angsana New" panose="02020603050405020304" pitchFamily="18" charset="-34"/>
            </a:endParaRPr>
          </a:p>
        </p:txBody>
      </p:sp>
      <p:sp>
        <p:nvSpPr>
          <p:cNvPr id="5" name="ตัวยึดเนื้อหา 2">
            <a:extLst>
              <a:ext uri="{FF2B5EF4-FFF2-40B4-BE49-F238E27FC236}">
                <a16:creationId xmlns:a16="http://schemas.microsoft.com/office/drawing/2014/main" id="{82191729-B118-42F9-A9D7-BE3A4043E651}"/>
              </a:ext>
            </a:extLst>
          </p:cNvPr>
          <p:cNvSpPr txBox="1">
            <a:spLocks/>
          </p:cNvSpPr>
          <p:nvPr/>
        </p:nvSpPr>
        <p:spPr>
          <a:xfrm>
            <a:off x="1225826" y="1181100"/>
            <a:ext cx="10535477" cy="44958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lnSpc>
                <a:spcPct val="90000"/>
              </a:lnSpc>
              <a:buFont typeface="Tw Cen MT" pitchFamily="34" charset="0"/>
              <a:buAutoNum type="arabicPeriod"/>
              <a:defRPr/>
            </a:pPr>
            <a:r>
              <a:rPr 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การกำหนดชื่อเรื่อง</a:t>
            </a:r>
          </a:p>
          <a:p>
            <a:pPr marL="514350" indent="-514350">
              <a:lnSpc>
                <a:spcPct val="90000"/>
              </a:lnSpc>
              <a:buFont typeface="Tw Cen MT" pitchFamily="34" charset="0"/>
              <a:buAutoNum type="arabicPeriod"/>
              <a:defRPr/>
            </a:pPr>
            <a:r>
              <a:rPr 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การระบุปัญหาและขอบเขตของปัญหา</a:t>
            </a:r>
          </a:p>
          <a:p>
            <a:pPr marL="514350" indent="-514350">
              <a:lnSpc>
                <a:spcPct val="90000"/>
              </a:lnSpc>
              <a:buFont typeface="Tw Cen MT" pitchFamily="34" charset="0"/>
              <a:buAutoNum type="arabicPeriod"/>
              <a:defRPr/>
            </a:pPr>
            <a:r>
              <a:rPr 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การตั้งคำถามการวิจัย</a:t>
            </a:r>
          </a:p>
          <a:p>
            <a:pPr marL="514350" indent="-514350">
              <a:lnSpc>
                <a:spcPct val="90000"/>
              </a:lnSpc>
              <a:buFont typeface="Tw Cen MT" pitchFamily="34" charset="0"/>
              <a:buAutoNum type="arabicPeriod"/>
              <a:defRPr/>
            </a:pPr>
            <a:r>
              <a:rPr 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การทบทวนเอกสารและงานวิจัยที่เกี่ยวข้อง</a:t>
            </a:r>
          </a:p>
          <a:p>
            <a:pPr marL="514350" indent="-514350">
              <a:lnSpc>
                <a:spcPct val="90000"/>
              </a:lnSpc>
              <a:buFont typeface="Tw Cen MT" pitchFamily="34" charset="0"/>
              <a:buAutoNum type="arabicPeriod"/>
              <a:defRPr/>
            </a:pPr>
            <a:r>
              <a:rPr 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การกำหนดวัตถุประสงค์และสมมติฐานการวิจัย</a:t>
            </a:r>
          </a:p>
          <a:p>
            <a:pPr marL="514350" indent="-514350">
              <a:lnSpc>
                <a:spcPct val="90000"/>
              </a:lnSpc>
              <a:buFont typeface="Tw Cen MT" pitchFamily="34" charset="0"/>
              <a:buAutoNum type="arabicPeriod"/>
              <a:defRPr/>
            </a:pPr>
            <a:r>
              <a:rPr 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การกำหนดตัวแปรที่ใช้ และนิยาม</a:t>
            </a:r>
          </a:p>
          <a:p>
            <a:pPr marL="514350" indent="-514350">
              <a:lnSpc>
                <a:spcPct val="90000"/>
              </a:lnSpc>
              <a:buFont typeface="Tw Cen MT" pitchFamily="34" charset="0"/>
              <a:buAutoNum type="arabicPeriod"/>
              <a:defRPr/>
            </a:pPr>
            <a:r>
              <a:rPr 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การกำหนดขอบเขตการวิจัย ข้อจำกัด /ข้อตกลงเบื้องต้น</a:t>
            </a:r>
          </a:p>
          <a:p>
            <a:pPr marL="514350" indent="-514350">
              <a:lnSpc>
                <a:spcPct val="90000"/>
              </a:lnSpc>
              <a:buFont typeface="Tw Cen MT" pitchFamily="34" charset="0"/>
              <a:buAutoNum type="arabicPeriod"/>
              <a:defRPr/>
            </a:pPr>
            <a:r>
              <a:rPr 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การกำหนดกรอบแนวคิดการวิจัย</a:t>
            </a:r>
          </a:p>
          <a:p>
            <a:pPr marL="514350" indent="-514350">
              <a:lnSpc>
                <a:spcPct val="90000"/>
              </a:lnSpc>
              <a:buFont typeface="Tw Cen MT" pitchFamily="34" charset="0"/>
              <a:buAutoNum type="arabicPeriod"/>
              <a:defRPr/>
            </a:pPr>
            <a:r>
              <a:rPr 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การระบุถึงประโยชน์ที่จะได้รับ</a:t>
            </a:r>
          </a:p>
        </p:txBody>
      </p:sp>
    </p:spTree>
    <p:extLst>
      <p:ext uri="{BB962C8B-B14F-4D97-AF65-F5344CB8AC3E}">
        <p14:creationId xmlns:p14="http://schemas.microsoft.com/office/powerpoint/2010/main" val="13471120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 1">
            <a:extLst>
              <a:ext uri="{FF2B5EF4-FFF2-40B4-BE49-F238E27FC236}">
                <a16:creationId xmlns:a16="http://schemas.microsoft.com/office/drawing/2014/main" id="{A4F8358E-099F-4FB5-8E4D-73392F0958E4}"/>
              </a:ext>
            </a:extLst>
          </p:cNvPr>
          <p:cNvSpPr txBox="1">
            <a:spLocks/>
          </p:cNvSpPr>
          <p:nvPr/>
        </p:nvSpPr>
        <p:spPr>
          <a:xfrm>
            <a:off x="2093843" y="159943"/>
            <a:ext cx="82296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th-TH" altLang="th-TH" sz="4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หลักการและขั้นตอน</a:t>
            </a:r>
            <a:r>
              <a:rPr lang="th-TH" altLang="th-TH" sz="48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การทำ</a:t>
            </a:r>
            <a:r>
              <a:rPr lang="th-TH" altLang="th-TH" sz="4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วิจัย</a:t>
            </a:r>
            <a:r>
              <a:rPr lang="en-US" altLang="th-TH" sz="4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th-TH" altLang="th-TH" sz="4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</a:t>
            </a:r>
            <a:r>
              <a:rPr lang="en-US" altLang="th-TH" sz="4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2</a:t>
            </a:r>
            <a:r>
              <a:rPr lang="th-TH" altLang="th-TH" sz="4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th-TH" altLang="th-TH" sz="7200" b="1" dirty="0">
              <a:solidFill>
                <a:schemeClr val="tx1">
                  <a:lumMod val="75000"/>
                  <a:lumOff val="25000"/>
                </a:schemeClr>
              </a:solidFill>
              <a:latin typeface="Angsana New" panose="02020603050405020304" pitchFamily="18" charset="-34"/>
            </a:endParaRPr>
          </a:p>
        </p:txBody>
      </p:sp>
      <p:sp>
        <p:nvSpPr>
          <p:cNvPr id="4" name="ตัวยึดเนื้อหา 2">
            <a:extLst>
              <a:ext uri="{FF2B5EF4-FFF2-40B4-BE49-F238E27FC236}">
                <a16:creationId xmlns:a16="http://schemas.microsoft.com/office/drawing/2014/main" id="{D427697E-DE59-42CD-B16A-7BB2DD88B65C}"/>
              </a:ext>
            </a:extLst>
          </p:cNvPr>
          <p:cNvSpPr txBox="1">
            <a:spLocks/>
          </p:cNvSpPr>
          <p:nvPr/>
        </p:nvSpPr>
        <p:spPr>
          <a:xfrm>
            <a:off x="768625" y="1341438"/>
            <a:ext cx="11224591" cy="449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10. </a:t>
            </a:r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การดำเนินงานวิจัย</a:t>
            </a:r>
          </a:p>
          <a:p>
            <a:pPr marL="1565275" lvl="3" indent="-514350">
              <a:buFont typeface="Wingdings" panose="05000000000000000000" pitchFamily="2" charset="2"/>
              <a:buChar char="v"/>
            </a:pPr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ออกแบบงานวิจัย</a:t>
            </a:r>
            <a:r>
              <a:rPr lang="en-US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: </a:t>
            </a:r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รูปแบบการวิจัย</a:t>
            </a:r>
          </a:p>
          <a:p>
            <a:pPr marL="1565275" lvl="3" indent="-514350">
              <a:buFont typeface="Wingdings" panose="05000000000000000000" pitchFamily="2" charset="2"/>
              <a:buChar char="v"/>
            </a:pPr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ประชากร</a:t>
            </a:r>
            <a:r>
              <a:rPr lang="en-US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: </a:t>
            </a:r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ขนาดกลุ่มตัวอย่าง การคัดเลือกกลุ่มตัวอย่าง</a:t>
            </a:r>
          </a:p>
          <a:p>
            <a:pPr marL="1565275" lvl="3" indent="-514350">
              <a:buFont typeface="Wingdings" panose="05000000000000000000" pitchFamily="2" charset="2"/>
              <a:buChar char="v"/>
            </a:pPr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การเก็บรวมรวมข้อมูล</a:t>
            </a:r>
            <a:r>
              <a:rPr lang="en-US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: </a:t>
            </a:r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วิธีการ</a:t>
            </a:r>
            <a:r>
              <a:rPr lang="en-US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การสร้างเครื่องมือและคุณภาพของเครื่องมือ</a:t>
            </a:r>
          </a:p>
          <a:p>
            <a:pPr marL="1565275" lvl="3" indent="-514350">
              <a:buFont typeface="Wingdings" panose="05000000000000000000" pitchFamily="2" charset="2"/>
              <a:buChar char="v"/>
            </a:pPr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การเตรียมข้อมูลการวิเคราะห์ข้อมูลและแปลผล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11. </a:t>
            </a:r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การเขียนรายงานผลการวิเคราะห์ การอภิปรายและสรุปผล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12. </a:t>
            </a:r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การตีพิมพ์หรือเผยแพร่งานวิจัย</a:t>
            </a:r>
          </a:p>
          <a:p>
            <a:pPr marL="514350" indent="-514350">
              <a:buFont typeface="Tw Cen MT" panose="020B0602020104020603" pitchFamily="34" charset="0"/>
              <a:buAutoNum type="arabicPeriod" startAt="10"/>
            </a:pPr>
            <a:endParaRPr lang="th-TH" altLang="th-TH" sz="36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9086907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ชื่อเรื่อง 1">
            <a:extLst>
              <a:ext uri="{FF2B5EF4-FFF2-40B4-BE49-F238E27FC236}">
                <a16:creationId xmlns:a16="http://schemas.microsoft.com/office/drawing/2014/main" id="{903A82A2-969D-4B32-A21A-A76F84DF2E31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984375" y="274638"/>
            <a:ext cx="82296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th-TH" sz="4800" dirty="0">
                <a:effectLst/>
                <a:latin typeface="Angsana New" panose="02020603050405020304" pitchFamily="18" charset="-34"/>
              </a:rPr>
              <a:t>1. </a:t>
            </a:r>
            <a:r>
              <a:rPr lang="th-TH" altLang="th-TH" sz="4800" dirty="0">
                <a:effectLst/>
                <a:latin typeface="Angsana New" panose="02020603050405020304" pitchFamily="18" charset="-34"/>
              </a:rPr>
              <a:t>การกำหนดชื่อเรื่อง</a:t>
            </a:r>
          </a:p>
        </p:txBody>
      </p:sp>
      <p:sp>
        <p:nvSpPr>
          <p:cNvPr id="63491" name="ตัวยึดเนื้อหา 2">
            <a:extLst>
              <a:ext uri="{FF2B5EF4-FFF2-40B4-BE49-F238E27FC236}">
                <a16:creationId xmlns:a16="http://schemas.microsoft.com/office/drawing/2014/main" id="{B179BAAA-3B60-4958-8A79-CE1056E5C894}"/>
              </a:ext>
            </a:extLst>
          </p:cNvPr>
          <p:cNvSpPr>
            <a:spLocks noGrp="1"/>
          </p:cNvSpPr>
          <p:nvPr>
            <p:ph sz="quarter" idx="4294967295"/>
          </p:nvPr>
        </p:nvSpPr>
        <p:spPr>
          <a:xfrm>
            <a:off x="801859" y="1825723"/>
            <a:ext cx="10944664" cy="4495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th-TH" altLang="th-TH" sz="3600" b="1" dirty="0">
                <a:effectLst/>
                <a:latin typeface="Angsana New" panose="02020603050405020304" pitchFamily="18" charset="-34"/>
              </a:rPr>
              <a:t>ต้องสะท้อนตัวแปรที่จะศึกษา และมีการกำหนดขอบเขตของการวิจัยที่ชัดเจน เป็นไปได้ในทางปฏิบัติ</a:t>
            </a:r>
          </a:p>
          <a:p>
            <a:pPr eaLnBrk="1" hangingPunct="1"/>
            <a:r>
              <a:rPr lang="th-TH" altLang="th-TH" sz="3600" b="1" dirty="0">
                <a:effectLst/>
                <a:latin typeface="Angsana New" panose="02020603050405020304" pitchFamily="18" charset="-34"/>
              </a:rPr>
              <a:t>ไม่ใช้การเขียนที่กว้างเกินไปหรือแคบจนเกินไป ใช้ภาษาที่ชัดเจนไม่คลุมเครือ เช่น</a:t>
            </a:r>
          </a:p>
          <a:p>
            <a:pPr lvl="1" eaLnBrk="1" hangingPunct="1"/>
            <a:r>
              <a:rPr lang="th-TH" altLang="th-TH" sz="3200" b="1" dirty="0">
                <a:effectLst/>
                <a:latin typeface="Angsana New" panose="02020603050405020304" pitchFamily="18" charset="-34"/>
              </a:rPr>
              <a:t>การใช้และพฤติกรรมการใช้ยาคลายเครียด ของผู้ป่วยและญาติผู้ป่วย ที่มารับบริการที่โรงพยาบาลแม่สร</a:t>
            </a:r>
            <a:r>
              <a:rPr lang="th-TH" altLang="th-TH" sz="3200" b="1" dirty="0" err="1">
                <a:effectLst/>
                <a:latin typeface="Angsana New" panose="02020603050405020304" pitchFamily="18" charset="-34"/>
              </a:rPr>
              <a:t>วย</a:t>
            </a:r>
            <a:endParaRPr lang="th-TH" altLang="th-TH" sz="3200" b="1" dirty="0">
              <a:effectLst/>
              <a:latin typeface="Angsana New" panose="02020603050405020304" pitchFamily="18" charset="-34"/>
            </a:endParaRPr>
          </a:p>
          <a:p>
            <a:pPr eaLnBrk="1" hangingPunct="1"/>
            <a:r>
              <a:rPr lang="th-TH" altLang="th-TH" sz="3600" b="1" dirty="0">
                <a:effectLst/>
                <a:latin typeface="Angsana New" panose="02020603050405020304" pitchFamily="18" charset="-34"/>
              </a:rPr>
              <a:t>ใช้เฉพาะชื่อตัวแปรตาม หรือตัวแปรต้นและตาม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>
            <a:extLst>
              <a:ext uri="{FF2B5EF4-FFF2-40B4-BE49-F238E27FC236}">
                <a16:creationId xmlns:a16="http://schemas.microsoft.com/office/drawing/2014/main" id="{5E1802D7-E0CD-4866-A05E-85BD262814E5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 altLang="th-TH" sz="4800" dirty="0">
                <a:effectLst/>
              </a:rPr>
              <a:t>2. การระบุปัญหาและความเป็นมา</a:t>
            </a:r>
          </a:p>
        </p:txBody>
      </p:sp>
      <p:sp>
        <p:nvSpPr>
          <p:cNvPr id="64515" name="Rectangle 3">
            <a:extLst>
              <a:ext uri="{FF2B5EF4-FFF2-40B4-BE49-F238E27FC236}">
                <a16:creationId xmlns:a16="http://schemas.microsoft.com/office/drawing/2014/main" id="{656A076A-9FF2-410F-99A5-6D556EF5EBB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28469" y="1655764"/>
            <a:ext cx="10325686" cy="4465637"/>
          </a:xfrm>
        </p:spPr>
        <p:txBody>
          <a:bodyPr/>
          <a:lstStyle/>
          <a:p>
            <a:pPr eaLnBrk="1" hangingPunct="1"/>
            <a:r>
              <a:rPr lang="th-TH" altLang="th-TH" sz="3600" b="1" dirty="0">
                <a:effectLst/>
              </a:rPr>
              <a:t>ควรประกอบด้วย 3 ส่วนได้แก่</a:t>
            </a:r>
          </a:p>
          <a:p>
            <a:pPr lvl="1" eaLnBrk="1" hangingPunct="1">
              <a:buFont typeface="Wingdings" panose="05000000000000000000" pitchFamily="2" charset="2"/>
              <a:buChar char="v"/>
            </a:pPr>
            <a:r>
              <a:rPr lang="th-TH" altLang="th-TH" sz="3600" b="1" dirty="0">
                <a:effectLst/>
              </a:rPr>
              <a:t>อธิบายถึงตัวแปรต้น ว่ามีความเป็นมาอย่างไรและมีความสำคัญอย่างไร</a:t>
            </a:r>
          </a:p>
          <a:p>
            <a:pPr lvl="1" eaLnBrk="1" hangingPunct="1">
              <a:buFont typeface="Wingdings" panose="05000000000000000000" pitchFamily="2" charset="2"/>
              <a:buChar char="v"/>
            </a:pPr>
            <a:r>
              <a:rPr lang="th-TH" altLang="th-TH" sz="3600" b="1" dirty="0">
                <a:effectLst/>
              </a:rPr>
              <a:t>อธิบายถึงตัวแปรตามว่ามีความเป็นมาและสำคัญอย่างไร</a:t>
            </a:r>
          </a:p>
          <a:p>
            <a:pPr lvl="1" eaLnBrk="1" hangingPunct="1">
              <a:buFont typeface="Wingdings" panose="05000000000000000000" pitchFamily="2" charset="2"/>
              <a:buChar char="v"/>
            </a:pPr>
            <a:r>
              <a:rPr lang="th-TH" altLang="th-TH" sz="3600" b="1" dirty="0">
                <a:effectLst/>
              </a:rPr>
              <a:t>สรุปว่าตัวแปรทั้งสองมีความสัมพันธ์กัน ผู้วิจัยจึงสนใจที่จะศึกษาเรื่องดังกล่าว และศึกษาไปแล้วจะเกิดประโยชน์อย่างไร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1BFA303D-5FD2-4293-A3D0-5C65466A41CA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 altLang="th-TH" sz="48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3. การตั้งคำถามการวิจัย</a:t>
            </a:r>
          </a:p>
        </p:txBody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id="{36B86B76-944C-4978-A436-C4029345CB8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083212" y="1684607"/>
            <a:ext cx="10638476" cy="4525963"/>
          </a:xfrm>
        </p:spPr>
        <p:txBody>
          <a:bodyPr/>
          <a:lstStyle/>
          <a:p>
            <a:pPr eaLnBrk="1" hangingPunct="1"/>
            <a:r>
              <a:rPr lang="th-TH" altLang="th-TH" sz="3600" b="1" dirty="0">
                <a:effectLst/>
              </a:rPr>
              <a:t>เป็นคำถามสั้นๆ กระชับได้ใจความว่าเรื่องที่ศึกษา ต้องการคำตอบในประเด็นใด การตั้งคำถามวิจัยให้ชัดเจนและมีส่วนในการกำหนดขอบเขตของการวิจัย และการตรวจสอบวรรณกรรมที่เกี่ยวข้องในส่วนของทฤษฎีที่จะนำมาประยุกต์ใช้ในการวิจัย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>
            <a:extLst>
              <a:ext uri="{FF2B5EF4-FFF2-40B4-BE49-F238E27FC236}">
                <a16:creationId xmlns:a16="http://schemas.microsoft.com/office/drawing/2014/main" id="{B6FF75E8-28F9-4FBA-BAEC-1E81A772D5E5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 altLang="th-TH" sz="48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4. การทบทวนเอกสารและงานวิจัยที่เกี่ยวข้อง</a:t>
            </a:r>
          </a:p>
        </p:txBody>
      </p:sp>
      <p:sp>
        <p:nvSpPr>
          <p:cNvPr id="66563" name="Rectangle 3">
            <a:extLst>
              <a:ext uri="{FF2B5EF4-FFF2-40B4-BE49-F238E27FC236}">
                <a16:creationId xmlns:a16="http://schemas.microsoft.com/office/drawing/2014/main" id="{1C100D54-EB14-4EF6-9E61-DF580F531C2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09600" y="1412876"/>
            <a:ext cx="10972800" cy="4525963"/>
          </a:xfrm>
        </p:spPr>
        <p:txBody>
          <a:bodyPr/>
          <a:lstStyle/>
          <a:p>
            <a:pPr eaLnBrk="1" hangingPunct="1"/>
            <a:r>
              <a:rPr lang="th-TH" altLang="th-TH" sz="3600" b="1" dirty="0">
                <a:effectLst/>
                <a:latin typeface="Angsana New" panose="02020603050405020304" pitchFamily="18" charset="-34"/>
              </a:rPr>
              <a:t>การทบทวนเอกสารที่เกี่ยวข้องกับการวิจัย เพื่อสำรวจทฤษฎีที่เกี่ยวข้อง เพื่อใช้เป็นกรอบแนวคิดของการวิจัย (</a:t>
            </a:r>
            <a:r>
              <a:rPr lang="en-US" altLang="th-TH" sz="3600" b="1" dirty="0">
                <a:effectLst/>
                <a:latin typeface="Angsana New" panose="02020603050405020304" pitchFamily="18" charset="-34"/>
              </a:rPr>
              <a:t>Conceptual Framework</a:t>
            </a:r>
            <a:r>
              <a:rPr lang="th-TH" altLang="th-TH" sz="3600" b="1" dirty="0">
                <a:effectLst/>
                <a:latin typeface="Angsana New" panose="02020603050405020304" pitchFamily="18" charset="-34"/>
              </a:rPr>
              <a:t>)</a:t>
            </a:r>
          </a:p>
          <a:p>
            <a:pPr eaLnBrk="1" hangingPunct="1"/>
            <a:r>
              <a:rPr lang="th-TH" altLang="th-TH" sz="3600" b="1" dirty="0">
                <a:effectLst/>
                <a:latin typeface="Angsana New" panose="02020603050405020304" pitchFamily="18" charset="-34"/>
              </a:rPr>
              <a:t>งานวิจัยที่เกี่ยวข้อง แบ่งเป็นงานวิจัยที่เกี่ยวข้องจากต่างประเทศและในประเทศ โดยสรุปให้เห็นความสัมพันธ์ของผลงานที่ค้นคว้ามากับปัญหาที่จะทำวิจัย ไม่ใช่เป็นการนำผลการวิจัยหลายๆ เรื่องมาเรียงต่อกัน โดยปราศจากการสังเคราะห์ให้เห็นความสัมพันธ์ของงานวิจัยทั้งหมด</a:t>
            </a:r>
          </a:p>
          <a:p>
            <a:pPr eaLnBrk="1" hangingPunct="1"/>
            <a:r>
              <a:rPr lang="th-TH" altLang="th-TH" sz="3600" b="1" dirty="0">
                <a:effectLst/>
                <a:latin typeface="Angsana New" panose="02020603050405020304" pitchFamily="18" charset="-34"/>
              </a:rPr>
              <a:t>การศึกษาวรรณกรรมที่เกี่ยวข้อง เพื่อใช้เป็นส่วนสำคัญในการพิจารณาตั้งสมมติฐานการวิจัย และการอภิปรายผล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>
            <a:extLst>
              <a:ext uri="{FF2B5EF4-FFF2-40B4-BE49-F238E27FC236}">
                <a16:creationId xmlns:a16="http://schemas.microsoft.com/office/drawing/2014/main" id="{BA8ED56C-7BBD-4369-98A1-B899151B1E43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 altLang="th-TH" sz="480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5. การตั้งวัตถุประสงค์และสมมติฐานการวิจัย</a:t>
            </a:r>
          </a:p>
        </p:txBody>
      </p:sp>
      <p:sp>
        <p:nvSpPr>
          <p:cNvPr id="67587" name="Rectangle 3">
            <a:extLst>
              <a:ext uri="{FF2B5EF4-FFF2-40B4-BE49-F238E27FC236}">
                <a16:creationId xmlns:a16="http://schemas.microsoft.com/office/drawing/2014/main" id="{65DAE65B-501D-4E75-9F1B-0B7874F72E6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125415" y="1655764"/>
            <a:ext cx="10456985" cy="4465637"/>
          </a:xfrm>
        </p:spPr>
        <p:txBody>
          <a:bodyPr/>
          <a:lstStyle/>
          <a:p>
            <a:pPr eaLnBrk="1" hangingPunct="1"/>
            <a:r>
              <a:rPr lang="th-TH" altLang="th-TH" sz="3600" b="1" dirty="0">
                <a:effectLst/>
              </a:rPr>
              <a:t>ข้อความที่อยู่ในลักษณะที่เป็นคำตอบ ซึ่งเขียนขึ้นเพื่อตอบความมุ่งหมายของการวิจัยที่ได้วางไว้</a:t>
            </a:r>
          </a:p>
          <a:p>
            <a:pPr eaLnBrk="1" hangingPunct="1"/>
            <a:r>
              <a:rPr lang="th-TH" altLang="th-TH" sz="3600" b="1" dirty="0">
                <a:effectLst/>
              </a:rPr>
              <a:t>เขียนเป็นประโยคบอกเล่าธรรมดา ใช้ข้อความที่ชัดเจนและสามารถเข้าใจได้ง่าย</a:t>
            </a:r>
          </a:p>
          <a:p>
            <a:pPr eaLnBrk="1" hangingPunct="1"/>
            <a:r>
              <a:rPr lang="th-TH" altLang="th-TH" sz="3600" b="1" dirty="0">
                <a:effectLst/>
              </a:rPr>
              <a:t>สื่อถึงทิศทางการวิเคราะห์ข้อมูลและสถิติที่ใช้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th-TH" altLang="th-TH" sz="3600" b="1" dirty="0">
              <a:effectLst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>
            <a:extLst>
              <a:ext uri="{FF2B5EF4-FFF2-40B4-BE49-F238E27FC236}">
                <a16:creationId xmlns:a16="http://schemas.microsoft.com/office/drawing/2014/main" id="{69A5A950-ABC9-47FB-A7D8-6093D7964BFE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 altLang="th-TH" sz="4800" dirty="0">
                <a:effectLst/>
              </a:rPr>
              <a:t>6. การกำหนดนิยามศัพท์เฉพาะ</a:t>
            </a:r>
          </a:p>
        </p:txBody>
      </p:sp>
      <p:sp>
        <p:nvSpPr>
          <p:cNvPr id="68611" name="Rectangle 3">
            <a:extLst>
              <a:ext uri="{FF2B5EF4-FFF2-40B4-BE49-F238E27FC236}">
                <a16:creationId xmlns:a16="http://schemas.microsoft.com/office/drawing/2014/main" id="{9E66EDB8-C689-4BF4-A016-27BF2DF4D92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09600" y="1656471"/>
            <a:ext cx="10787270" cy="4525963"/>
          </a:xfrm>
        </p:spPr>
        <p:txBody>
          <a:bodyPr/>
          <a:lstStyle/>
          <a:p>
            <a:pPr eaLnBrk="1" hangingPunct="1"/>
            <a:r>
              <a:rPr lang="th-TH" altLang="th-TH" sz="3600" b="1" dirty="0">
                <a:effectLst/>
              </a:rPr>
              <a:t>ส่วนสำคัญของการวิจัย คือ</a:t>
            </a:r>
            <a:r>
              <a:rPr lang="th-TH" altLang="th-TH" sz="3600" b="1" dirty="0" err="1">
                <a:effectLst/>
              </a:rPr>
              <a:t>การทำ</a:t>
            </a:r>
            <a:r>
              <a:rPr lang="th-TH" altLang="th-TH" sz="3600" b="1" dirty="0">
                <a:effectLst/>
              </a:rPr>
              <a:t>ความเข้าใจกับความหมายของคำที่ต้องการใช้ เพื่อให้ผู้อ่านงานวิจัยมีความเข้าใจตรงกันกับผู้วิจัย</a:t>
            </a:r>
          </a:p>
          <a:p>
            <a:pPr eaLnBrk="1" hangingPunct="1"/>
            <a:r>
              <a:rPr lang="th-TH" altLang="th-TH" sz="3600" b="1" dirty="0">
                <a:effectLst/>
              </a:rPr>
              <a:t>ช่วยให้ปัญหาวิจัยมีความรัดกุมมากขึ้น</a:t>
            </a:r>
          </a:p>
          <a:p>
            <a:pPr eaLnBrk="1" hangingPunct="1"/>
            <a:r>
              <a:rPr lang="th-TH" altLang="th-TH" sz="3600" b="1" dirty="0">
                <a:effectLst/>
              </a:rPr>
              <a:t>ความหมายที่ให้ควรมีความหมายเดียว ไม่มีความหมายหลายแง่หลายมุม</a:t>
            </a:r>
          </a:p>
          <a:p>
            <a:pPr eaLnBrk="1" hangingPunct="1"/>
            <a:r>
              <a:rPr lang="th-TH" altLang="th-TH" sz="3600" b="1" dirty="0">
                <a:effectLst/>
              </a:rPr>
              <a:t>ความหมายของตัวแปรทั้งตัวแปรต้น ตัวแปรตามหรือตัวแปรควบคุม</a:t>
            </a:r>
            <a:r>
              <a:rPr lang="th-TH" altLang="th-TH" sz="3600" b="1" dirty="0" err="1">
                <a:effectLst/>
              </a:rPr>
              <a:t>อื่นๆ</a:t>
            </a:r>
            <a:r>
              <a:rPr lang="th-TH" altLang="th-TH" sz="3600" b="1" dirty="0">
                <a:effectLst/>
              </a:rPr>
              <a:t> ควรสื่อถึงการวัดได้ ประเมินจาก โดยเครื่องมือหรือแบบทดสอบที่สร้างขึ้น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>
            <a:extLst>
              <a:ext uri="{FF2B5EF4-FFF2-40B4-BE49-F238E27FC236}">
                <a16:creationId xmlns:a16="http://schemas.microsoft.com/office/drawing/2014/main" id="{B62B932F-DC20-400D-ABF1-FF95ECB3C60D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 altLang="th-TH" sz="4800" dirty="0">
                <a:effectLst/>
              </a:rPr>
              <a:t>7. ขอบเขตของการวิจัย</a:t>
            </a:r>
          </a:p>
        </p:txBody>
      </p:sp>
      <p:sp>
        <p:nvSpPr>
          <p:cNvPr id="69635" name="Rectangle 3">
            <a:extLst>
              <a:ext uri="{FF2B5EF4-FFF2-40B4-BE49-F238E27FC236}">
                <a16:creationId xmlns:a16="http://schemas.microsoft.com/office/drawing/2014/main" id="{217E0540-D675-42EA-B6D5-701B44123CF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64234" y="1417638"/>
            <a:ext cx="11605846" cy="4525963"/>
          </a:xfrm>
        </p:spPr>
        <p:txBody>
          <a:bodyPr/>
          <a:lstStyle/>
          <a:p>
            <a:pPr eaLnBrk="1" hangingPunct="1"/>
            <a:r>
              <a:rPr lang="th-TH" altLang="th-TH" sz="3600" b="1" dirty="0">
                <a:effectLst/>
              </a:rPr>
              <a:t>ผู้วิจัยต้องกำหนดขอบเขตของปัญหาเพื่อให้ปัญหาวิจัยมีความแจ่มชัด</a:t>
            </a:r>
          </a:p>
          <a:p>
            <a:pPr eaLnBrk="1" hangingPunct="1"/>
            <a:r>
              <a:rPr lang="th-TH" altLang="th-TH" sz="3600" b="1" dirty="0">
                <a:effectLst/>
              </a:rPr>
              <a:t>ต้องกล่าวถึงกลุ่มตัวอย่างหรือประชากรที่จะใช้ในการวิจัยเป็นใคร หรืออะไร จะศึกษาตัวแปรอะไรบ้าง ตลอดจนกล่าวถึงสภาพแวดล้อม</a:t>
            </a:r>
            <a:r>
              <a:rPr lang="th-TH" altLang="th-TH" sz="3600" b="1" dirty="0" err="1">
                <a:effectLst/>
              </a:rPr>
              <a:t>ต่างๆ</a:t>
            </a:r>
            <a:r>
              <a:rPr lang="th-TH" altLang="th-TH" sz="3600" b="1" dirty="0">
                <a:effectLst/>
              </a:rPr>
              <a:t> ที่ควรจะจำกัดขอบเขต เพื่อให้เกิดความเข้าใจตรงกัน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>
            <a:extLst>
              <a:ext uri="{FF2B5EF4-FFF2-40B4-BE49-F238E27FC236}">
                <a16:creationId xmlns:a16="http://schemas.microsoft.com/office/drawing/2014/main" id="{A0775EF2-F116-41C4-A5D9-6466A0F6911E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 altLang="th-TH" sz="4800" dirty="0">
                <a:effectLst/>
              </a:rPr>
              <a:t>7. ข้อจำกัดของการวิจัย</a:t>
            </a:r>
          </a:p>
        </p:txBody>
      </p:sp>
      <p:sp>
        <p:nvSpPr>
          <p:cNvPr id="70659" name="Rectangle 3">
            <a:extLst>
              <a:ext uri="{FF2B5EF4-FFF2-40B4-BE49-F238E27FC236}">
                <a16:creationId xmlns:a16="http://schemas.microsoft.com/office/drawing/2014/main" id="{E4269DF2-7979-4DF5-B1BF-ABDA4D38F28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09600" y="1484313"/>
            <a:ext cx="10972799" cy="4525962"/>
          </a:xfrm>
        </p:spPr>
        <p:txBody>
          <a:bodyPr/>
          <a:lstStyle/>
          <a:p>
            <a:pPr eaLnBrk="1" hangingPunct="1"/>
            <a:r>
              <a:rPr lang="th-TH" altLang="th-TH" sz="3600" b="1" dirty="0">
                <a:effectLst/>
              </a:rPr>
              <a:t>ส่วนที่แตกต่างกันระหว่างกรอบความคิดกับสภาพที่เป็นจริงนั้น หากสามารถทำได้ พิสูจน์ได้ แสดงว่ากรอบความคิดและสภาพที่เป็นจริงสอดคล้องกัน แต่นักวิจัยไม่ได้ทำ (อาจเนื่องจากกำหนดขอบเขตการวิจัยไว้แคบ) ส่วนนั้นคือสิ่งที่ต้องการกำหนดเป็นข้อจำกัดของการวิจัย</a:t>
            </a:r>
          </a:p>
          <a:p>
            <a:pPr eaLnBrk="1" hangingPunct="1"/>
            <a:r>
              <a:rPr lang="th-TH" altLang="th-TH" sz="3600" b="1" dirty="0">
                <a:effectLst/>
              </a:rPr>
              <a:t>สิ่งที่กำหนดเป็นข้อตกลงเบื้องต้นของการวิจัยถ้าเป็นข้อความที่ขาดเหตุผลสนับสนุน อาจทำให้เกิดส่วนแตกต่างระหว่างกรอบความคิด และสภาพที่เป็นจริงที่ต้องกำหนดเป็นข้อจำกัดของการวิจัย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>
            <a:extLst>
              <a:ext uri="{FF2B5EF4-FFF2-40B4-BE49-F238E27FC236}">
                <a16:creationId xmlns:a16="http://schemas.microsoft.com/office/drawing/2014/main" id="{386B6C23-33AE-40D9-A2C8-03B890C77DE6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 altLang="th-TH" sz="4800" dirty="0">
                <a:effectLst/>
              </a:rPr>
              <a:t>7. ข้อตกลงเบื้องต้น</a:t>
            </a:r>
          </a:p>
        </p:txBody>
      </p:sp>
      <p:sp>
        <p:nvSpPr>
          <p:cNvPr id="71683" name="Rectangle 3">
            <a:extLst>
              <a:ext uri="{FF2B5EF4-FFF2-40B4-BE49-F238E27FC236}">
                <a16:creationId xmlns:a16="http://schemas.microsoft.com/office/drawing/2014/main" id="{601F23FE-FB8B-4B29-81A4-778FC4A4A70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073425" y="1600201"/>
            <a:ext cx="10310191" cy="4525963"/>
          </a:xfrm>
        </p:spPr>
        <p:txBody>
          <a:bodyPr/>
          <a:lstStyle/>
          <a:p>
            <a:pPr eaLnBrk="1" hangingPunct="1"/>
            <a:r>
              <a:rPr lang="th-TH" altLang="th-TH" sz="3600" b="1" dirty="0">
                <a:effectLst/>
              </a:rPr>
              <a:t>เมื่อนักวิจัยกำหนดขอบเขตของการวิจัยไว้ไม่กว้างเท่าที่ควรจะเป็นตามสภาพความจริง ส่วนที่แตกต่างกันระหว่างกรอบความคิดกับสภาพที่เป็นจริงนั้นหากไม่สามารถทำได้/ ไม่สามารถแสดงได้/ ไม่สามารถพิสูจน์ได้ว่ามีความสอดคล้องกัน แต่มีความสำคัญต่อกรอบความคิด ส่วนนั้นคือสิ่งที่ต้องกำหนดเป็นข้อตกลงเบื้องต้นของการวิจัย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>
            <a:extLst>
              <a:ext uri="{FF2B5EF4-FFF2-40B4-BE49-F238E27FC236}">
                <a16:creationId xmlns:a16="http://schemas.microsoft.com/office/drawing/2014/main" id="{D7BC1CD1-76D3-4899-9EF0-AB5D99121841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 altLang="th-TH" sz="4800" dirty="0">
                <a:effectLst/>
              </a:rPr>
              <a:t>8. กรอบแนวคิดการวิจัย</a:t>
            </a:r>
          </a:p>
        </p:txBody>
      </p:sp>
      <p:sp>
        <p:nvSpPr>
          <p:cNvPr id="72707" name="Rectangle 3">
            <a:extLst>
              <a:ext uri="{FF2B5EF4-FFF2-40B4-BE49-F238E27FC236}">
                <a16:creationId xmlns:a16="http://schemas.microsoft.com/office/drawing/2014/main" id="{AB84093C-23E2-4C7E-ABEF-C2E4187E401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073426" y="1600201"/>
            <a:ext cx="10853531" cy="4525963"/>
          </a:xfrm>
        </p:spPr>
        <p:txBody>
          <a:bodyPr/>
          <a:lstStyle/>
          <a:p>
            <a:pPr eaLnBrk="1" hangingPunct="1"/>
            <a:r>
              <a:rPr lang="th-TH" altLang="th-TH" sz="3600" b="1" dirty="0">
                <a:effectLst/>
              </a:rPr>
              <a:t>กรอบแนวคิดสำหรับการวิจัย หมายถึง โมเดลแสดงความสัมพันธ์ตามทฤษฎีระหว่างตัวแปรที่นักวิจัยศึกษา นักวิจัยสร้างกรอบความคิดจากการทบทวนวรรณคดี ทฤษฎี และรายงานการวิจัยที่เกี่ยวข้องโดยมีจุดมุ่งหมายให้เป็นภาพจำลอง หรือตัวแทนของปรากฏการณ์ที่เกิดขึ้นจริงตามธรรมชาติ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>
            <a:extLst>
              <a:ext uri="{FF2B5EF4-FFF2-40B4-BE49-F238E27FC236}">
                <a16:creationId xmlns:a16="http://schemas.microsoft.com/office/drawing/2014/main" id="{39767EEC-47E3-434B-9601-15A2B30A3F8C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 altLang="th-TH" sz="4800" dirty="0">
                <a:effectLst/>
              </a:rPr>
              <a:t>9. ประโยชน์ที่คาดว่าจะได้รับ</a:t>
            </a:r>
          </a:p>
        </p:txBody>
      </p:sp>
      <p:sp>
        <p:nvSpPr>
          <p:cNvPr id="73731" name="Rectangle 3">
            <a:extLst>
              <a:ext uri="{FF2B5EF4-FFF2-40B4-BE49-F238E27FC236}">
                <a16:creationId xmlns:a16="http://schemas.microsoft.com/office/drawing/2014/main" id="{8D766288-3E93-48A7-919F-81F3591A43E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eaLnBrk="1" hangingPunct="1"/>
            <a:r>
              <a:rPr lang="th-TH" altLang="th-TH" sz="3600" b="1" dirty="0">
                <a:effectLst/>
              </a:rPr>
              <a:t>เป็นการบอกเล่าให้ทราบว่าหลังจากการวิจัยแล้วจะได้ผลลัพธ์อย่างไรและมีประโยชน์อย่างไร</a:t>
            </a:r>
          </a:p>
          <a:p>
            <a:pPr eaLnBrk="1" hangingPunct="1"/>
            <a:r>
              <a:rPr lang="th-TH" altLang="th-TH" sz="3600" b="1" dirty="0">
                <a:effectLst/>
              </a:rPr>
              <a:t>ต้องระบุให้ชัดเจนว่าปัญหาที่จะวิจัยให้ผลออกมาในรูปใด เช่นการเสริมความรู้ เพิ่มพูนทางวิชาการแขนงที่ทำการศึกษา หรือผลการวิจัยสามารถนำไปใช้แก้ปัญหาหรือมีประโยชน์อย่างไร</a:t>
            </a:r>
          </a:p>
          <a:p>
            <a:pPr eaLnBrk="1" hangingPunct="1"/>
            <a:r>
              <a:rPr lang="th-TH" altLang="th-TH" sz="3600" b="1" dirty="0">
                <a:effectLst/>
              </a:rPr>
              <a:t>ไม่ควรเขียนขยายความประโยชน์ของการวิจัยมากจนเกินจริง หรือเกินกว่าผลที่ได้จากการวิจัย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>
            <a:extLst>
              <a:ext uri="{FF2B5EF4-FFF2-40B4-BE49-F238E27FC236}">
                <a16:creationId xmlns:a16="http://schemas.microsoft.com/office/drawing/2014/main" id="{EA800DA0-34C5-4FC1-A335-0F705DAABE74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 altLang="th-TH" sz="4800" dirty="0">
                <a:effectLst/>
              </a:rPr>
              <a:t>10. การดำเนินการวิจัย (</a:t>
            </a:r>
            <a:r>
              <a:rPr lang="en-US" altLang="th-TH" sz="4800" dirty="0">
                <a:effectLst/>
                <a:latin typeface="Angsana New" panose="02020603050405020304" pitchFamily="18" charset="-34"/>
                <a:cs typeface="Angsana New" panose="02020603050405020304" pitchFamily="18" charset="-34"/>
              </a:rPr>
              <a:t>1</a:t>
            </a:r>
            <a:r>
              <a:rPr lang="th-TH" altLang="th-TH" sz="4800" dirty="0">
                <a:effectLst/>
              </a:rPr>
              <a:t>)</a:t>
            </a:r>
          </a:p>
        </p:txBody>
      </p:sp>
      <p:sp>
        <p:nvSpPr>
          <p:cNvPr id="74755" name="Rectangle 3">
            <a:extLst>
              <a:ext uri="{FF2B5EF4-FFF2-40B4-BE49-F238E27FC236}">
                <a16:creationId xmlns:a16="http://schemas.microsoft.com/office/drawing/2014/main" id="{F54FA75B-7CA1-4806-A315-3D4ED865B2F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391478" y="1655764"/>
            <a:ext cx="10190922" cy="4465637"/>
          </a:xfrm>
        </p:spPr>
        <p:txBody>
          <a:bodyPr/>
          <a:lstStyle/>
          <a:p>
            <a:pPr eaLnBrk="1" hangingPunct="1"/>
            <a:r>
              <a:rPr lang="th-TH" altLang="th-TH" sz="3600" b="1" dirty="0">
                <a:effectLst/>
              </a:rPr>
              <a:t>ประชากรและกลุ่มตัวอย่าง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th-TH" altLang="th-TH" sz="3600" b="1" dirty="0">
                <a:effectLst/>
              </a:rPr>
              <a:t>	ผู้วิจัยต้องกำหนดกลุ่มประชากรคืออะไร ได้จากแหล่งใด วิธีการเลือกกลุ่มประชากร จำนวนประชากร และกลุ่มตัวอย่างคืออะไร จำนวนเท่าไร ได้มาโดยวิธีสุ่มวิธีใด ควรระบุขั้นตอนการสุ่มให้ชัดเจน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>
            <a:extLst>
              <a:ext uri="{FF2B5EF4-FFF2-40B4-BE49-F238E27FC236}">
                <a16:creationId xmlns:a16="http://schemas.microsoft.com/office/drawing/2014/main" id="{2EC6A65C-A82E-4661-AD17-4B42878899D5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609600" y="160336"/>
            <a:ext cx="10972800" cy="1143000"/>
          </a:xfrm>
        </p:spPr>
        <p:txBody>
          <a:bodyPr/>
          <a:lstStyle/>
          <a:p>
            <a:pPr eaLnBrk="1" hangingPunct="1"/>
            <a:r>
              <a:rPr lang="th-TH" altLang="th-TH" sz="4800" dirty="0">
                <a:effectLst/>
              </a:rPr>
              <a:t>10. การดำเนินการวิจัย (</a:t>
            </a:r>
            <a:r>
              <a:rPr lang="en-US" altLang="th-TH" sz="4800" dirty="0">
                <a:effectLst/>
                <a:latin typeface="Angsana New" panose="02020603050405020304" pitchFamily="18" charset="-34"/>
                <a:cs typeface="Angsana New" panose="02020603050405020304" pitchFamily="18" charset="-34"/>
              </a:rPr>
              <a:t>2</a:t>
            </a:r>
            <a:r>
              <a:rPr lang="th-TH" altLang="th-TH" sz="4800" dirty="0">
                <a:effectLst/>
              </a:rPr>
              <a:t>)</a:t>
            </a:r>
          </a:p>
        </p:txBody>
      </p:sp>
      <p:sp>
        <p:nvSpPr>
          <p:cNvPr id="75779" name="Rectangle 3">
            <a:extLst>
              <a:ext uri="{FF2B5EF4-FFF2-40B4-BE49-F238E27FC236}">
                <a16:creationId xmlns:a16="http://schemas.microsoft.com/office/drawing/2014/main" id="{941D12D7-8D7F-490D-8C27-F1DBD18A84A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09600" y="1303336"/>
            <a:ext cx="10707756" cy="4525963"/>
          </a:xfrm>
        </p:spPr>
        <p:txBody>
          <a:bodyPr/>
          <a:lstStyle/>
          <a:p>
            <a:pPr eaLnBrk="1" hangingPunct="1"/>
            <a:r>
              <a:rPr lang="th-TH" altLang="th-TH" sz="3500" b="1" dirty="0">
                <a:effectLst/>
              </a:rPr>
              <a:t>เครื่องมือสำหรับการวิจัยและวิธีการสร้างเครื่องมือ</a:t>
            </a:r>
          </a:p>
          <a:p>
            <a:pPr lvl="1" eaLnBrk="1" hangingPunct="1"/>
            <a:r>
              <a:rPr lang="th-TH" altLang="th-TH" sz="3300" b="1" dirty="0">
                <a:effectLst/>
              </a:rPr>
              <a:t>ต้องชี้แจงรายละเอียดในการสร้างเครื่องมือการวิจัยที่ใช้ในการเก็บรวบรวมข้อมูล</a:t>
            </a:r>
            <a:endParaRPr lang="en-US" altLang="th-TH" sz="3300" b="1" dirty="0">
              <a:effectLst/>
            </a:endParaRPr>
          </a:p>
          <a:p>
            <a:pPr lvl="1" eaLnBrk="1" hangingPunct="1"/>
            <a:r>
              <a:rPr lang="en-US" altLang="th-TH" sz="3300" b="1" dirty="0">
                <a:effectLst/>
              </a:rPr>
              <a:t> </a:t>
            </a:r>
            <a:r>
              <a:rPr lang="th-TH" altLang="th-TH" sz="3300" b="1" dirty="0">
                <a:effectLst/>
              </a:rPr>
              <a:t>ชี้แจงลักษณะของเครื่องมือว่าเป็นอย่างไร</a:t>
            </a:r>
          </a:p>
          <a:p>
            <a:pPr lvl="1" eaLnBrk="1" hangingPunct="1"/>
            <a:r>
              <a:rPr lang="th-TH" altLang="th-TH" sz="3300" b="1" dirty="0">
                <a:effectLst/>
              </a:rPr>
              <a:t> ให้คะแนนอย่างไร </a:t>
            </a:r>
          </a:p>
          <a:p>
            <a:pPr lvl="1" eaLnBrk="1" hangingPunct="1"/>
            <a:r>
              <a:rPr lang="th-TH" altLang="th-TH" sz="3300" b="1" dirty="0">
                <a:effectLst/>
              </a:rPr>
              <a:t>สร้างเครื่องมือด้วยตนเองหรือปรับปรุงจากเครื่องมือของผู้วิจัยท่านอื่น </a:t>
            </a:r>
          </a:p>
          <a:p>
            <a:pPr lvl="1" eaLnBrk="1" hangingPunct="1"/>
            <a:r>
              <a:rPr lang="th-TH" altLang="th-TH" sz="3300" b="1" dirty="0">
                <a:effectLst/>
              </a:rPr>
              <a:t> วิธีการสร้างและตรวจสอบเครื่องมืออย่างไร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C12B492-4322-4CD9-B424-2FD6C7990E63}"/>
              </a:ext>
            </a:extLst>
          </p:cNvPr>
          <p:cNvSpPr/>
          <p:nvPr/>
        </p:nvSpPr>
        <p:spPr>
          <a:xfrm>
            <a:off x="609600" y="4952136"/>
            <a:ext cx="1119808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altLang="th-TH" sz="3600" b="1" dirty="0"/>
              <a:t>การเก็บรวบรวมข้อมูล</a:t>
            </a:r>
          </a:p>
          <a:p>
            <a:r>
              <a:rPr lang="th-TH" altLang="th-TH" sz="3600" dirty="0"/>
              <a:t>	</a:t>
            </a:r>
            <a:r>
              <a:rPr lang="th-TH" altLang="th-TH" sz="3300" dirty="0"/>
              <a:t>เขียนให้ชัดเจนว่าเก็บรวบรวมด้วยตนเอง หรือมีผู้ร่วมงานด้วย หรือจะเก็บรวบรวมข้อมูลทางไปรษณีย์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>
            <a:extLst>
              <a:ext uri="{FF2B5EF4-FFF2-40B4-BE49-F238E27FC236}">
                <a16:creationId xmlns:a16="http://schemas.microsoft.com/office/drawing/2014/main" id="{0F1ACB44-D9C0-45F0-9014-C50702030878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 altLang="th-TH" sz="4800" dirty="0">
                <a:effectLst/>
              </a:rPr>
              <a:t>10. การดำเนินการวิจัย</a:t>
            </a:r>
            <a:r>
              <a:rPr lang="en-US" altLang="th-TH" sz="4800" dirty="0">
                <a:effectLst/>
              </a:rPr>
              <a:t> </a:t>
            </a:r>
            <a:r>
              <a:rPr lang="th-TH" altLang="th-TH" sz="4800" dirty="0">
                <a:effectLst/>
              </a:rPr>
              <a:t>(3)</a:t>
            </a:r>
          </a:p>
        </p:txBody>
      </p:sp>
      <p:sp>
        <p:nvSpPr>
          <p:cNvPr id="77827" name="Rectangle 3">
            <a:extLst>
              <a:ext uri="{FF2B5EF4-FFF2-40B4-BE49-F238E27FC236}">
                <a16:creationId xmlns:a16="http://schemas.microsoft.com/office/drawing/2014/main" id="{B8670CA0-0FE5-4743-9071-84AA8C92407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09600" y="1655764"/>
            <a:ext cx="11383617" cy="4460875"/>
          </a:xfrm>
        </p:spPr>
        <p:txBody>
          <a:bodyPr/>
          <a:lstStyle/>
          <a:p>
            <a:pPr eaLnBrk="1" hangingPunct="1"/>
            <a:r>
              <a:rPr lang="th-TH" altLang="th-TH" sz="3500" b="1" dirty="0">
                <a:effectLst/>
              </a:rPr>
              <a:t>การเตรียมข้อมูลการวิเคราะห์และแปลผล</a:t>
            </a:r>
          </a:p>
          <a:p>
            <a:pPr lvl="1" eaLnBrk="1" hangingPunct="1"/>
            <a:r>
              <a:rPr lang="th-TH" altLang="th-TH" sz="3300" b="1" dirty="0">
                <a:effectLst/>
              </a:rPr>
              <a:t> อธิบายให้ชัดเจนถึงวิธีการจำแนกข้อมูล </a:t>
            </a:r>
          </a:p>
          <a:p>
            <a:pPr lvl="1" eaLnBrk="1" hangingPunct="1"/>
            <a:r>
              <a:rPr lang="th-TH" altLang="th-TH" sz="3300" b="1" dirty="0">
                <a:effectLst/>
              </a:rPr>
              <a:t> วิธีการวิเคราะห์ข้อมูล และสถิติที่ใช้ในการวิเคราะห์ข้อมูล </a:t>
            </a:r>
          </a:p>
          <a:p>
            <a:pPr lvl="1" eaLnBrk="1" hangingPunct="1"/>
            <a:r>
              <a:rPr lang="th-TH" altLang="th-TH" sz="3300" b="1" dirty="0">
                <a:effectLst/>
              </a:rPr>
              <a:t> เขียนให้สอดคล้องกับความมุ่งหมายของการวิจัย หรือสมมติฐานการวิจัย </a:t>
            </a:r>
          </a:p>
          <a:p>
            <a:pPr lvl="1" eaLnBrk="1" hangingPunct="1"/>
            <a:r>
              <a:rPr lang="th-TH" altLang="th-TH" sz="3300" b="1" dirty="0">
                <a:effectLst/>
              </a:rPr>
              <a:t> ถ้าวัตถุประสงค์ของการวิจัยเพื่อบรรยายก็ใช้สถิติบรรยาย </a:t>
            </a:r>
          </a:p>
          <a:p>
            <a:pPr lvl="1" eaLnBrk="1" hangingPunct="1"/>
            <a:r>
              <a:rPr lang="th-TH" altLang="th-TH" sz="3300" b="1" dirty="0">
                <a:effectLst/>
              </a:rPr>
              <a:t> ถ้าวัตถุประสงค์ของการวิจัยเพื่ออธิบายก็ต้องใช้สถิติวิเคราะห์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>
            <a:extLst>
              <a:ext uri="{FF2B5EF4-FFF2-40B4-BE49-F238E27FC236}">
                <a16:creationId xmlns:a16="http://schemas.microsoft.com/office/drawing/2014/main" id="{C3A1DFD5-EEC3-4B9A-82A4-E37AD09B4E06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530087" y="274638"/>
            <a:ext cx="11012556" cy="1143000"/>
          </a:xfrm>
        </p:spPr>
        <p:txBody>
          <a:bodyPr/>
          <a:lstStyle/>
          <a:p>
            <a:pPr eaLnBrk="1" hangingPunct="1"/>
            <a:r>
              <a:rPr lang="th-TH" altLang="th-TH" sz="4800" dirty="0">
                <a:effectLst/>
              </a:rPr>
              <a:t>11. การเขียนรายงานผลวิเคราะห์ การอภิปราย และสรุปผล</a:t>
            </a:r>
          </a:p>
        </p:txBody>
      </p:sp>
      <p:sp>
        <p:nvSpPr>
          <p:cNvPr id="78851" name="Rectangle 3">
            <a:extLst>
              <a:ext uri="{FF2B5EF4-FFF2-40B4-BE49-F238E27FC236}">
                <a16:creationId xmlns:a16="http://schemas.microsoft.com/office/drawing/2014/main" id="{70BCEBC4-99F6-47CF-89D7-D35922CCF6C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34887" y="1600201"/>
            <a:ext cx="10919791" cy="4983161"/>
          </a:xfrm>
        </p:spPr>
        <p:txBody>
          <a:bodyPr/>
          <a:lstStyle/>
          <a:p>
            <a:pPr eaLnBrk="1" hangingPunct="1"/>
            <a:r>
              <a:rPr lang="th-TH" altLang="th-TH" b="1" dirty="0">
                <a:effectLst/>
              </a:rPr>
              <a:t>การเขียนรายงานผลการศึกษาอภิปรายและสรุปผล</a:t>
            </a:r>
          </a:p>
          <a:p>
            <a:pPr lvl="1" eaLnBrk="1" hangingPunct="1"/>
            <a:r>
              <a:rPr lang="th-TH" altLang="th-TH" sz="3200" b="1" dirty="0">
                <a:effectLst/>
              </a:rPr>
              <a:t>ใช้ตาราง แผนภูมิ รูปภาพ หรือคำบรรยายที่เหมาะสมถูกต้องตามหลักวิชาการในการนำเสนอผลการศึกษา เรียงตามลำดับของวัตถุประสงค์ นิยมเขียนจากการบรรยายสู่การวิเคราะห์แบบตัวแปรเชิงเดี่ยว และตามด้วยตัวแปรเชิงซ้อน (ถ้ามี)</a:t>
            </a:r>
          </a:p>
          <a:p>
            <a:pPr lvl="1" eaLnBrk="1" hangingPunct="1"/>
            <a:r>
              <a:rPr lang="th-TH" altLang="th-TH" sz="3200" b="1" dirty="0">
                <a:effectLst/>
              </a:rPr>
              <a:t>อภิปรายผลโดยเปรียบเทียบความเหมือน (สนับสนุน) หรือต่าง(ค้าน) กับงานวิจัยที่เคยทำมาแล้วอย่างไร ได้ความรู้ใหม่อย่างไรบ้าง หรือมีแนวคิดทฤษฎีใดสนับสนุนผลการศึกษาที่พบบ้าง และอธิบายเชิงเหตุและผลได้อย่างไร</a:t>
            </a:r>
          </a:p>
          <a:p>
            <a:pPr lvl="1" eaLnBrk="1" hangingPunct="1"/>
            <a:r>
              <a:rPr lang="th-TH" altLang="th-TH" sz="3200" b="1" dirty="0">
                <a:effectLst/>
              </a:rPr>
              <a:t>สรุปผลการศึกษาว่าสามารถตอบสมมติฐานการวิจัยข้อไหนอย่างไรบ้าง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>
            <a:extLst>
              <a:ext uri="{FF2B5EF4-FFF2-40B4-BE49-F238E27FC236}">
                <a16:creationId xmlns:a16="http://schemas.microsoft.com/office/drawing/2014/main" id="{DAE59F27-A147-46BD-84C9-92ABD1F14230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 altLang="th-TH" sz="4800" dirty="0">
                <a:effectLst/>
              </a:rPr>
              <a:t>12. การตีพิมพ์เพื่อเผยแพร่งานวิจัย</a:t>
            </a:r>
          </a:p>
        </p:txBody>
      </p:sp>
      <p:sp>
        <p:nvSpPr>
          <p:cNvPr id="79875" name="Rectangle 3">
            <a:extLst>
              <a:ext uri="{FF2B5EF4-FFF2-40B4-BE49-F238E27FC236}">
                <a16:creationId xmlns:a16="http://schemas.microsoft.com/office/drawing/2014/main" id="{D689356F-904F-4897-BA34-126D94E7F8A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616765" y="1655764"/>
            <a:ext cx="9316277" cy="4460875"/>
          </a:xfrm>
        </p:spPr>
        <p:txBody>
          <a:bodyPr/>
          <a:lstStyle/>
          <a:p>
            <a:pPr eaLnBrk="1" hangingPunct="1"/>
            <a:r>
              <a:rPr lang="th-TH" altLang="th-TH" sz="3500" b="1" dirty="0">
                <a:effectLst/>
                <a:latin typeface="Angsana New" panose="02020603050405020304" pitchFamily="18" charset="-34"/>
                <a:cs typeface="Angsana New" panose="02020603050405020304" pitchFamily="18" charset="-34"/>
              </a:rPr>
              <a:t>การเขียน </a:t>
            </a:r>
            <a:r>
              <a:rPr lang="en-US" altLang="th-TH" sz="3500" b="1" dirty="0">
                <a:effectLst/>
                <a:latin typeface="Angsana New" panose="02020603050405020304" pitchFamily="18" charset="-34"/>
                <a:cs typeface="Angsana New" panose="02020603050405020304" pitchFamily="18" charset="-34"/>
              </a:rPr>
              <a:t>Manuscript</a:t>
            </a:r>
          </a:p>
          <a:p>
            <a:pPr eaLnBrk="1" hangingPunct="1"/>
            <a:r>
              <a:rPr lang="th-TH" altLang="th-TH" sz="3500" b="1" dirty="0">
                <a:effectLst/>
                <a:latin typeface="Angsana New" panose="02020603050405020304" pitchFamily="18" charset="-34"/>
                <a:cs typeface="Angsana New" panose="02020603050405020304" pitchFamily="18" charset="-34"/>
              </a:rPr>
              <a:t>หาแหล่งวารสารที่มีคณะกรรมการวิชาการที่ทำหน้าที่เป็น </a:t>
            </a:r>
            <a:r>
              <a:rPr lang="en-US" altLang="th-TH" sz="3500" b="1" dirty="0">
                <a:effectLst/>
                <a:latin typeface="Angsana New" panose="02020603050405020304" pitchFamily="18" charset="-34"/>
                <a:cs typeface="Angsana New" panose="02020603050405020304" pitchFamily="18" charset="-34"/>
              </a:rPr>
              <a:t>Peer reviewer </a:t>
            </a:r>
            <a:r>
              <a:rPr lang="th-TH" altLang="th-TH" sz="3500" b="1" dirty="0">
                <a:effectLst/>
                <a:latin typeface="Angsana New" panose="02020603050405020304" pitchFamily="18" charset="-34"/>
                <a:cs typeface="Angsana New" panose="02020603050405020304" pitchFamily="18" charset="-34"/>
              </a:rPr>
              <a:t>ที่น่าเชื่อถือในการตีพิมพ์ผลงานวิจัย</a:t>
            </a:r>
          </a:p>
          <a:p>
            <a:pPr eaLnBrk="1" hangingPunct="1"/>
            <a:r>
              <a:rPr lang="th-TH" altLang="th-TH" sz="3500" b="1" dirty="0">
                <a:effectLst/>
                <a:latin typeface="Angsana New" panose="02020603050405020304" pitchFamily="18" charset="-34"/>
                <a:cs typeface="Angsana New" panose="02020603050405020304" pitchFamily="18" charset="-34"/>
              </a:rPr>
              <a:t>นำเสนอในงานประชุมวิชาการระดับโรงพยาบาล จังหวัด เขต หรือประเทศ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>
            <a:extLst>
              <a:ext uri="{FF2B5EF4-FFF2-40B4-BE49-F238E27FC236}">
                <a16:creationId xmlns:a16="http://schemas.microsoft.com/office/drawing/2014/main" id="{202BB36C-821C-4F9A-9B29-7E2A2883A5C8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 altLang="th-TH" sz="4800" dirty="0">
                <a:effectLst/>
              </a:rPr>
              <a:t>ปัจจัยของ</a:t>
            </a:r>
            <a:r>
              <a:rPr lang="th-TH" altLang="th-TH" sz="4800" dirty="0" err="1">
                <a:effectLst/>
              </a:rPr>
              <a:t>การทำ</a:t>
            </a:r>
            <a:r>
              <a:rPr lang="th-TH" altLang="th-TH" sz="4800" dirty="0">
                <a:effectLst/>
              </a:rPr>
              <a:t>วิจัยให้ประสบความสำเร็จ (1)</a:t>
            </a:r>
          </a:p>
        </p:txBody>
      </p:sp>
      <p:sp>
        <p:nvSpPr>
          <p:cNvPr id="80899" name="Rectangle 3">
            <a:extLst>
              <a:ext uri="{FF2B5EF4-FFF2-40B4-BE49-F238E27FC236}">
                <a16:creationId xmlns:a16="http://schemas.microsoft.com/office/drawing/2014/main" id="{3F904260-0B29-402B-B3E1-6911DAC7416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192696" y="1600201"/>
            <a:ext cx="10389704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th-TH" altLang="th-TH" b="1" dirty="0">
                <a:effectLst/>
              </a:rPr>
              <a:t>อย่าทำให้ยาก</a:t>
            </a:r>
          </a:p>
          <a:p>
            <a:pPr eaLnBrk="1" hangingPunct="1">
              <a:lnSpc>
                <a:spcPct val="90000"/>
              </a:lnSpc>
            </a:pPr>
            <a:r>
              <a:rPr lang="th-TH" altLang="th-TH" b="1" dirty="0">
                <a:effectLst/>
              </a:rPr>
              <a:t>อย่าทำให้ยุ่ง</a:t>
            </a:r>
          </a:p>
          <a:p>
            <a:pPr eaLnBrk="1" hangingPunct="1">
              <a:lnSpc>
                <a:spcPct val="90000"/>
              </a:lnSpc>
            </a:pPr>
            <a:r>
              <a:rPr lang="th-TH" altLang="th-TH" b="1" dirty="0">
                <a:effectLst/>
              </a:rPr>
              <a:t>อย่าทำให้เป็นงานใหญ่ เพราะจะจบไม่ลง</a:t>
            </a:r>
          </a:p>
          <a:p>
            <a:pPr eaLnBrk="1" hangingPunct="1">
              <a:lnSpc>
                <a:spcPct val="90000"/>
              </a:lnSpc>
            </a:pPr>
            <a:r>
              <a:rPr lang="th-TH" altLang="th-TH" b="1" dirty="0">
                <a:effectLst/>
              </a:rPr>
              <a:t>อย่าทำแยกส่วนจากงานปกติ เพราะจะเสียเวลามาก</a:t>
            </a:r>
          </a:p>
          <a:p>
            <a:pPr eaLnBrk="1" hangingPunct="1">
              <a:lnSpc>
                <a:spcPct val="90000"/>
              </a:lnSpc>
            </a:pPr>
            <a:r>
              <a:rPr lang="th-TH" altLang="th-TH" b="1" dirty="0">
                <a:effectLst/>
              </a:rPr>
              <a:t>อย่าทำเรื่องไกลตัว หรือ</a:t>
            </a:r>
            <a:r>
              <a:rPr lang="th-TH" altLang="th-TH" b="1" dirty="0" err="1">
                <a:effectLst/>
              </a:rPr>
              <a:t>ทำใน</a:t>
            </a:r>
            <a:r>
              <a:rPr lang="th-TH" altLang="th-TH" b="1" dirty="0">
                <a:effectLst/>
              </a:rPr>
              <a:t>สิ่งที่ไม่ถนัด</a:t>
            </a:r>
          </a:p>
          <a:p>
            <a:pPr eaLnBrk="1" hangingPunct="1">
              <a:lnSpc>
                <a:spcPct val="90000"/>
              </a:lnSpc>
            </a:pPr>
            <a:r>
              <a:rPr lang="th-TH" altLang="th-TH" b="1" dirty="0">
                <a:effectLst/>
              </a:rPr>
              <a:t>อย่ามัวทำเฉย เพราะจะไม่นำไปสู่การแก้ไขปัญหา</a:t>
            </a:r>
          </a:p>
          <a:p>
            <a:pPr eaLnBrk="1" hangingPunct="1">
              <a:lnSpc>
                <a:spcPct val="90000"/>
              </a:lnSpc>
            </a:pPr>
            <a:r>
              <a:rPr lang="th-TH" altLang="th-TH" b="1" dirty="0">
                <a:effectLst/>
              </a:rPr>
              <a:t>อย่าหยุดทำ เพราะจะทำให้วงจรวิจัยหยุด ขาดความต่อเนื่อง ต่อไม่ติด</a:t>
            </a:r>
          </a:p>
          <a:p>
            <a:pPr eaLnBrk="1" hangingPunct="1">
              <a:lnSpc>
                <a:spcPct val="90000"/>
              </a:lnSpc>
            </a:pPr>
            <a:r>
              <a:rPr lang="th-TH" altLang="th-TH" b="1" dirty="0">
                <a:effectLst/>
              </a:rPr>
              <a:t>ทำแล้ว ไม่เก็บขึ้นหิ้ง ต้องตีพิมพ์เผยแพร่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3">
            <a:extLst>
              <a:ext uri="{FF2B5EF4-FFF2-40B4-BE49-F238E27FC236}">
                <a16:creationId xmlns:a16="http://schemas.microsoft.com/office/drawing/2014/main" id="{CCC989DF-A912-4F97-AE7D-6E62FDCEBAB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669774" y="1412875"/>
            <a:ext cx="9409043" cy="511175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th-TH" altLang="th-TH" b="1" dirty="0">
                <a:effectLst/>
              </a:rPr>
              <a:t>สนใจ ใฝ่รู้ มีความสังเกต</a:t>
            </a:r>
          </a:p>
          <a:p>
            <a:pPr eaLnBrk="1" hangingPunct="1">
              <a:lnSpc>
                <a:spcPct val="90000"/>
              </a:lnSpc>
            </a:pPr>
            <a:r>
              <a:rPr lang="th-TH" altLang="th-TH" b="1" dirty="0">
                <a:effectLst/>
              </a:rPr>
              <a:t>หมั่นแสวงหาคำตอบ สืบค้นอย่างสม่ำเสมอ</a:t>
            </a:r>
          </a:p>
          <a:p>
            <a:pPr eaLnBrk="1" hangingPunct="1">
              <a:lnSpc>
                <a:spcPct val="90000"/>
              </a:lnSpc>
            </a:pPr>
            <a:r>
              <a:rPr lang="th-TH" altLang="th-TH" b="1" dirty="0">
                <a:effectLst/>
              </a:rPr>
              <a:t>ขยันอย่างต่อเนื่อง เสมอต้นเสมอปลาย</a:t>
            </a:r>
          </a:p>
          <a:p>
            <a:pPr eaLnBrk="1" hangingPunct="1">
              <a:lnSpc>
                <a:spcPct val="90000"/>
              </a:lnSpc>
            </a:pPr>
            <a:r>
              <a:rPr lang="th-TH" altLang="th-TH" b="1" dirty="0">
                <a:effectLst/>
              </a:rPr>
              <a:t>ทำงานอย่างเป็นระบบ จัดระเบียบความคิด</a:t>
            </a:r>
          </a:p>
          <a:p>
            <a:pPr eaLnBrk="1" hangingPunct="1">
              <a:lnSpc>
                <a:spcPct val="90000"/>
              </a:lnSpc>
            </a:pPr>
            <a:r>
              <a:rPr lang="th-TH" altLang="th-TH" b="1" dirty="0">
                <a:effectLst/>
              </a:rPr>
              <a:t>มีจินตนาการ อ่านหนังสือให้มาก</a:t>
            </a:r>
          </a:p>
          <a:p>
            <a:pPr eaLnBrk="1" hangingPunct="1">
              <a:lnSpc>
                <a:spcPct val="90000"/>
              </a:lnSpc>
            </a:pPr>
            <a:r>
              <a:rPr lang="th-TH" altLang="th-TH" b="1" dirty="0">
                <a:effectLst/>
              </a:rPr>
              <a:t>พากเพียร อดทนไม่ท้อถอยต่อปัญหาและอุปสรรค</a:t>
            </a:r>
          </a:p>
          <a:p>
            <a:pPr eaLnBrk="1" hangingPunct="1">
              <a:lnSpc>
                <a:spcPct val="90000"/>
              </a:lnSpc>
            </a:pPr>
            <a:r>
              <a:rPr lang="th-TH" altLang="th-TH" b="1" dirty="0">
                <a:effectLst/>
              </a:rPr>
              <a:t>พูดคุยกับผู้รู้/ มีประสบการณ์ เรียนรู้จากคนรอบข้าง</a:t>
            </a:r>
          </a:p>
          <a:p>
            <a:pPr eaLnBrk="1" hangingPunct="1">
              <a:lnSpc>
                <a:spcPct val="90000"/>
              </a:lnSpc>
            </a:pPr>
            <a:r>
              <a:rPr lang="th-TH" altLang="th-TH" b="1" dirty="0">
                <a:effectLst/>
              </a:rPr>
              <a:t>ซื่อสัตย์ต่อตนเอง ไม่ลอกเลียนผลงานผู้อื่น</a:t>
            </a:r>
          </a:p>
          <a:p>
            <a:pPr eaLnBrk="1" hangingPunct="1">
              <a:lnSpc>
                <a:spcPct val="90000"/>
              </a:lnSpc>
            </a:pPr>
            <a:r>
              <a:rPr lang="th-TH" altLang="th-TH" b="1" dirty="0">
                <a:effectLst/>
              </a:rPr>
              <a:t>มีกรอบเวลาที่ชัดเจนและทำงานตามกรอบเวลาที่มีอยู่</a:t>
            </a:r>
          </a:p>
        </p:txBody>
      </p:sp>
      <p:sp>
        <p:nvSpPr>
          <p:cNvPr id="81923" name="Rectangle 4">
            <a:extLst>
              <a:ext uri="{FF2B5EF4-FFF2-40B4-BE49-F238E27FC236}">
                <a16:creationId xmlns:a16="http://schemas.microsoft.com/office/drawing/2014/main" id="{FDE68E57-3549-45C3-B458-797565BE92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h-TH" altLang="th-TH" sz="4800" dirty="0">
                <a:effectLst/>
              </a:rPr>
              <a:t>ปัจจัยของ</a:t>
            </a:r>
            <a:r>
              <a:rPr lang="th-TH" altLang="th-TH" sz="4800" dirty="0" err="1">
                <a:effectLst/>
              </a:rPr>
              <a:t>การทำ</a:t>
            </a:r>
            <a:r>
              <a:rPr lang="th-TH" altLang="th-TH" sz="4800" dirty="0">
                <a:effectLst/>
              </a:rPr>
              <a:t>วิจัยให้ประสบความสำเร็จ (2)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3F7A06-D5E3-4F0C-AEBE-5F200197A7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041471"/>
          </a:xfrm>
        </p:spPr>
        <p:txBody>
          <a:bodyPr>
            <a:normAutofit/>
          </a:bodyPr>
          <a:lstStyle/>
          <a:p>
            <a:r>
              <a:rPr lang="th-TH" sz="4800" b="1" dirty="0">
                <a:latin typeface="Angsana New" panose="02020603050405020304" pitchFamily="18" charset="-34"/>
              </a:rPr>
              <a:t>แนวคิดเบื้องต้นเรื่อง </a:t>
            </a:r>
            <a:r>
              <a:rPr lang="en-US" sz="4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R to R</a:t>
            </a:r>
            <a:endParaRPr lang="en-US" sz="480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F237EA7-17A3-40A8-9488-55D4A37F15F2}"/>
              </a:ext>
            </a:extLst>
          </p:cNvPr>
          <p:cNvSpPr>
            <a:spLocks noGrp="1" noChangeArrowheads="1"/>
          </p:cNvSpPr>
          <p:nvPr>
            <p:ph sz="quarter" idx="13"/>
          </p:nvPr>
        </p:nvSpPr>
        <p:spPr>
          <a:xfrm>
            <a:off x="914400" y="1903137"/>
            <a:ext cx="10363200" cy="3424237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en-US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From routine to research </a:t>
            </a:r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(ศ</a:t>
            </a:r>
            <a:r>
              <a:rPr lang="en-US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.</a:t>
            </a:r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นพ</a:t>
            </a:r>
            <a:r>
              <a:rPr lang="en-US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.</a:t>
            </a:r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วิจาร</a:t>
            </a:r>
            <a:r>
              <a:rPr lang="th-TH" altLang="th-TH" sz="3600" b="1" dirty="0" err="1">
                <a:latin typeface="Angsana New" panose="02020603050405020304" pitchFamily="18" charset="-34"/>
                <a:cs typeface="Angsana New" panose="02020603050405020304" pitchFamily="18" charset="-34"/>
              </a:rPr>
              <a:t>ย์</a:t>
            </a:r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 พาน</a:t>
            </a:r>
            <a:r>
              <a:rPr lang="th-TH" altLang="th-TH" sz="3600" b="1" dirty="0" err="1">
                <a:latin typeface="Angsana New" panose="02020603050405020304" pitchFamily="18" charset="-34"/>
                <a:cs typeface="Angsana New" panose="02020603050405020304" pitchFamily="18" charset="-34"/>
              </a:rPr>
              <a:t>ิช</a:t>
            </a:r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)</a:t>
            </a:r>
          </a:p>
          <a:p>
            <a:pPr eaLnBrk="1" hangingPunct="1"/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การปรับปรุงหรือพัฒนางานประจำ โดยใช้กระบวนการวิจัย</a:t>
            </a:r>
          </a:p>
          <a:p>
            <a:pPr eaLnBrk="1" hangingPunct="1"/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กระบวนการแสวงหาความรู้อย่างเป็นระบบของผู้ปฏิบัติงานประจำในการแก้ปัญหาและยกระดับการพัฒนางานที่รับผิดชอบ </a:t>
            </a:r>
            <a:r>
              <a:rPr lang="th-TH" altLang="th-TH" sz="3600" b="1" dirty="0">
                <a:solidFill>
                  <a:srgbClr val="0070C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โดยมีเป้าหมายเพื่อผลสำเร็จขององค์กรและการพัฒนาตนเองและทีมงาน</a:t>
            </a:r>
          </a:p>
        </p:txBody>
      </p:sp>
    </p:spTree>
    <p:extLst>
      <p:ext uri="{BB962C8B-B14F-4D97-AF65-F5344CB8AC3E}">
        <p14:creationId xmlns:p14="http://schemas.microsoft.com/office/powerpoint/2010/main" val="177853061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3F7A06-D5E3-4F0C-AEBE-5F200197A7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041471"/>
          </a:xfrm>
        </p:spPr>
        <p:txBody>
          <a:bodyPr>
            <a:normAutofit/>
          </a:bodyPr>
          <a:lstStyle/>
          <a:p>
            <a:r>
              <a:rPr lang="en-US" sz="4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R to R</a:t>
            </a:r>
            <a:endParaRPr lang="en-US" sz="4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6232B66-5777-45A9-AE99-46E6508CAF1E}"/>
              </a:ext>
            </a:extLst>
          </p:cNvPr>
          <p:cNvSpPr txBox="1"/>
          <p:nvPr/>
        </p:nvSpPr>
        <p:spPr>
          <a:xfrm>
            <a:off x="1298713" y="3122672"/>
            <a:ext cx="2753761" cy="1200329"/>
          </a:xfrm>
          <a:prstGeom prst="rect">
            <a:avLst/>
          </a:prstGeom>
          <a:noFill/>
          <a:ln>
            <a:solidFill>
              <a:schemeClr val="accent4"/>
            </a:solidFill>
          </a:ln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งานประจำ</a:t>
            </a:r>
          </a:p>
          <a:p>
            <a:pPr algn="ctr" eaLnBrk="1" hangingPunct="1">
              <a:defRPr/>
            </a:pPr>
            <a:r>
              <a:rPr 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(</a:t>
            </a:r>
            <a:r>
              <a:rPr lang="en-US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Routine</a:t>
            </a:r>
            <a:r>
              <a:rPr 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)</a:t>
            </a:r>
          </a:p>
        </p:txBody>
      </p:sp>
      <p:sp>
        <p:nvSpPr>
          <p:cNvPr id="6" name="ลูกศรขวา 7">
            <a:extLst>
              <a:ext uri="{FF2B5EF4-FFF2-40B4-BE49-F238E27FC236}">
                <a16:creationId xmlns:a16="http://schemas.microsoft.com/office/drawing/2014/main" id="{ACD95BAD-96D5-42C3-976E-2FA86096AB7F}"/>
              </a:ext>
            </a:extLst>
          </p:cNvPr>
          <p:cNvSpPr/>
          <p:nvPr/>
        </p:nvSpPr>
        <p:spPr>
          <a:xfrm flipV="1">
            <a:off x="4272583" y="3929062"/>
            <a:ext cx="2035451" cy="35718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th-TH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3341953-1E62-40A7-B367-2AA9E89209C1}"/>
              </a:ext>
            </a:extLst>
          </p:cNvPr>
          <p:cNvSpPr txBox="1"/>
          <p:nvPr/>
        </p:nvSpPr>
        <p:spPr>
          <a:xfrm>
            <a:off x="6492323" y="3094386"/>
            <a:ext cx="4400964" cy="1754326"/>
          </a:xfrm>
          <a:prstGeom prst="rect">
            <a:avLst/>
          </a:prstGeom>
          <a:noFill/>
          <a:ln>
            <a:solidFill>
              <a:schemeClr val="accent4"/>
            </a:solidFill>
          </a:ln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ปัญหาที่ต้องการ</a:t>
            </a:r>
          </a:p>
          <a:p>
            <a:pPr algn="ctr" eaLnBrk="1" hangingPunct="1">
              <a:defRPr/>
            </a:pPr>
            <a:r>
              <a:rPr 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คำตอบด้วยการวิจัย</a:t>
            </a:r>
          </a:p>
          <a:p>
            <a:pPr algn="ctr" eaLnBrk="1" hangingPunct="1">
              <a:defRPr/>
            </a:pPr>
            <a:r>
              <a:rPr 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(</a:t>
            </a:r>
            <a:r>
              <a:rPr lang="en-US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Research question</a:t>
            </a:r>
            <a:r>
              <a:rPr 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)</a:t>
            </a:r>
          </a:p>
        </p:txBody>
      </p:sp>
      <p:sp>
        <p:nvSpPr>
          <p:cNvPr id="8" name="TextBox 9">
            <a:extLst>
              <a:ext uri="{FF2B5EF4-FFF2-40B4-BE49-F238E27FC236}">
                <a16:creationId xmlns:a16="http://schemas.microsoft.com/office/drawing/2014/main" id="{CC9DCB68-E262-45CD-B627-4157BCFD03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03565" y="3282733"/>
            <a:ext cx="153766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th-TH" altLang="th-TH" sz="3600" b="1" dirty="0"/>
              <a:t>การสังเกต</a:t>
            </a:r>
          </a:p>
        </p:txBody>
      </p:sp>
    </p:spTree>
    <p:extLst>
      <p:ext uri="{BB962C8B-B14F-4D97-AF65-F5344CB8AC3E}">
        <p14:creationId xmlns:p14="http://schemas.microsoft.com/office/powerpoint/2010/main" val="150007623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3F7A06-D5E3-4F0C-AEBE-5F200197A7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4" y="287213"/>
            <a:ext cx="10364451" cy="1041471"/>
          </a:xfrm>
        </p:spPr>
        <p:txBody>
          <a:bodyPr>
            <a:normAutofit/>
          </a:bodyPr>
          <a:lstStyle/>
          <a:p>
            <a:r>
              <a:rPr lang="th-TH" altLang="th-TH" sz="4800" b="1" dirty="0"/>
              <a:t>คุณสมบัติของ</a:t>
            </a:r>
            <a:r>
              <a:rPr lang="en-US" altLang="th-TH" sz="4800" b="1" dirty="0"/>
              <a:t> </a:t>
            </a:r>
            <a:r>
              <a:rPr lang="en-US" sz="4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R to R</a:t>
            </a:r>
            <a:endParaRPr lang="en-US" sz="4800" dirty="0"/>
          </a:p>
        </p:txBody>
      </p:sp>
      <p:sp>
        <p:nvSpPr>
          <p:cNvPr id="5" name="ตัวยึดเนื้อหา 2">
            <a:extLst>
              <a:ext uri="{FF2B5EF4-FFF2-40B4-BE49-F238E27FC236}">
                <a16:creationId xmlns:a16="http://schemas.microsoft.com/office/drawing/2014/main" id="{09BDD027-ABEC-4E87-8C8D-FBFA762D8B6C}"/>
              </a:ext>
            </a:extLst>
          </p:cNvPr>
          <p:cNvSpPr txBox="1">
            <a:spLocks noChangeArrowheads="1"/>
          </p:cNvSpPr>
          <p:nvPr/>
        </p:nvSpPr>
        <p:spPr>
          <a:xfrm>
            <a:off x="1165566" y="1659988"/>
            <a:ext cx="10364452" cy="491079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เป็นงานเสรีทางวิชาการ ประยุกต์ใช้กับงานประจำ</a:t>
            </a:r>
          </a:p>
          <a:p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เครื่องมือพัฒนาคนให้รู้จักใช้ข้อมูล และคิดในเชิงระบบ</a:t>
            </a:r>
          </a:p>
          <a:p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ช่วยเปิดพื้นที่ใหม่ๆทางความคิด และสร้างศักยภาพในการเรียนรู้</a:t>
            </a:r>
          </a:p>
          <a:p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เป็นเครื่องมือสร้างระบบพี่เลี้ยงในการทำงานและ</a:t>
            </a:r>
            <a:r>
              <a:rPr lang="th-TH" altLang="th-TH" sz="3600" b="1" dirty="0" err="1">
                <a:latin typeface="Angsana New" panose="02020603050405020304" pitchFamily="18" charset="-34"/>
                <a:cs typeface="Angsana New" panose="02020603050405020304" pitchFamily="18" charset="-34"/>
              </a:rPr>
              <a:t>การทำ</a:t>
            </a:r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วิจัย</a:t>
            </a:r>
          </a:p>
          <a:p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เป็นข้อมูลสะท้อนกลับในการพัฒนางานประจำที่มีอยู่</a:t>
            </a:r>
          </a:p>
          <a:p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สร้างวัฒนธรรมการเรียนรู้ขององค์กร</a:t>
            </a:r>
          </a:p>
        </p:txBody>
      </p:sp>
    </p:spTree>
    <p:extLst>
      <p:ext uri="{BB962C8B-B14F-4D97-AF65-F5344CB8AC3E}">
        <p14:creationId xmlns:p14="http://schemas.microsoft.com/office/powerpoint/2010/main" val="237580491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3F7A06-D5E3-4F0C-AEBE-5F200197A7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4" y="287213"/>
            <a:ext cx="10364451" cy="1041471"/>
          </a:xfrm>
        </p:spPr>
        <p:txBody>
          <a:bodyPr>
            <a:normAutofit/>
          </a:bodyPr>
          <a:lstStyle/>
          <a:p>
            <a:r>
              <a:rPr lang="th-TH" altLang="th-TH" sz="4800" b="1" dirty="0"/>
              <a:t>ข้อเปรียบเทียบระหว่าง</a:t>
            </a:r>
            <a:r>
              <a:rPr lang="th-TH" altLang="th-TH" sz="4800" b="1" dirty="0" err="1"/>
              <a:t>การทำ</a:t>
            </a:r>
            <a:r>
              <a:rPr lang="th-TH" altLang="th-TH" sz="4800" b="1" dirty="0"/>
              <a:t>วิจัยทั่วไปกับ </a:t>
            </a:r>
            <a:r>
              <a:rPr lang="en-US" sz="4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R to R</a:t>
            </a:r>
            <a:endParaRPr lang="en-US" sz="4800" dirty="0"/>
          </a:p>
        </p:txBody>
      </p:sp>
      <p:sp>
        <p:nvSpPr>
          <p:cNvPr id="5" name="ตัวยึดเนื้อหา 2">
            <a:extLst>
              <a:ext uri="{FF2B5EF4-FFF2-40B4-BE49-F238E27FC236}">
                <a16:creationId xmlns:a16="http://schemas.microsoft.com/office/drawing/2014/main" id="{09BDD027-ABEC-4E87-8C8D-FBFA762D8B6C}"/>
              </a:ext>
            </a:extLst>
          </p:cNvPr>
          <p:cNvSpPr txBox="1">
            <a:spLocks noChangeArrowheads="1"/>
          </p:cNvSpPr>
          <p:nvPr/>
        </p:nvSpPr>
        <p:spPr>
          <a:xfrm>
            <a:off x="1165566" y="1659988"/>
            <a:ext cx="10364452" cy="491079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endParaRPr lang="th-TH" altLang="th-TH" sz="36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grpSp>
        <p:nvGrpSpPr>
          <p:cNvPr id="4" name="Group 27">
            <a:extLst>
              <a:ext uri="{FF2B5EF4-FFF2-40B4-BE49-F238E27FC236}">
                <a16:creationId xmlns:a16="http://schemas.microsoft.com/office/drawing/2014/main" id="{1E573332-9069-43E2-AFDB-CE0B5B336472}"/>
              </a:ext>
            </a:extLst>
          </p:cNvPr>
          <p:cNvGrpSpPr>
            <a:grpSpLocks/>
          </p:cNvGrpSpPr>
          <p:nvPr/>
        </p:nvGrpSpPr>
        <p:grpSpPr bwMode="auto">
          <a:xfrm>
            <a:off x="1444488" y="1659988"/>
            <a:ext cx="9833737" cy="4355695"/>
            <a:chOff x="567" y="1570"/>
            <a:chExt cx="3448" cy="2475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ECAF2105-6669-4289-B898-4B7298674F1A}"/>
                </a:ext>
              </a:extLst>
            </p:cNvPr>
            <p:cNvSpPr txBox="1"/>
            <p:nvPr/>
          </p:nvSpPr>
          <p:spPr>
            <a:xfrm>
              <a:off x="567" y="3657"/>
              <a:ext cx="1270" cy="29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4"/>
              </a:solidFill>
            </a:ln>
          </p:spPr>
          <p:txBody>
            <a:bodyPr>
              <a:spAutoFit/>
            </a:bodyPr>
            <a:lstStyle/>
            <a:p>
              <a:pPr algn="ctr" eaLnBrk="1" hangingPunct="1">
                <a:defRPr/>
              </a:pPr>
              <a:r>
                <a:rPr lang="th-TH" sz="2800" b="1">
                  <a:latin typeface="Angsana New" panose="02020603050405020304" pitchFamily="18" charset="-34"/>
                  <a:cs typeface="Angsana New" panose="02020603050405020304" pitchFamily="18" charset="-34"/>
                </a:rPr>
                <a:t>วิเคราะห์ข้อมูลเพื่อตอบสมมติฐาน</a:t>
              </a:r>
            </a:p>
          </p:txBody>
        </p:sp>
        <p:sp>
          <p:nvSpPr>
            <p:cNvPr id="7" name="สามเหลี่ยมหน้าจั่ว 5">
              <a:extLst>
                <a:ext uri="{FF2B5EF4-FFF2-40B4-BE49-F238E27FC236}">
                  <a16:creationId xmlns:a16="http://schemas.microsoft.com/office/drawing/2014/main" id="{276973FE-1786-4AB3-A015-3DD9BD81D717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1020" y="3475"/>
              <a:ext cx="270" cy="225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25400" algn="ctr">
              <a:solidFill>
                <a:srgbClr val="239595"/>
              </a:solidFill>
              <a:miter lim="800000"/>
              <a:headEnd/>
              <a:tailEnd/>
            </a:ln>
          </p:spPr>
          <p:txBody>
            <a:bodyPr rot="10800000" anchor="ctr"/>
            <a:lstStyle/>
            <a:p>
              <a:pPr algn="ctr" eaLnBrk="1" hangingPunct="1">
                <a:defRPr/>
              </a:pPr>
              <a:endParaRPr lang="th-TH" sz="2800" b="1">
                <a:solidFill>
                  <a:schemeClr val="lt1"/>
                </a:solidFill>
                <a:latin typeface="Angsana New" panose="02020603050405020304" pitchFamily="18" charset="-34"/>
                <a:cs typeface="Angsana New" panose="02020603050405020304" pitchFamily="18" charset="-34"/>
              </a:endParaRPr>
            </a:p>
          </p:txBody>
        </p:sp>
        <p:sp>
          <p:nvSpPr>
            <p:cNvPr id="8" name="TextBox 3">
              <a:extLst>
                <a:ext uri="{FF2B5EF4-FFF2-40B4-BE49-F238E27FC236}">
                  <a16:creationId xmlns:a16="http://schemas.microsoft.com/office/drawing/2014/main" id="{868B37F3-0DB0-4E84-ACBC-0FEF33FE4C34}"/>
                </a:ext>
              </a:extLst>
            </p:cNvPr>
            <p:cNvSpPr txBox="1"/>
            <p:nvPr/>
          </p:nvSpPr>
          <p:spPr>
            <a:xfrm>
              <a:off x="567" y="3249"/>
              <a:ext cx="1225" cy="29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4"/>
              </a:solidFill>
            </a:ln>
          </p:spPr>
          <p:txBody>
            <a:bodyPr>
              <a:spAutoFit/>
            </a:bodyPr>
            <a:lstStyle/>
            <a:p>
              <a:pPr algn="ctr" eaLnBrk="1" hangingPunct="1">
                <a:defRPr/>
              </a:pPr>
              <a:r>
                <a:rPr lang="th-TH" sz="2800" b="1">
                  <a:latin typeface="Angsana New" panose="02020603050405020304" pitchFamily="18" charset="-34"/>
                  <a:cs typeface="Angsana New" panose="02020603050405020304" pitchFamily="18" charset="-34"/>
                </a:rPr>
                <a:t>เก็บรวบรวมข้อมูล</a:t>
              </a:r>
            </a:p>
          </p:txBody>
        </p:sp>
        <p:sp>
          <p:nvSpPr>
            <p:cNvPr id="9" name="สามเหลี่ยมหน้าจั่ว 5">
              <a:extLst>
                <a:ext uri="{FF2B5EF4-FFF2-40B4-BE49-F238E27FC236}">
                  <a16:creationId xmlns:a16="http://schemas.microsoft.com/office/drawing/2014/main" id="{96D15DF4-FE3D-4EB1-9E5C-AEEA0BBD93BD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1020" y="3067"/>
              <a:ext cx="270" cy="225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25400" algn="ctr">
              <a:solidFill>
                <a:srgbClr val="239595"/>
              </a:solidFill>
              <a:miter lim="800000"/>
              <a:headEnd/>
              <a:tailEnd/>
            </a:ln>
          </p:spPr>
          <p:txBody>
            <a:bodyPr rot="10800000" anchor="ctr"/>
            <a:lstStyle/>
            <a:p>
              <a:pPr algn="ctr" eaLnBrk="1" hangingPunct="1">
                <a:defRPr/>
              </a:pPr>
              <a:endParaRPr lang="th-TH" sz="2800" b="1">
                <a:solidFill>
                  <a:schemeClr val="lt1"/>
                </a:solidFill>
                <a:latin typeface="Angsana New" panose="02020603050405020304" pitchFamily="18" charset="-34"/>
                <a:cs typeface="Angsana New" panose="02020603050405020304" pitchFamily="18" charset="-34"/>
              </a:endParaRPr>
            </a:p>
          </p:txBody>
        </p:sp>
        <p:sp>
          <p:nvSpPr>
            <p:cNvPr id="10" name="TextBox 3">
              <a:extLst>
                <a:ext uri="{FF2B5EF4-FFF2-40B4-BE49-F238E27FC236}">
                  <a16:creationId xmlns:a16="http://schemas.microsoft.com/office/drawing/2014/main" id="{31FA1DA7-855B-444B-AE7D-5CACF4A7C472}"/>
                </a:ext>
              </a:extLst>
            </p:cNvPr>
            <p:cNvSpPr txBox="1"/>
            <p:nvPr/>
          </p:nvSpPr>
          <p:spPr>
            <a:xfrm>
              <a:off x="657" y="2840"/>
              <a:ext cx="990" cy="29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4"/>
              </a:solidFill>
            </a:ln>
          </p:spPr>
          <p:txBody>
            <a:bodyPr>
              <a:spAutoFit/>
            </a:bodyPr>
            <a:lstStyle/>
            <a:p>
              <a:pPr algn="ctr" eaLnBrk="1" hangingPunct="1">
                <a:defRPr/>
              </a:pPr>
              <a:r>
                <a:rPr lang="th-TH" sz="2800" b="1" dirty="0">
                  <a:solidFill>
                    <a:srgbClr val="FF0000"/>
                  </a:solidFill>
                  <a:latin typeface="Angsana New" panose="02020603050405020304" pitchFamily="18" charset="-34"/>
                  <a:cs typeface="Angsana New" panose="02020603050405020304" pitchFamily="18" charset="-34"/>
                </a:rPr>
                <a:t>ตั้งสมมติฐาน</a:t>
              </a:r>
            </a:p>
          </p:txBody>
        </p:sp>
        <p:sp>
          <p:nvSpPr>
            <p:cNvPr id="11" name="สามเหลี่ยมหน้าจั่ว 5">
              <a:extLst>
                <a:ext uri="{FF2B5EF4-FFF2-40B4-BE49-F238E27FC236}">
                  <a16:creationId xmlns:a16="http://schemas.microsoft.com/office/drawing/2014/main" id="{12219A45-7598-4C78-8E84-19BE55A50599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1020" y="2614"/>
              <a:ext cx="270" cy="225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25400" algn="ctr">
              <a:solidFill>
                <a:srgbClr val="239595"/>
              </a:solidFill>
              <a:miter lim="800000"/>
              <a:headEnd/>
              <a:tailEnd/>
            </a:ln>
          </p:spPr>
          <p:txBody>
            <a:bodyPr rot="10800000" anchor="ctr"/>
            <a:lstStyle/>
            <a:p>
              <a:pPr algn="ctr" eaLnBrk="1" hangingPunct="1">
                <a:defRPr/>
              </a:pPr>
              <a:endParaRPr lang="th-TH" sz="2800" b="1">
                <a:solidFill>
                  <a:schemeClr val="lt1"/>
                </a:solidFill>
                <a:latin typeface="Angsana New" panose="02020603050405020304" pitchFamily="18" charset="-34"/>
                <a:cs typeface="Angsana New" panose="02020603050405020304" pitchFamily="18" charset="-34"/>
              </a:endParaRPr>
            </a:p>
          </p:txBody>
        </p:sp>
        <p:sp>
          <p:nvSpPr>
            <p:cNvPr id="12" name="TextBox 3">
              <a:extLst>
                <a:ext uri="{FF2B5EF4-FFF2-40B4-BE49-F238E27FC236}">
                  <a16:creationId xmlns:a16="http://schemas.microsoft.com/office/drawing/2014/main" id="{7653A6FB-3F30-4956-B770-9F9763798162}"/>
                </a:ext>
              </a:extLst>
            </p:cNvPr>
            <p:cNvSpPr txBox="1"/>
            <p:nvPr/>
          </p:nvSpPr>
          <p:spPr>
            <a:xfrm>
              <a:off x="657" y="2387"/>
              <a:ext cx="990" cy="29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4"/>
              </a:solidFill>
            </a:ln>
          </p:spPr>
          <p:txBody>
            <a:bodyPr>
              <a:spAutoFit/>
            </a:bodyPr>
            <a:lstStyle/>
            <a:p>
              <a:pPr algn="ctr" eaLnBrk="1" hangingPunct="1">
                <a:defRPr/>
              </a:pPr>
              <a:r>
                <a:rPr lang="th-TH" sz="2800" b="1">
                  <a:latin typeface="Angsana New" panose="02020603050405020304" pitchFamily="18" charset="-34"/>
                  <a:cs typeface="Angsana New" panose="02020603050405020304" pitchFamily="18" charset="-34"/>
                </a:rPr>
                <a:t>ปัญหาการวิจัย</a:t>
              </a:r>
            </a:p>
          </p:txBody>
        </p:sp>
        <p:sp>
          <p:nvSpPr>
            <p:cNvPr id="13" name="สามเหลี่ยมหน้าจั่ว 5">
              <a:extLst>
                <a:ext uri="{FF2B5EF4-FFF2-40B4-BE49-F238E27FC236}">
                  <a16:creationId xmlns:a16="http://schemas.microsoft.com/office/drawing/2014/main" id="{E8E018B9-F6FE-486B-8B2B-5DD1DA3240D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1020" y="2205"/>
              <a:ext cx="270" cy="225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25400" algn="ctr">
              <a:solidFill>
                <a:srgbClr val="239595"/>
              </a:solidFill>
              <a:miter lim="800000"/>
              <a:headEnd/>
              <a:tailEnd/>
            </a:ln>
          </p:spPr>
          <p:txBody>
            <a:bodyPr rot="10800000" anchor="ctr"/>
            <a:lstStyle/>
            <a:p>
              <a:pPr algn="ctr" eaLnBrk="1" hangingPunct="1">
                <a:defRPr/>
              </a:pPr>
              <a:endParaRPr lang="th-TH" sz="2800" b="1">
                <a:solidFill>
                  <a:schemeClr val="lt1"/>
                </a:solidFill>
                <a:latin typeface="Angsana New" panose="02020603050405020304" pitchFamily="18" charset="-34"/>
                <a:cs typeface="Angsana New" panose="02020603050405020304" pitchFamily="18" charset="-34"/>
              </a:endParaRPr>
            </a:p>
          </p:txBody>
        </p:sp>
        <p:sp>
          <p:nvSpPr>
            <p:cNvPr id="14" name="TextBox 3">
              <a:extLst>
                <a:ext uri="{FF2B5EF4-FFF2-40B4-BE49-F238E27FC236}">
                  <a16:creationId xmlns:a16="http://schemas.microsoft.com/office/drawing/2014/main" id="{DB6C0296-C0EF-4E16-B4E9-6AA89E570666}"/>
                </a:ext>
              </a:extLst>
            </p:cNvPr>
            <p:cNvSpPr txBox="1"/>
            <p:nvPr/>
          </p:nvSpPr>
          <p:spPr>
            <a:xfrm>
              <a:off x="657" y="1979"/>
              <a:ext cx="990" cy="29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4"/>
              </a:solidFill>
            </a:ln>
          </p:spPr>
          <p:txBody>
            <a:bodyPr>
              <a:spAutoFit/>
            </a:bodyPr>
            <a:lstStyle/>
            <a:p>
              <a:pPr algn="ctr" eaLnBrk="1" hangingPunct="1">
                <a:defRPr/>
              </a:pPr>
              <a:r>
                <a:rPr lang="th-TH" sz="2800" b="1">
                  <a:latin typeface="Angsana New" panose="02020603050405020304" pitchFamily="18" charset="-34"/>
                  <a:cs typeface="Angsana New" panose="02020603050405020304" pitchFamily="18" charset="-34"/>
                </a:rPr>
                <a:t>สังเกต</a:t>
              </a:r>
            </a:p>
          </p:txBody>
        </p:sp>
        <p:sp>
          <p:nvSpPr>
            <p:cNvPr id="15" name="สามเหลี่ยมหน้าจั่ว 5">
              <a:extLst>
                <a:ext uri="{FF2B5EF4-FFF2-40B4-BE49-F238E27FC236}">
                  <a16:creationId xmlns:a16="http://schemas.microsoft.com/office/drawing/2014/main" id="{B6E94237-273A-4705-B7A5-FDBE246949B2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1020" y="1797"/>
              <a:ext cx="270" cy="225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25400" algn="ctr">
              <a:solidFill>
                <a:srgbClr val="239595"/>
              </a:solidFill>
              <a:miter lim="800000"/>
              <a:headEnd/>
              <a:tailEnd/>
            </a:ln>
          </p:spPr>
          <p:txBody>
            <a:bodyPr rot="10800000" anchor="ctr"/>
            <a:lstStyle/>
            <a:p>
              <a:pPr algn="ctr" eaLnBrk="1" hangingPunct="1">
                <a:defRPr/>
              </a:pPr>
              <a:endParaRPr lang="th-TH" sz="2800" b="1">
                <a:solidFill>
                  <a:schemeClr val="lt1"/>
                </a:solidFill>
                <a:latin typeface="Angsana New" panose="02020603050405020304" pitchFamily="18" charset="-34"/>
                <a:cs typeface="Angsana New" panose="02020603050405020304" pitchFamily="18" charset="-34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E3EA7E05-E07C-4490-ADAC-D40A70B02A14}"/>
                </a:ext>
              </a:extLst>
            </p:cNvPr>
            <p:cNvSpPr txBox="1"/>
            <p:nvPr/>
          </p:nvSpPr>
          <p:spPr>
            <a:xfrm>
              <a:off x="630" y="1575"/>
              <a:ext cx="1085" cy="33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4"/>
              </a:solidFill>
            </a:ln>
          </p:spPr>
          <p:txBody>
            <a:bodyPr wrap="square">
              <a:spAutoFit/>
            </a:bodyPr>
            <a:lstStyle/>
            <a:p>
              <a:pPr algn="ctr" eaLnBrk="1" hangingPunct="1">
                <a:defRPr/>
              </a:pPr>
              <a:r>
                <a:rPr lang="th-TH" sz="3200" b="1" dirty="0">
                  <a:latin typeface="Angsana New" panose="02020603050405020304" pitchFamily="18" charset="-34"/>
                  <a:cs typeface="Angsana New" panose="02020603050405020304" pitchFamily="18" charset="-34"/>
                </a:rPr>
                <a:t>การวิจัยทั่วไป</a:t>
              </a:r>
            </a:p>
          </p:txBody>
        </p:sp>
        <p:sp>
          <p:nvSpPr>
            <p:cNvPr id="17" name="TextBox 6">
              <a:extLst>
                <a:ext uri="{FF2B5EF4-FFF2-40B4-BE49-F238E27FC236}">
                  <a16:creationId xmlns:a16="http://schemas.microsoft.com/office/drawing/2014/main" id="{582AA511-B133-4B38-B140-2E3AFF6A1541}"/>
                </a:ext>
              </a:extLst>
            </p:cNvPr>
            <p:cNvSpPr txBox="1"/>
            <p:nvPr/>
          </p:nvSpPr>
          <p:spPr>
            <a:xfrm>
              <a:off x="2699" y="3748"/>
              <a:ext cx="1316" cy="29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4"/>
              </a:solidFill>
            </a:ln>
          </p:spPr>
          <p:txBody>
            <a:bodyPr>
              <a:spAutoFit/>
            </a:bodyPr>
            <a:lstStyle/>
            <a:p>
              <a:pPr algn="ctr" eaLnBrk="1" hangingPunct="1">
                <a:defRPr/>
              </a:pPr>
              <a:r>
                <a:rPr lang="th-TH" sz="2800" b="1">
                  <a:latin typeface="Angsana New" panose="02020603050405020304" pitchFamily="18" charset="-34"/>
                  <a:cs typeface="Angsana New" panose="02020603050405020304" pitchFamily="18" charset="-34"/>
                </a:rPr>
                <a:t>ปรับปรุงคุณภาพงาน</a:t>
              </a:r>
            </a:p>
          </p:txBody>
        </p:sp>
        <p:sp>
          <p:nvSpPr>
            <p:cNvPr id="18" name="สามเหลี่ยมหน้าจั่ว 5">
              <a:extLst>
                <a:ext uri="{FF2B5EF4-FFF2-40B4-BE49-F238E27FC236}">
                  <a16:creationId xmlns:a16="http://schemas.microsoft.com/office/drawing/2014/main" id="{9C7BCFF2-3028-435E-9347-7922F0F6EFF3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3198" y="3566"/>
              <a:ext cx="270" cy="225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25400" algn="ctr">
              <a:solidFill>
                <a:srgbClr val="239595"/>
              </a:solidFill>
              <a:miter lim="800000"/>
              <a:headEnd/>
              <a:tailEnd/>
            </a:ln>
          </p:spPr>
          <p:txBody>
            <a:bodyPr rot="10800000" anchor="ctr"/>
            <a:lstStyle/>
            <a:p>
              <a:pPr algn="ctr" eaLnBrk="1" hangingPunct="1">
                <a:defRPr/>
              </a:pPr>
              <a:endParaRPr lang="th-TH" sz="2800" b="1">
                <a:solidFill>
                  <a:schemeClr val="lt1"/>
                </a:solidFill>
                <a:latin typeface="Angsana New" panose="02020603050405020304" pitchFamily="18" charset="-34"/>
                <a:cs typeface="Angsana New" panose="02020603050405020304" pitchFamily="18" charset="-34"/>
              </a:endParaRPr>
            </a:p>
          </p:txBody>
        </p:sp>
        <p:sp>
          <p:nvSpPr>
            <p:cNvPr id="19" name="TextBox 6">
              <a:extLst>
                <a:ext uri="{FF2B5EF4-FFF2-40B4-BE49-F238E27FC236}">
                  <a16:creationId xmlns:a16="http://schemas.microsoft.com/office/drawing/2014/main" id="{4B09560F-52BE-4238-A0EC-BC9F6A5F4887}"/>
                </a:ext>
              </a:extLst>
            </p:cNvPr>
            <p:cNvSpPr txBox="1"/>
            <p:nvPr/>
          </p:nvSpPr>
          <p:spPr>
            <a:xfrm>
              <a:off x="2744" y="3113"/>
              <a:ext cx="1225" cy="29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4"/>
              </a:solidFill>
            </a:ln>
          </p:spPr>
          <p:txBody>
            <a:bodyPr>
              <a:spAutoFit/>
            </a:bodyPr>
            <a:lstStyle/>
            <a:p>
              <a:pPr algn="ctr" eaLnBrk="1" hangingPunct="1">
                <a:defRPr/>
              </a:pPr>
              <a:r>
                <a:rPr lang="th-TH" sz="2800" b="1">
                  <a:latin typeface="Angsana New" panose="02020603050405020304" pitchFamily="18" charset="-34"/>
                  <a:cs typeface="Angsana New" panose="02020603050405020304" pitchFamily="18" charset="-34"/>
                </a:rPr>
                <a:t>วิเคราะห์ข้อมูลและให้ข้อเสนอแนะ</a:t>
              </a:r>
            </a:p>
          </p:txBody>
        </p:sp>
        <p:sp>
          <p:nvSpPr>
            <p:cNvPr id="20" name="สามเหลี่ยมหน้าจั่ว 5">
              <a:extLst>
                <a:ext uri="{FF2B5EF4-FFF2-40B4-BE49-F238E27FC236}">
                  <a16:creationId xmlns:a16="http://schemas.microsoft.com/office/drawing/2014/main" id="{6BB7F3FB-7913-42C5-B0D6-03C0809BE20F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3198" y="2931"/>
              <a:ext cx="270" cy="225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25400" algn="ctr">
              <a:solidFill>
                <a:srgbClr val="239595"/>
              </a:solidFill>
              <a:miter lim="800000"/>
              <a:headEnd/>
              <a:tailEnd/>
            </a:ln>
          </p:spPr>
          <p:txBody>
            <a:bodyPr rot="10800000" anchor="ctr"/>
            <a:lstStyle/>
            <a:p>
              <a:pPr algn="ctr" eaLnBrk="1" hangingPunct="1">
                <a:defRPr/>
              </a:pPr>
              <a:endParaRPr lang="th-TH" sz="2800" b="1">
                <a:solidFill>
                  <a:schemeClr val="lt1"/>
                </a:solidFill>
                <a:latin typeface="Angsana New" panose="02020603050405020304" pitchFamily="18" charset="-34"/>
                <a:cs typeface="Angsana New" panose="02020603050405020304" pitchFamily="18" charset="-34"/>
              </a:endParaRPr>
            </a:p>
          </p:txBody>
        </p:sp>
        <p:sp>
          <p:nvSpPr>
            <p:cNvPr id="21" name="TextBox 6">
              <a:extLst>
                <a:ext uri="{FF2B5EF4-FFF2-40B4-BE49-F238E27FC236}">
                  <a16:creationId xmlns:a16="http://schemas.microsoft.com/office/drawing/2014/main" id="{D8C6C7F9-16A0-44AD-ACA7-C6DD1D1154F1}"/>
                </a:ext>
              </a:extLst>
            </p:cNvPr>
            <p:cNvSpPr txBox="1"/>
            <p:nvPr/>
          </p:nvSpPr>
          <p:spPr>
            <a:xfrm>
              <a:off x="2744" y="2704"/>
              <a:ext cx="1179" cy="29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4"/>
              </a:solidFill>
            </a:ln>
          </p:spPr>
          <p:txBody>
            <a:bodyPr>
              <a:spAutoFit/>
            </a:bodyPr>
            <a:lstStyle/>
            <a:p>
              <a:pPr algn="ctr" eaLnBrk="1" hangingPunct="1">
                <a:defRPr/>
              </a:pPr>
              <a:r>
                <a:rPr lang="th-TH" sz="2800" b="1">
                  <a:latin typeface="Angsana New" panose="02020603050405020304" pitchFamily="18" charset="-34"/>
                  <a:cs typeface="Angsana New" panose="02020603050405020304" pitchFamily="18" charset="-34"/>
                </a:rPr>
                <a:t>เก็บรวบรวมข้อมูล</a:t>
              </a:r>
            </a:p>
          </p:txBody>
        </p:sp>
        <p:sp>
          <p:nvSpPr>
            <p:cNvPr id="22" name="สามเหลี่ยมหน้าจั่ว 5">
              <a:extLst>
                <a:ext uri="{FF2B5EF4-FFF2-40B4-BE49-F238E27FC236}">
                  <a16:creationId xmlns:a16="http://schemas.microsoft.com/office/drawing/2014/main" id="{8D1834D5-A60B-45A2-8472-72765481295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3198" y="2523"/>
              <a:ext cx="270" cy="225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25400" algn="ctr">
              <a:solidFill>
                <a:srgbClr val="239595"/>
              </a:solidFill>
              <a:miter lim="800000"/>
              <a:headEnd/>
              <a:tailEnd/>
            </a:ln>
          </p:spPr>
          <p:txBody>
            <a:bodyPr rot="10800000" anchor="ctr"/>
            <a:lstStyle/>
            <a:p>
              <a:pPr algn="ctr" eaLnBrk="1" hangingPunct="1">
                <a:defRPr/>
              </a:pPr>
              <a:endParaRPr lang="th-TH" sz="2800" b="1">
                <a:solidFill>
                  <a:schemeClr val="lt1"/>
                </a:solidFill>
                <a:latin typeface="Angsana New" panose="02020603050405020304" pitchFamily="18" charset="-34"/>
                <a:cs typeface="Angsana New" panose="02020603050405020304" pitchFamily="18" charset="-34"/>
              </a:endParaRPr>
            </a:p>
          </p:txBody>
        </p:sp>
        <p:sp>
          <p:nvSpPr>
            <p:cNvPr id="23" name="TextBox 6">
              <a:extLst>
                <a:ext uri="{FF2B5EF4-FFF2-40B4-BE49-F238E27FC236}">
                  <a16:creationId xmlns:a16="http://schemas.microsoft.com/office/drawing/2014/main" id="{B82D0767-9BDE-4CAC-800A-67EB348DF139}"/>
                </a:ext>
              </a:extLst>
            </p:cNvPr>
            <p:cNvSpPr txBox="1"/>
            <p:nvPr/>
          </p:nvSpPr>
          <p:spPr>
            <a:xfrm>
              <a:off x="2789" y="2296"/>
              <a:ext cx="990" cy="29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4"/>
              </a:solidFill>
            </a:ln>
          </p:spPr>
          <p:txBody>
            <a:bodyPr>
              <a:spAutoFit/>
            </a:bodyPr>
            <a:lstStyle/>
            <a:p>
              <a:pPr algn="ctr" eaLnBrk="1" hangingPunct="1">
                <a:defRPr/>
              </a:pPr>
              <a:r>
                <a:rPr lang="th-TH" sz="2800" b="1">
                  <a:latin typeface="Angsana New" panose="02020603050405020304" pitchFamily="18" charset="-34"/>
                  <a:cs typeface="Angsana New" panose="02020603050405020304" pitchFamily="18" charset="-34"/>
                </a:rPr>
                <a:t>ปัญหาการวิจัย</a:t>
              </a:r>
            </a:p>
          </p:txBody>
        </p:sp>
        <p:sp>
          <p:nvSpPr>
            <p:cNvPr id="24" name="สามเหลี่ยมหน้าจั่ว 5">
              <a:extLst>
                <a:ext uri="{FF2B5EF4-FFF2-40B4-BE49-F238E27FC236}">
                  <a16:creationId xmlns:a16="http://schemas.microsoft.com/office/drawing/2014/main" id="{E29552C4-01C0-4EB8-971F-9CA2DC971AD3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3198" y="2160"/>
              <a:ext cx="270" cy="225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25400" algn="ctr">
              <a:solidFill>
                <a:srgbClr val="239595"/>
              </a:solidFill>
              <a:miter lim="800000"/>
              <a:headEnd/>
              <a:tailEnd/>
            </a:ln>
          </p:spPr>
          <p:txBody>
            <a:bodyPr rot="10800000" anchor="ctr"/>
            <a:lstStyle/>
            <a:p>
              <a:pPr algn="ctr" eaLnBrk="1" hangingPunct="1">
                <a:defRPr/>
              </a:pPr>
              <a:endParaRPr lang="th-TH" sz="2800" b="1">
                <a:solidFill>
                  <a:schemeClr val="lt1"/>
                </a:solidFill>
                <a:latin typeface="Angsana New" panose="02020603050405020304" pitchFamily="18" charset="-34"/>
                <a:cs typeface="Angsana New" panose="02020603050405020304" pitchFamily="18" charset="-34"/>
              </a:endParaRPr>
            </a:p>
          </p:txBody>
        </p:sp>
        <p:sp>
          <p:nvSpPr>
            <p:cNvPr id="25" name="TextBox 6">
              <a:extLst>
                <a:ext uri="{FF2B5EF4-FFF2-40B4-BE49-F238E27FC236}">
                  <a16:creationId xmlns:a16="http://schemas.microsoft.com/office/drawing/2014/main" id="{F4778DFF-8F4B-4398-B3EE-5A888E36836E}"/>
                </a:ext>
              </a:extLst>
            </p:cNvPr>
            <p:cNvSpPr txBox="1"/>
            <p:nvPr/>
          </p:nvSpPr>
          <p:spPr>
            <a:xfrm>
              <a:off x="2789" y="1933"/>
              <a:ext cx="990" cy="29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4"/>
              </a:solidFill>
            </a:ln>
          </p:spPr>
          <p:txBody>
            <a:bodyPr>
              <a:spAutoFit/>
            </a:bodyPr>
            <a:lstStyle/>
            <a:p>
              <a:pPr algn="ctr" eaLnBrk="1" hangingPunct="1">
                <a:defRPr/>
              </a:pPr>
              <a:r>
                <a:rPr lang="th-TH" sz="2800" b="1">
                  <a:latin typeface="Angsana New" panose="02020603050405020304" pitchFamily="18" charset="-34"/>
                  <a:cs typeface="Angsana New" panose="02020603050405020304" pitchFamily="18" charset="-34"/>
                </a:rPr>
                <a:t>สังเกต</a:t>
              </a:r>
            </a:p>
          </p:txBody>
        </p:sp>
        <p:sp>
          <p:nvSpPr>
            <p:cNvPr id="26" name="สามเหลี่ยมหน้าจั่ว 5">
              <a:extLst>
                <a:ext uri="{FF2B5EF4-FFF2-40B4-BE49-F238E27FC236}">
                  <a16:creationId xmlns:a16="http://schemas.microsoft.com/office/drawing/2014/main" id="{212534D2-8CA8-4236-A3F0-8C2801A8B36D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>
              <a:off x="3198" y="1797"/>
              <a:ext cx="270" cy="225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25400" algn="ctr">
              <a:solidFill>
                <a:srgbClr val="239595"/>
              </a:solidFill>
              <a:miter lim="800000"/>
              <a:headEnd/>
              <a:tailEnd/>
            </a:ln>
          </p:spPr>
          <p:txBody>
            <a:bodyPr rot="10800000" anchor="ctr"/>
            <a:lstStyle/>
            <a:p>
              <a:pPr algn="ctr" eaLnBrk="1" hangingPunct="1">
                <a:defRPr/>
              </a:pPr>
              <a:endParaRPr lang="th-TH" sz="2800" b="1">
                <a:solidFill>
                  <a:schemeClr val="lt1"/>
                </a:solidFill>
                <a:latin typeface="Angsana New" panose="02020603050405020304" pitchFamily="18" charset="-34"/>
                <a:cs typeface="Angsana New" panose="02020603050405020304" pitchFamily="18" charset="-34"/>
              </a:endParaRPr>
            </a:p>
          </p:txBody>
        </p:sp>
        <p:sp>
          <p:nvSpPr>
            <p:cNvPr id="27" name="TextBox 6">
              <a:extLst>
                <a:ext uri="{FF2B5EF4-FFF2-40B4-BE49-F238E27FC236}">
                  <a16:creationId xmlns:a16="http://schemas.microsoft.com/office/drawing/2014/main" id="{FFFFC939-62BD-4129-88FE-58EEC9994B7C}"/>
                </a:ext>
              </a:extLst>
            </p:cNvPr>
            <p:cNvSpPr txBox="1"/>
            <p:nvPr/>
          </p:nvSpPr>
          <p:spPr>
            <a:xfrm>
              <a:off x="2789" y="1570"/>
              <a:ext cx="990" cy="33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4"/>
              </a:solidFill>
            </a:ln>
          </p:spPr>
          <p:txBody>
            <a:bodyPr>
              <a:spAutoFit/>
            </a:bodyPr>
            <a:lstStyle/>
            <a:p>
              <a:pPr algn="ctr" eaLnBrk="1" hangingPunct="1">
                <a:defRPr/>
              </a:pPr>
              <a:r>
                <a:rPr lang="en-US" sz="3200" b="1" dirty="0">
                  <a:latin typeface="Angsana New" panose="02020603050405020304" pitchFamily="18" charset="-34"/>
                  <a:cs typeface="Angsana New" panose="02020603050405020304" pitchFamily="18" charset="-34"/>
                </a:rPr>
                <a:t>R2R</a:t>
              </a:r>
              <a:endParaRPr lang="th-TH" sz="3200" b="1" dirty="0">
                <a:latin typeface="Angsana New" panose="02020603050405020304" pitchFamily="18" charset="-34"/>
                <a:cs typeface="Angsana New" panose="02020603050405020304" pitchFamily="18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96722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3F7A06-D5E3-4F0C-AEBE-5F200197A7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4" y="287213"/>
            <a:ext cx="10364451" cy="1041471"/>
          </a:xfrm>
        </p:spPr>
        <p:txBody>
          <a:bodyPr>
            <a:normAutofit/>
          </a:bodyPr>
          <a:lstStyle/>
          <a:p>
            <a:r>
              <a:rPr lang="th-TH" altLang="th-TH" sz="4800" b="1" dirty="0">
                <a:latin typeface="Angsana New" panose="02020603050405020304" pitchFamily="18" charset="-34"/>
              </a:rPr>
              <a:t>แนวคิดในการทำงาน </a:t>
            </a:r>
            <a:r>
              <a:rPr lang="en-US" sz="4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R to R</a:t>
            </a:r>
            <a:endParaRPr lang="en-US" sz="4800" dirty="0"/>
          </a:p>
        </p:txBody>
      </p:sp>
      <p:sp>
        <p:nvSpPr>
          <p:cNvPr id="5" name="ตัวยึดเนื้อหา 2">
            <a:extLst>
              <a:ext uri="{FF2B5EF4-FFF2-40B4-BE49-F238E27FC236}">
                <a16:creationId xmlns:a16="http://schemas.microsoft.com/office/drawing/2014/main" id="{09BDD027-ABEC-4E87-8C8D-FBFA762D8B6C}"/>
              </a:ext>
            </a:extLst>
          </p:cNvPr>
          <p:cNvSpPr txBox="1">
            <a:spLocks noChangeArrowheads="1"/>
          </p:cNvSpPr>
          <p:nvPr/>
        </p:nvSpPr>
        <p:spPr>
          <a:xfrm>
            <a:off x="1165566" y="1659988"/>
            <a:ext cx="10364452" cy="491079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การทำงานจำเป็นต้องมีการพัฒนา</a:t>
            </a:r>
          </a:p>
          <a:p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การพัฒนาที่ดีและเป็นระบบควรมีรากฐานมาจากงานวิจัย</a:t>
            </a:r>
          </a:p>
          <a:p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การให้บริการต้องมีการเปลี่ยนแปลงตลอดเวลาไม่หยุดนิ่ง เพื่อยกระดับคุณภาพของการให้บริการจำเป็นต้องมีการวิจัยสนับสนุน</a:t>
            </a:r>
          </a:p>
          <a:p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ผลลัพธ์เน้นที่ผู้มารับบริการ</a:t>
            </a:r>
          </a:p>
        </p:txBody>
      </p:sp>
    </p:spTree>
    <p:extLst>
      <p:ext uri="{BB962C8B-B14F-4D97-AF65-F5344CB8AC3E}">
        <p14:creationId xmlns:p14="http://schemas.microsoft.com/office/powerpoint/2010/main" val="351697778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3F7A06-D5E3-4F0C-AEBE-5F200197A7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4" y="154692"/>
            <a:ext cx="10364451" cy="1041471"/>
          </a:xfrm>
        </p:spPr>
        <p:txBody>
          <a:bodyPr>
            <a:normAutofit/>
          </a:bodyPr>
          <a:lstStyle/>
          <a:p>
            <a:r>
              <a:rPr lang="th-TH" altLang="th-TH" sz="4800" b="1" dirty="0">
                <a:latin typeface="Angsana New" panose="02020603050405020304" pitchFamily="18" charset="-34"/>
              </a:rPr>
              <a:t>ความสำคัญของ </a:t>
            </a:r>
            <a:r>
              <a:rPr lang="en-US" sz="4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R to R</a:t>
            </a:r>
            <a:endParaRPr lang="en-US" sz="4800" dirty="0"/>
          </a:p>
        </p:txBody>
      </p:sp>
      <p:sp>
        <p:nvSpPr>
          <p:cNvPr id="5" name="ตัวยึดเนื้อหา 2">
            <a:extLst>
              <a:ext uri="{FF2B5EF4-FFF2-40B4-BE49-F238E27FC236}">
                <a16:creationId xmlns:a16="http://schemas.microsoft.com/office/drawing/2014/main" id="{09BDD027-ABEC-4E87-8C8D-FBFA762D8B6C}"/>
              </a:ext>
            </a:extLst>
          </p:cNvPr>
          <p:cNvSpPr txBox="1">
            <a:spLocks noChangeArrowheads="1"/>
          </p:cNvSpPr>
          <p:nvPr/>
        </p:nvSpPr>
        <p:spPr>
          <a:xfrm>
            <a:off x="781879" y="1196163"/>
            <a:ext cx="11012556" cy="491079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Char char="•"/>
            </a:pPr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สนับสนุนให้เกิด </a:t>
            </a:r>
            <a:r>
              <a:rPr lang="en-US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Evidence-based decision making </a:t>
            </a:r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ลดข้อขัดแย้งในการทำงาน สร้างความสุขในการทำงาน</a:t>
            </a:r>
          </a:p>
          <a:p>
            <a:pPr>
              <a:buFontTx/>
              <a:buChar char="•"/>
            </a:pPr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พัฒนาองค์กรสู่การเรียนรู้อย่างต่อเนื่องและยั่งยืน</a:t>
            </a:r>
          </a:p>
          <a:p>
            <a:pPr>
              <a:buFontTx/>
              <a:buChar char="•"/>
            </a:pPr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สนับสนุนการพัฒนาระบบข้อมูลข่าวสารเพื่อการตัดสินใจ</a:t>
            </a:r>
          </a:p>
          <a:p>
            <a:pPr>
              <a:buFontTx/>
              <a:buChar char="•"/>
            </a:pPr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พัฒนาศักยภาพของบุคลากรในระดับปฏิบัติการ</a:t>
            </a:r>
          </a:p>
          <a:p>
            <a:pPr>
              <a:buFontTx/>
              <a:buChar char="•"/>
            </a:pPr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พัฒนาคุณภาพของการให้บริการ</a:t>
            </a:r>
          </a:p>
          <a:p>
            <a:pPr>
              <a:buFontTx/>
              <a:buChar char="•"/>
            </a:pPr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ผลงานวิจัยตีพิมพ์เผยแพร่สร้างชื่อเสียงให้องค์กร</a:t>
            </a:r>
          </a:p>
        </p:txBody>
      </p:sp>
    </p:spTree>
    <p:extLst>
      <p:ext uri="{BB962C8B-B14F-4D97-AF65-F5344CB8AC3E}">
        <p14:creationId xmlns:p14="http://schemas.microsoft.com/office/powerpoint/2010/main" val="107521302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3F7A06-D5E3-4F0C-AEBE-5F200197A7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4" y="287213"/>
            <a:ext cx="10364451" cy="1041471"/>
          </a:xfrm>
        </p:spPr>
        <p:txBody>
          <a:bodyPr>
            <a:normAutofit/>
          </a:bodyPr>
          <a:lstStyle/>
          <a:p>
            <a:r>
              <a:rPr lang="th-TH" altLang="th-TH" sz="4800" b="1" dirty="0">
                <a:latin typeface="Angsana New" panose="02020603050405020304" pitchFamily="18" charset="-34"/>
              </a:rPr>
              <a:t>องค์ประกอบของ </a:t>
            </a:r>
            <a:r>
              <a:rPr lang="en-US" sz="4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R to R</a:t>
            </a:r>
            <a:endParaRPr lang="en-US" sz="4800" dirty="0"/>
          </a:p>
        </p:txBody>
      </p:sp>
      <p:sp>
        <p:nvSpPr>
          <p:cNvPr id="4" name="Oval 4">
            <a:extLst>
              <a:ext uri="{FF2B5EF4-FFF2-40B4-BE49-F238E27FC236}">
                <a16:creationId xmlns:a16="http://schemas.microsoft.com/office/drawing/2014/main" id="{424DF3F4-6572-495F-95F9-0CFA2BCCDA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35339" y="1291772"/>
            <a:ext cx="1499316" cy="1383924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th-TH" altLang="th-TH" sz="3600" b="1" dirty="0">
                <a:latin typeface="Angsana New" panose="02020603050405020304" pitchFamily="18" charset="-34"/>
              </a:rPr>
              <a:t>โจทย์วิจัย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62467ECC-A236-4670-AB1A-64A36B3FB0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14576" y="4275548"/>
            <a:ext cx="2252869" cy="2138504"/>
          </a:xfrm>
          <a:prstGeom prst="ellipse">
            <a:avLst/>
          </a:prstGeom>
          <a:solidFill>
            <a:srgbClr val="92D050"/>
          </a:solidFill>
          <a:ln w="9525">
            <a:solidFill>
              <a:schemeClr val="accent3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th-TH" altLang="th-TH" sz="3600" b="1" dirty="0">
                <a:latin typeface="Angsana New" panose="02020603050405020304" pitchFamily="18" charset="-34"/>
              </a:rPr>
              <a:t>การนำผลวิจัย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th-TH" altLang="th-TH" sz="3600" b="1" dirty="0">
                <a:latin typeface="Angsana New" panose="02020603050405020304" pitchFamily="18" charset="-34"/>
              </a:rPr>
              <a:t>ไปใช้ประโยชน์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52B78F4D-4A7C-4989-B9AC-4B15AB8901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89239" y="2634171"/>
            <a:ext cx="1392160" cy="1384995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th-TH" altLang="th-TH" sz="3600" b="1">
                <a:latin typeface="Angsana New" panose="02020603050405020304" pitchFamily="18" charset="-34"/>
              </a:rPr>
              <a:t>ผู้ทำวิจัย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FA1FFCEC-6714-40A5-BAE2-3AA286AD43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88595" y="2593109"/>
            <a:ext cx="1675863" cy="1574699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accent4">
                <a:lumMod val="60000"/>
                <a:lumOff val="40000"/>
              </a:schemeClr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th-TH" altLang="th-TH" sz="3600" b="1" dirty="0">
                <a:latin typeface="Angsana New" panose="02020603050405020304" pitchFamily="18" charset="-34"/>
              </a:rPr>
              <a:t>ผลลัพธ์ของ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th-TH" altLang="th-TH" sz="3600" b="1" dirty="0" err="1">
                <a:latin typeface="Angsana New" panose="02020603050405020304" pitchFamily="18" charset="-34"/>
              </a:rPr>
              <a:t>การทำ</a:t>
            </a:r>
            <a:r>
              <a:rPr lang="th-TH" altLang="th-TH" sz="3600" b="1" dirty="0">
                <a:latin typeface="Angsana New" panose="02020603050405020304" pitchFamily="18" charset="-34"/>
              </a:rPr>
              <a:t>วิจัย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4DE8BF4C-FF52-437D-9D4D-C6B047C857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30844" y="2961875"/>
            <a:ext cx="1075542" cy="987345"/>
          </a:xfrm>
          <a:prstGeom prst="ellipse">
            <a:avLst/>
          </a:prstGeom>
          <a:solidFill>
            <a:srgbClr val="00B05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th-TH" sz="3600" dirty="0">
                <a:latin typeface="Angsana New" panose="02020603050405020304" pitchFamily="18" charset="-34"/>
              </a:rPr>
              <a:t>R2R</a:t>
            </a:r>
            <a:endParaRPr lang="th-TH" altLang="th-TH" sz="3600" dirty="0">
              <a:latin typeface="Angsana New" panose="02020603050405020304" pitchFamily="18" charset="-34"/>
            </a:endParaRPr>
          </a:p>
        </p:txBody>
      </p:sp>
      <p:sp>
        <p:nvSpPr>
          <p:cNvPr id="13" name="Text Box 13">
            <a:extLst>
              <a:ext uri="{FF2B5EF4-FFF2-40B4-BE49-F238E27FC236}">
                <a16:creationId xmlns:a16="http://schemas.microsoft.com/office/drawing/2014/main" id="{52DC6A53-9BE8-4BF7-88A2-94040F74AF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1769" y="1983734"/>
            <a:ext cx="3538398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th-TH" altLang="th-TH" b="1" dirty="0">
                <a:latin typeface="Angsana New" panose="02020603050405020304" pitchFamily="18" charset="-34"/>
              </a:rPr>
              <a:t>ต้องทำงานประจำนั้นและแสดงบทบาทหลักของการวิจัย</a:t>
            </a:r>
          </a:p>
        </p:txBody>
      </p:sp>
      <p:sp>
        <p:nvSpPr>
          <p:cNvPr id="14" name="Text Box 14">
            <a:extLst>
              <a:ext uri="{FF2B5EF4-FFF2-40B4-BE49-F238E27FC236}">
                <a16:creationId xmlns:a16="http://schemas.microsoft.com/office/drawing/2014/main" id="{C3E189C7-EB02-4200-8673-AFAC1F5490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12523" y="1448114"/>
            <a:ext cx="4046949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th-TH" altLang="th-TH" b="1" dirty="0">
                <a:latin typeface="Angsana New" panose="02020603050405020304" pitchFamily="18" charset="-34"/>
              </a:rPr>
              <a:t>ต้องมาจากงานประจำ เป็นการแก้ปัญหาหรือพัฒนางานประจำ</a:t>
            </a:r>
          </a:p>
        </p:txBody>
      </p:sp>
      <p:sp>
        <p:nvSpPr>
          <p:cNvPr id="15" name="Text Box 15">
            <a:extLst>
              <a:ext uri="{FF2B5EF4-FFF2-40B4-BE49-F238E27FC236}">
                <a16:creationId xmlns:a16="http://schemas.microsoft.com/office/drawing/2014/main" id="{27BF9D52-B420-40CB-821D-72E8D8FE16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1026" y="4784305"/>
            <a:ext cx="4599817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th-TH" altLang="th-TH" dirty="0">
                <a:latin typeface="Angsana New" panose="02020603050405020304" pitchFamily="18" charset="-34"/>
              </a:rPr>
              <a:t>ต้องก่อให้เกิดการเปลี่ยนแปลงต่อการให้บริการในรูปของผลผลิตที่เกิดขึ้น</a:t>
            </a:r>
          </a:p>
        </p:txBody>
      </p:sp>
      <p:sp>
        <p:nvSpPr>
          <p:cNvPr id="16" name="Text Box 16">
            <a:extLst>
              <a:ext uri="{FF2B5EF4-FFF2-40B4-BE49-F238E27FC236}">
                <a16:creationId xmlns:a16="http://schemas.microsoft.com/office/drawing/2014/main" id="{C917C68D-C31A-42AE-BBF8-A4AA61C00C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54052" y="4096351"/>
            <a:ext cx="4046949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th-TH" altLang="th-TH" b="1" dirty="0">
                <a:latin typeface="Angsana New" panose="02020603050405020304" pitchFamily="18" charset="-34"/>
              </a:rPr>
              <a:t>ต้องวัดผลที่เกิดต่อตัวผู้ป่วยหรือบริการที่ส่งผลต่อตัวผู้ป่วย</a:t>
            </a:r>
          </a:p>
        </p:txBody>
      </p:sp>
      <p:sp>
        <p:nvSpPr>
          <p:cNvPr id="17" name="Text Box 17">
            <a:extLst>
              <a:ext uri="{FF2B5EF4-FFF2-40B4-BE49-F238E27FC236}">
                <a16:creationId xmlns:a16="http://schemas.microsoft.com/office/drawing/2014/main" id="{4749E73B-2A9F-4012-B2AE-88634FB716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54052" y="6165105"/>
            <a:ext cx="386038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8000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th-TH" altLang="th-TH" b="1" dirty="0">
                <a:latin typeface="Angsana New" panose="02020603050405020304" pitchFamily="18" charset="-34"/>
              </a:rPr>
              <a:t>ที่มา</a:t>
            </a:r>
            <a:r>
              <a:rPr lang="en-US" altLang="th-TH" b="1" dirty="0">
                <a:latin typeface="Angsana New" panose="02020603050405020304" pitchFamily="18" charset="-34"/>
              </a:rPr>
              <a:t>: </a:t>
            </a:r>
            <a:r>
              <a:rPr lang="th-TH" altLang="th-TH" b="1" dirty="0">
                <a:latin typeface="Angsana New" panose="02020603050405020304" pitchFamily="18" charset="-34"/>
              </a:rPr>
              <a:t>โกมาตร จึงเสถียรทรัพย์</a:t>
            </a:r>
            <a:r>
              <a:rPr lang="en-US" altLang="th-TH" b="1" dirty="0">
                <a:latin typeface="Angsana New" panose="02020603050405020304" pitchFamily="18" charset="-34"/>
              </a:rPr>
              <a:t>,</a:t>
            </a:r>
            <a:r>
              <a:rPr lang="th-TH" altLang="th-TH" b="1" dirty="0">
                <a:latin typeface="Angsana New" panose="02020603050405020304" pitchFamily="18" charset="-34"/>
              </a:rPr>
              <a:t> </a:t>
            </a:r>
            <a:r>
              <a:rPr lang="en-US" altLang="th-TH" b="1" dirty="0">
                <a:latin typeface="Angsana New" panose="02020603050405020304" pitchFamily="18" charset="-34"/>
              </a:rPr>
              <a:t>2551</a:t>
            </a:r>
            <a:endParaRPr lang="th-TH" altLang="th-TH" b="1" dirty="0">
              <a:latin typeface="Angsana New" panose="02020603050405020304" pitchFamily="18" charset="-34"/>
            </a:endParaRPr>
          </a:p>
        </p:txBody>
      </p:sp>
      <p:sp>
        <p:nvSpPr>
          <p:cNvPr id="3" name="Arrow: Right 2">
            <a:extLst>
              <a:ext uri="{FF2B5EF4-FFF2-40B4-BE49-F238E27FC236}">
                <a16:creationId xmlns:a16="http://schemas.microsoft.com/office/drawing/2014/main" id="{A7FAC554-8301-4231-B7FA-2802F33F345C}"/>
              </a:ext>
            </a:extLst>
          </p:cNvPr>
          <p:cNvSpPr/>
          <p:nvPr/>
        </p:nvSpPr>
        <p:spPr>
          <a:xfrm>
            <a:off x="4641970" y="3225896"/>
            <a:ext cx="527459" cy="3740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Arrow: Down 17">
            <a:extLst>
              <a:ext uri="{FF2B5EF4-FFF2-40B4-BE49-F238E27FC236}">
                <a16:creationId xmlns:a16="http://schemas.microsoft.com/office/drawing/2014/main" id="{417D7E1C-3F87-44DE-9475-F45E16415276}"/>
              </a:ext>
            </a:extLst>
          </p:cNvPr>
          <p:cNvSpPr/>
          <p:nvPr/>
        </p:nvSpPr>
        <p:spPr>
          <a:xfrm>
            <a:off x="5775361" y="2709035"/>
            <a:ext cx="466413" cy="21950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Arrow: Down 18">
            <a:extLst>
              <a:ext uri="{FF2B5EF4-FFF2-40B4-BE49-F238E27FC236}">
                <a16:creationId xmlns:a16="http://schemas.microsoft.com/office/drawing/2014/main" id="{A8508737-CE39-485E-96B7-764FE93079E7}"/>
              </a:ext>
            </a:extLst>
          </p:cNvPr>
          <p:cNvSpPr/>
          <p:nvPr/>
        </p:nvSpPr>
        <p:spPr>
          <a:xfrm rot="10800000">
            <a:off x="5722353" y="3941554"/>
            <a:ext cx="426656" cy="30065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Arrow: Right 19">
            <a:extLst>
              <a:ext uri="{FF2B5EF4-FFF2-40B4-BE49-F238E27FC236}">
                <a16:creationId xmlns:a16="http://schemas.microsoft.com/office/drawing/2014/main" id="{D38130E1-18B3-49C0-8DC0-568A7D244B9C}"/>
              </a:ext>
            </a:extLst>
          </p:cNvPr>
          <p:cNvSpPr/>
          <p:nvPr/>
        </p:nvSpPr>
        <p:spPr>
          <a:xfrm rot="10800000">
            <a:off x="6628639" y="3225896"/>
            <a:ext cx="753940" cy="45435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367453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3F7A06-D5E3-4F0C-AEBE-5F200197A7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4" y="287213"/>
            <a:ext cx="10364451" cy="1041471"/>
          </a:xfrm>
        </p:spPr>
        <p:txBody>
          <a:bodyPr>
            <a:normAutofit/>
          </a:bodyPr>
          <a:lstStyle/>
          <a:p>
            <a:r>
              <a:rPr lang="th-TH" altLang="th-TH" sz="4800" b="1" dirty="0"/>
              <a:t>ที่มาของประเด็นการวิจัยจากงานประจำ</a:t>
            </a:r>
            <a:endParaRPr lang="en-US" sz="4800" b="1" dirty="0"/>
          </a:p>
        </p:txBody>
      </p:sp>
      <p:sp>
        <p:nvSpPr>
          <p:cNvPr id="5" name="ตัวยึดเนื้อหา 2">
            <a:extLst>
              <a:ext uri="{FF2B5EF4-FFF2-40B4-BE49-F238E27FC236}">
                <a16:creationId xmlns:a16="http://schemas.microsoft.com/office/drawing/2014/main" id="{09BDD027-ABEC-4E87-8C8D-FBFA762D8B6C}"/>
              </a:ext>
            </a:extLst>
          </p:cNvPr>
          <p:cNvSpPr txBox="1">
            <a:spLocks noChangeArrowheads="1"/>
          </p:cNvSpPr>
          <p:nvPr/>
        </p:nvSpPr>
        <p:spPr>
          <a:xfrm>
            <a:off x="1152314" y="1553970"/>
            <a:ext cx="10364452" cy="491079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ปัญหาที่เกิดจากขั้นตอนในการทำงาน (</a:t>
            </a:r>
            <a:r>
              <a:rPr lang="en-US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Work flow</a:t>
            </a:r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) ได้แก่ ปัจจัยนำเข้า กระบวนการหรือวิธีทำงาน และผลลัพธ์ที่ได้</a:t>
            </a:r>
          </a:p>
          <a:p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อุบัติการณ์เรื่องร้องเรียนหรือปัญหาที่เกิดขึ้นกับผู้ป่วย</a:t>
            </a:r>
          </a:p>
          <a:p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เป้าหมายขององค์กร</a:t>
            </a:r>
          </a:p>
          <a:p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เกณฑ์ตัวชี้วัดที่ไปไม่ถึง และเป็นปัญหา </a:t>
            </a:r>
          </a:p>
        </p:txBody>
      </p:sp>
    </p:spTree>
    <p:extLst>
      <p:ext uri="{BB962C8B-B14F-4D97-AF65-F5344CB8AC3E}">
        <p14:creationId xmlns:p14="http://schemas.microsoft.com/office/powerpoint/2010/main" val="249511310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3F7A06-D5E3-4F0C-AEBE-5F200197A7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4" y="287213"/>
            <a:ext cx="10364451" cy="1041471"/>
          </a:xfrm>
        </p:spPr>
        <p:txBody>
          <a:bodyPr>
            <a:normAutofit/>
          </a:bodyPr>
          <a:lstStyle/>
          <a:p>
            <a:r>
              <a:rPr lang="th-TH" altLang="th-TH" sz="4800" b="1" dirty="0"/>
              <a:t>จงวิเคราะห์ว่าตัวท่านเองอยู่ในกลุ่มใด???</a:t>
            </a:r>
            <a:endParaRPr lang="en-US" sz="4800" b="1" dirty="0"/>
          </a:p>
        </p:txBody>
      </p:sp>
      <p:sp>
        <p:nvSpPr>
          <p:cNvPr id="5" name="ตัวยึดเนื้อหา 2">
            <a:extLst>
              <a:ext uri="{FF2B5EF4-FFF2-40B4-BE49-F238E27FC236}">
                <a16:creationId xmlns:a16="http://schemas.microsoft.com/office/drawing/2014/main" id="{09BDD027-ABEC-4E87-8C8D-FBFA762D8B6C}"/>
              </a:ext>
            </a:extLst>
          </p:cNvPr>
          <p:cNvSpPr txBox="1">
            <a:spLocks noChangeArrowheads="1"/>
          </p:cNvSpPr>
          <p:nvPr/>
        </p:nvSpPr>
        <p:spPr>
          <a:xfrm>
            <a:off x="1165566" y="1659988"/>
            <a:ext cx="10364452" cy="491079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533400" indent="-533400">
              <a:buFont typeface="Wingdings" panose="05000000000000000000" pitchFamily="2" charset="2"/>
              <a:buAutoNum type="arabicPeriod"/>
            </a:pPr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เก็บข้อมูลเอาไว้แล้ว แต่ไม่รู้ว่าจะเอาไปทำอะไรต่อไปได้บ้าง</a:t>
            </a:r>
          </a:p>
          <a:p>
            <a:pPr marL="533400" indent="-533400">
              <a:buFont typeface="Wingdings" panose="05000000000000000000" pitchFamily="2" charset="2"/>
              <a:buAutoNum type="arabicPeriod"/>
            </a:pPr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มีหัวข้อวิจัยหรือมีโครงการว่าจะทำอยู่แล้ว แต่ยังไม่ได้ลงมือ</a:t>
            </a:r>
          </a:p>
          <a:p>
            <a:pPr marL="533400" indent="-533400">
              <a:buFont typeface="Wingdings" panose="05000000000000000000" pitchFamily="2" charset="2"/>
              <a:buAutoNum type="arabicPeriod"/>
            </a:pPr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สนใจที่จะทำวิจัยมาก แต่ขาดความรู้วิจัย เลยไม่รู้จะเริ่มอย่างไรดี</a:t>
            </a:r>
          </a:p>
          <a:p>
            <a:pPr marL="533400" indent="-533400">
              <a:buFont typeface="Wingdings" panose="05000000000000000000" pitchFamily="2" charset="2"/>
              <a:buAutoNum type="arabicPeriod"/>
            </a:pPr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สนใจที่จะทำวิจัยพอควร แต่ไม่รู้ว่าจะเริ่มต้นที่ตรงไหนก่อน</a:t>
            </a:r>
          </a:p>
          <a:p>
            <a:pPr marL="533400" indent="-533400">
              <a:buFont typeface="Wingdings" panose="05000000000000000000" pitchFamily="2" charset="2"/>
              <a:buAutoNum type="arabicPeriod"/>
            </a:pPr>
            <a:r>
              <a:rPr lang="th-TH" altLang="th-TH" sz="36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ไม่สนใจที่จะทำเลย เพราะยุ่งยากและคิดว่าไร้ประโยชน์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818F79-EEDE-402A-8331-9C9398A299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8400" y="405069"/>
            <a:ext cx="1714500" cy="2509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79616"/>
      </p:ext>
    </p:extLst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2.xml><?xml version="1.0" encoding="utf-8"?>
<a:theme xmlns:a="http://schemas.openxmlformats.org/drawingml/2006/main" name="Stream">
  <a:themeElements>
    <a:clrScheme name="Stream 1">
      <a:dk1>
        <a:srgbClr val="000514"/>
      </a:dk1>
      <a:lt1>
        <a:srgbClr val="FFFFFF"/>
      </a:lt1>
      <a:dk2>
        <a:srgbClr val="003399"/>
      </a:dk2>
      <a:lt2>
        <a:srgbClr val="E5E5FF"/>
      </a:lt2>
      <a:accent1>
        <a:srgbClr val="0099CC"/>
      </a:accent1>
      <a:accent2>
        <a:srgbClr val="A886E0"/>
      </a:accent2>
      <a:accent3>
        <a:srgbClr val="AAADCA"/>
      </a:accent3>
      <a:accent4>
        <a:srgbClr val="DADADA"/>
      </a:accent4>
      <a:accent5>
        <a:srgbClr val="AACAE2"/>
      </a:accent5>
      <a:accent6>
        <a:srgbClr val="9879CB"/>
      </a:accent6>
      <a:hlink>
        <a:srgbClr val="FFCC00"/>
      </a:hlink>
      <a:folHlink>
        <a:srgbClr val="FFFFCC"/>
      </a:folHlink>
    </a:clrScheme>
    <a:fontScheme name="Stream">
      <a:majorFont>
        <a:latin typeface="Garamond"/>
        <a:ea typeface=""/>
        <a:cs typeface="Angsana New"/>
      </a:majorFont>
      <a:minorFont>
        <a:latin typeface="Garamond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eam 1">
        <a:dk1>
          <a:srgbClr val="000514"/>
        </a:dk1>
        <a:lt1>
          <a:srgbClr val="FFFFFF"/>
        </a:lt1>
        <a:dk2>
          <a:srgbClr val="003399"/>
        </a:dk2>
        <a:lt2>
          <a:srgbClr val="E5E5FF"/>
        </a:lt2>
        <a:accent1>
          <a:srgbClr val="0099CC"/>
        </a:accent1>
        <a:accent2>
          <a:srgbClr val="A886E0"/>
        </a:accent2>
        <a:accent3>
          <a:srgbClr val="AAADCA"/>
        </a:accent3>
        <a:accent4>
          <a:srgbClr val="DADADA"/>
        </a:accent4>
        <a:accent5>
          <a:srgbClr val="AACAE2"/>
        </a:accent5>
        <a:accent6>
          <a:srgbClr val="9879CB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2">
        <a:dk1>
          <a:srgbClr val="3E3E5C"/>
        </a:dk1>
        <a:lt1>
          <a:srgbClr val="FFFFFF"/>
        </a:lt1>
        <a:dk2>
          <a:srgbClr val="666699"/>
        </a:dk2>
        <a:lt2>
          <a:srgbClr val="DFDFE9"/>
        </a:lt2>
        <a:accent1>
          <a:srgbClr val="CC66FF"/>
        </a:accent1>
        <a:accent2>
          <a:srgbClr val="679ACD"/>
        </a:accent2>
        <a:accent3>
          <a:srgbClr val="B8B8CA"/>
        </a:accent3>
        <a:accent4>
          <a:srgbClr val="DADADA"/>
        </a:accent4>
        <a:accent5>
          <a:srgbClr val="E2B8FF"/>
        </a:accent5>
        <a:accent6>
          <a:srgbClr val="5D8BBA"/>
        </a:accent6>
        <a:hlink>
          <a:srgbClr val="CCE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3">
        <a:dk1>
          <a:srgbClr val="2A5400"/>
        </a:dk1>
        <a:lt1>
          <a:srgbClr val="FFFFFF"/>
        </a:lt1>
        <a:dk2>
          <a:srgbClr val="4A9400"/>
        </a:dk2>
        <a:lt2>
          <a:srgbClr val="BAE8BA"/>
        </a:lt2>
        <a:accent1>
          <a:srgbClr val="33CC33"/>
        </a:accent1>
        <a:accent2>
          <a:srgbClr val="99CC00"/>
        </a:accent2>
        <a:accent3>
          <a:srgbClr val="B1C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99FF33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4">
        <a:dk1>
          <a:srgbClr val="000000"/>
        </a:dk1>
        <a:lt1>
          <a:srgbClr val="FFFFFF"/>
        </a:lt1>
        <a:dk2>
          <a:srgbClr val="51596D"/>
        </a:dk2>
        <a:lt2>
          <a:srgbClr val="DDDDDD"/>
        </a:lt2>
        <a:accent1>
          <a:srgbClr val="787E8A"/>
        </a:accent1>
        <a:accent2>
          <a:srgbClr val="339966"/>
        </a:accent2>
        <a:accent3>
          <a:srgbClr val="B3B5BA"/>
        </a:accent3>
        <a:accent4>
          <a:srgbClr val="DADADA"/>
        </a:accent4>
        <a:accent5>
          <a:srgbClr val="BEC0C4"/>
        </a:accent5>
        <a:accent6>
          <a:srgbClr val="2D8A5C"/>
        </a:accent6>
        <a:hlink>
          <a:srgbClr val="00FFFF"/>
        </a:hlink>
        <a:folHlink>
          <a:srgbClr val="74B6D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5">
        <a:dk1>
          <a:srgbClr val="5C1F00"/>
        </a:dk1>
        <a:lt1>
          <a:srgbClr val="FFFFFF"/>
        </a:lt1>
        <a:dk2>
          <a:srgbClr val="8C0000"/>
        </a:dk2>
        <a:lt2>
          <a:srgbClr val="DFD293"/>
        </a:lt2>
        <a:accent1>
          <a:srgbClr val="FF6845"/>
        </a:accent1>
        <a:accent2>
          <a:srgbClr val="BE7960"/>
        </a:accent2>
        <a:accent3>
          <a:srgbClr val="C5AAAA"/>
        </a:accent3>
        <a:accent4>
          <a:srgbClr val="DADADA"/>
        </a:accent4>
        <a:accent5>
          <a:srgbClr val="FFB9B0"/>
        </a:accent5>
        <a:accent6>
          <a:srgbClr val="AC6D56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6">
        <a:dk1>
          <a:srgbClr val="5E4444"/>
        </a:dk1>
        <a:lt1>
          <a:srgbClr val="F7F3F3"/>
        </a:lt1>
        <a:dk2>
          <a:srgbClr val="8A6362"/>
        </a:dk2>
        <a:lt2>
          <a:srgbClr val="D8C1BA"/>
        </a:lt2>
        <a:accent1>
          <a:srgbClr val="CC6600"/>
        </a:accent1>
        <a:accent2>
          <a:srgbClr val="C16059"/>
        </a:accent2>
        <a:accent3>
          <a:srgbClr val="C4B7B7"/>
        </a:accent3>
        <a:accent4>
          <a:srgbClr val="D3D0D0"/>
        </a:accent4>
        <a:accent5>
          <a:srgbClr val="E2B8AA"/>
        </a:accent5>
        <a:accent6>
          <a:srgbClr val="AF5650"/>
        </a:accent6>
        <a:hlink>
          <a:srgbClr val="FFCC00"/>
        </a:hlink>
        <a:folHlink>
          <a:srgbClr val="CBB55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7">
        <a:dk1>
          <a:srgbClr val="7F6737"/>
        </a:dk1>
        <a:lt1>
          <a:srgbClr val="FFFFFF"/>
        </a:lt1>
        <a:dk2>
          <a:srgbClr val="BFA673"/>
        </a:dk2>
        <a:lt2>
          <a:srgbClr val="E6E3AA"/>
        </a:lt2>
        <a:accent1>
          <a:srgbClr val="FFCC00"/>
        </a:accent1>
        <a:accent2>
          <a:srgbClr val="808000"/>
        </a:accent2>
        <a:accent3>
          <a:srgbClr val="DCD0BC"/>
        </a:accent3>
        <a:accent4>
          <a:srgbClr val="DADADA"/>
        </a:accent4>
        <a:accent5>
          <a:srgbClr val="FFE2AA"/>
        </a:accent5>
        <a:accent6>
          <a:srgbClr val="737300"/>
        </a:accent6>
        <a:hlink>
          <a:srgbClr val="784700"/>
        </a:hlink>
        <a:folHlink>
          <a:srgbClr val="9A7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eam 8">
        <a:dk1>
          <a:srgbClr val="4B2500"/>
        </a:dk1>
        <a:lt1>
          <a:srgbClr val="F9F0D3"/>
        </a:lt1>
        <a:dk2>
          <a:srgbClr val="A69564"/>
        </a:dk2>
        <a:lt2>
          <a:srgbClr val="EFDEAF"/>
        </a:lt2>
        <a:accent1>
          <a:srgbClr val="FFFFE3"/>
        </a:accent1>
        <a:accent2>
          <a:srgbClr val="BFBFA7"/>
        </a:accent2>
        <a:accent3>
          <a:srgbClr val="FBF6E6"/>
        </a:accent3>
        <a:accent4>
          <a:srgbClr val="3F1E00"/>
        </a:accent4>
        <a:accent5>
          <a:srgbClr val="FFFFEF"/>
        </a:accent5>
        <a:accent6>
          <a:srgbClr val="ADAD97"/>
        </a:accent6>
        <a:hlink>
          <a:srgbClr val="7B6D47"/>
        </a:hlink>
        <a:folHlink>
          <a:srgbClr val="A99D2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eam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ECFF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2D2D8A"/>
        </a:accent6>
        <a:hlink>
          <a:srgbClr val="6600FF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Droplet</Template>
  <TotalTime>389</TotalTime>
  <Words>2971</Words>
  <Application>Microsoft Office PowerPoint</Application>
  <PresentationFormat>Widescreen</PresentationFormat>
  <Paragraphs>268</Paragraphs>
  <Slides>47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47</vt:i4>
      </vt:variant>
    </vt:vector>
  </HeadingPairs>
  <TitlesOfParts>
    <vt:vector size="55" baseType="lpstr">
      <vt:lpstr>Angsana New</vt:lpstr>
      <vt:lpstr>Arial</vt:lpstr>
      <vt:lpstr>Calibri</vt:lpstr>
      <vt:lpstr>Garamond</vt:lpstr>
      <vt:lpstr>Tw Cen MT</vt:lpstr>
      <vt:lpstr>Wingdings</vt:lpstr>
      <vt:lpstr>Droplet</vt:lpstr>
      <vt:lpstr>Stream</vt:lpstr>
      <vt:lpstr>การวิจัย และ Routine to Research </vt:lpstr>
      <vt:lpstr>หัวข้อ</vt:lpstr>
      <vt:lpstr>ความหมายของการวิจัย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1. การกำหนดชื่อเรื่อง</vt:lpstr>
      <vt:lpstr>2. การระบุปัญหาและความเป็นมา</vt:lpstr>
      <vt:lpstr>3. การตั้งคำถามการวิจัย</vt:lpstr>
      <vt:lpstr>4. การทบทวนเอกสารและงานวิจัยที่เกี่ยวข้อง</vt:lpstr>
      <vt:lpstr>5. การตั้งวัตถุประสงค์และสมมติฐานการวิจัย</vt:lpstr>
      <vt:lpstr>6. การกำหนดนิยามศัพท์เฉพาะ</vt:lpstr>
      <vt:lpstr>7. ขอบเขตของการวิจัย</vt:lpstr>
      <vt:lpstr>7. ข้อจำกัดของการวิจัย</vt:lpstr>
      <vt:lpstr>7. ข้อตกลงเบื้องต้น</vt:lpstr>
      <vt:lpstr>8. กรอบแนวคิดการวิจัย</vt:lpstr>
      <vt:lpstr>9. ประโยชน์ที่คาดว่าจะได้รับ</vt:lpstr>
      <vt:lpstr>10. การดำเนินการวิจัย (1)</vt:lpstr>
      <vt:lpstr>10. การดำเนินการวิจัย (2)</vt:lpstr>
      <vt:lpstr>10. การดำเนินการวิจัย (3)</vt:lpstr>
      <vt:lpstr>11. การเขียนรายงานผลวิเคราะห์ การอภิปราย และสรุปผล</vt:lpstr>
      <vt:lpstr>12. การตีพิมพ์เพื่อเผยแพร่งานวิจัย</vt:lpstr>
      <vt:lpstr>ปัจจัยของการทำวิจัยให้ประสบความสำเร็จ (1)</vt:lpstr>
      <vt:lpstr>ปัจจัยของการทำวิจัยให้ประสบความสำเร็จ (2)</vt:lpstr>
      <vt:lpstr>แนวคิดเบื้องต้นเรื่อง R to R</vt:lpstr>
      <vt:lpstr>R to R</vt:lpstr>
      <vt:lpstr>คุณสมบัติของ R to R</vt:lpstr>
      <vt:lpstr>ข้อเปรียบเทียบระหว่างการทำวิจัยทั่วไปกับ R to R</vt:lpstr>
      <vt:lpstr>แนวคิดในการทำงาน R to R</vt:lpstr>
      <vt:lpstr>ความสำคัญของ R to R</vt:lpstr>
      <vt:lpstr>องค์ประกอบของ R to R</vt:lpstr>
      <vt:lpstr>ที่มาของประเด็นการวิจัยจากงานประจำ</vt:lpstr>
      <vt:lpstr>จงวิเคราะห์ว่าตัวท่านเองอยู่ในกลุ่มใด???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การวิจัย และ R to R</dc:title>
  <dc:creator>asus</dc:creator>
  <cp:lastModifiedBy>asus</cp:lastModifiedBy>
  <cp:revision>28</cp:revision>
  <dcterms:created xsi:type="dcterms:W3CDTF">2022-10-28T17:37:34Z</dcterms:created>
  <dcterms:modified xsi:type="dcterms:W3CDTF">2022-10-31T10:22:22Z</dcterms:modified>
</cp:coreProperties>
</file>