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63" r:id="rId1"/>
  </p:sldMasterIdLst>
  <p:notesMasterIdLst>
    <p:notesMasterId r:id="rId49"/>
  </p:notesMasterIdLst>
  <p:sldIdLst>
    <p:sldId id="311" r:id="rId2"/>
    <p:sldId id="302" r:id="rId3"/>
    <p:sldId id="310" r:id="rId4"/>
    <p:sldId id="304" r:id="rId5"/>
    <p:sldId id="31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3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5" r:id="rId44"/>
    <p:sldId id="306" r:id="rId45"/>
    <p:sldId id="307" r:id="rId46"/>
    <p:sldId id="308" r:id="rId47"/>
    <p:sldId id="309" r:id="rId4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796B"/>
    <a:srgbClr val="0000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3E81C3-97E7-4191-8326-143C82643295}" type="datetimeFigureOut">
              <a:rPr lang="th-TH" smtClean="0"/>
              <a:t>02/11/65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01E33-B9C9-492A-B14B-DA494F7BEAA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7622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01E33-B9C9-492A-B14B-DA494F7BEAAE}" type="slidenum">
              <a:rPr lang="th-TH" smtClean="0"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364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4388842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228692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652961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232333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207365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6461301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755810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129304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9303535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171475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5184464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6990211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4354870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556050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308099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1320531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425D36D-E427-4627-8531-1BA07B824597}" type="datetime1">
              <a:rPr lang="th-TH" smtClean="0"/>
              <a:t>02/11/65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B159687C-EC70-4623-9F2F-BF1082B4F26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5571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  <p:sldLayoutId id="2147483875" r:id="rId12"/>
    <p:sldLayoutId id="2147483876" r:id="rId13"/>
    <p:sldLayoutId id="2147483877" r:id="rId14"/>
    <p:sldLayoutId id="2147483878" r:id="rId15"/>
    <p:sldLayoutId id="214748387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800" b="1"/>
              <a:pPr>
                <a:defRPr/>
              </a:pPr>
              <a:t>1</a:t>
            </a:fld>
            <a:endParaRPr lang="th-TH" sz="1800" b="1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43B5EE25-333C-4A6C-8C06-79CFEC4B7E33}"/>
              </a:ext>
            </a:extLst>
          </p:cNvPr>
          <p:cNvSpPr txBox="1">
            <a:spLocks noChangeArrowheads="1"/>
          </p:cNvSpPr>
          <p:nvPr/>
        </p:nvSpPr>
        <p:spPr>
          <a:xfrm>
            <a:off x="2440460" y="1089214"/>
            <a:ext cx="7327605" cy="164630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th-TH" sz="6600" b="1" dirty="0">
                <a:solidFill>
                  <a:schemeClr val="tx1"/>
                </a:solidFill>
              </a:rPr>
              <a:t>การเขียนโครงร่างการวิจัย</a:t>
            </a:r>
          </a:p>
        </p:txBody>
      </p:sp>
      <p:sp>
        <p:nvSpPr>
          <p:cNvPr id="7" name="ชื่อเรื่องรอง 2">
            <a:extLst>
              <a:ext uri="{FF2B5EF4-FFF2-40B4-BE49-F238E27FC236}">
                <a16:creationId xmlns:a16="http://schemas.microsoft.com/office/drawing/2014/main" id="{8009D1B2-D143-431A-AE39-124ADD0F3C7F}"/>
              </a:ext>
            </a:extLst>
          </p:cNvPr>
          <p:cNvSpPr txBox="1">
            <a:spLocks/>
          </p:cNvSpPr>
          <p:nvPr/>
        </p:nvSpPr>
        <p:spPr>
          <a:xfrm>
            <a:off x="1981200" y="4945635"/>
            <a:ext cx="7766936" cy="1096899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buNone/>
              <a:defRPr/>
            </a:pPr>
            <a:r>
              <a:rPr lang="th-TH" sz="3600" b="1" dirty="0">
                <a:latin typeface="TH SarabunIT๙" pitchFamily="34" charset="-34"/>
              </a:rPr>
              <a:t>อมรรัตน์ อนุวัฒน์นนทเขตต์</a:t>
            </a:r>
          </a:p>
        </p:txBody>
      </p:sp>
    </p:spTree>
    <p:extLst>
      <p:ext uri="{BB962C8B-B14F-4D97-AF65-F5344CB8AC3E}">
        <p14:creationId xmlns:p14="http://schemas.microsoft.com/office/powerpoint/2010/main" val="398461530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600"/>
              <a:pPr>
                <a:defRPr/>
              </a:pPr>
              <a:t>2</a:t>
            </a:fld>
            <a:endParaRPr lang="th-TH" sz="1600"/>
          </a:p>
        </p:txBody>
      </p:sp>
      <p:sp>
        <p:nvSpPr>
          <p:cNvPr id="3" name="Rectangle 2"/>
          <p:cNvSpPr/>
          <p:nvPr/>
        </p:nvSpPr>
        <p:spPr>
          <a:xfrm>
            <a:off x="762000" y="1676401"/>
            <a:ext cx="10972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>
                <a:latin typeface="AngsanaUPC" pitchFamily="18" charset="-34"/>
                <a:cs typeface="AngsanaUPC" pitchFamily="18" charset="-34"/>
              </a:rPr>
              <a:t>การทำวิจัยให้ดี ต้องอาศัยปัจจัยที่สำคัญ คือ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th-TH" sz="3600" b="1" dirty="0">
                <a:latin typeface="AngsanaUPC" pitchFamily="18" charset="-34"/>
                <a:cs typeface="AngsanaUPC" pitchFamily="18" charset="-34"/>
              </a:rPr>
              <a:t>ความรู้ในเนื้อหาสาระ </a:t>
            </a:r>
            <a:r>
              <a:rPr lang="en-US" sz="3600" b="1" dirty="0">
                <a:latin typeface="AngsanaUPC" pitchFamily="18" charset="-34"/>
                <a:cs typeface="AngsanaUPC" pitchFamily="18" charset="-34"/>
              </a:rPr>
              <a:t>(Content) </a:t>
            </a:r>
            <a:r>
              <a:rPr lang="th-TH" sz="3600" b="1" dirty="0">
                <a:latin typeface="AngsanaUPC" pitchFamily="18" charset="-34"/>
                <a:cs typeface="AngsanaUPC" pitchFamily="18" charset="-34"/>
              </a:rPr>
              <a:t>ที่จะทำวิจัย เช่น ความรู้ในด้านสุขภาพที่เกี่ยวข้องกับเรื่องที่จะทำวิจัย เช่น โรคเบาหวาน โรคความดันโลหิตสูง โรควัณโรค โรคเอดส์ และ</a:t>
            </a:r>
          </a:p>
          <a:p>
            <a:pPr marL="457200" indent="-457200">
              <a:buFont typeface="Arial" pitchFamily="34" charset="0"/>
              <a:buChar char="•"/>
            </a:pPr>
            <a:endParaRPr lang="th-TH" sz="3600" b="1" dirty="0">
              <a:latin typeface="AngsanaUPC" pitchFamily="18" charset="-34"/>
              <a:cs typeface="AngsanaUPC" pitchFamily="18" charset="-34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th-TH" sz="3600" b="1" dirty="0">
                <a:latin typeface="AngsanaUPC" pitchFamily="18" charset="-34"/>
                <a:cs typeface="AngsanaUPC" pitchFamily="18" charset="-34"/>
              </a:rPr>
              <a:t>ความรู้ในวิธีการดำเนินการวิจัย </a:t>
            </a:r>
            <a:r>
              <a:rPr lang="en-US" sz="3600" b="1" dirty="0">
                <a:latin typeface="AngsanaUPC" pitchFamily="18" charset="-34"/>
                <a:cs typeface="AngsanaUPC" pitchFamily="18" charset="-34"/>
              </a:rPr>
              <a:t>(Research methodology) </a:t>
            </a:r>
            <a:r>
              <a:rPr lang="th-TH" sz="3600" b="1" dirty="0">
                <a:latin typeface="AngsanaUPC" pitchFamily="18" charset="-34"/>
                <a:cs typeface="AngsanaUPC" pitchFamily="18" charset="-34"/>
              </a:rPr>
              <a:t>เช่นลำดับขั้นตอนการทำวิจัย การสร้างเครื่องมือวิจัย การเก็บข้อมูลวิจัย การวิเคราะห์ข้อมูล การใช้สถิติให้ถูกต้องในการวิเคราะห์ข้อมูลวิจัย และการจัดทำรายงานเมื่อเสร็จสิ้นกระบวนการ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54740" y="331927"/>
            <a:ext cx="647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หลักการเขียนโครงร่างการวิจัย</a:t>
            </a:r>
          </a:p>
        </p:txBody>
      </p:sp>
    </p:spTree>
    <p:extLst>
      <p:ext uri="{BB962C8B-B14F-4D97-AF65-F5344CB8AC3E}">
        <p14:creationId xmlns:p14="http://schemas.microsoft.com/office/powerpoint/2010/main" val="1449774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887"/>
            <a:ext cx="10547254" cy="6010804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600"/>
              <a:pPr>
                <a:defRPr/>
              </a:pPr>
              <a:t>3</a:t>
            </a:fld>
            <a:endParaRPr lang="th-TH" sz="1600"/>
          </a:p>
        </p:txBody>
      </p:sp>
      <p:sp>
        <p:nvSpPr>
          <p:cNvPr id="3" name="TextBox 2"/>
          <p:cNvSpPr txBox="1"/>
          <p:nvPr/>
        </p:nvSpPr>
        <p:spPr>
          <a:xfrm>
            <a:off x="2954740" y="45324"/>
            <a:ext cx="69512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หลักการเขียนโครงร่างการวิจัย </a:t>
            </a: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(2)</a:t>
            </a:r>
            <a:endParaRPr lang="th-TH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62801" y="2397241"/>
            <a:ext cx="2743199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4. สมมติฐานการวิจัย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1809" y="3910924"/>
            <a:ext cx="2232547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2. คำถามการวิจัย</a:t>
            </a:r>
          </a:p>
        </p:txBody>
      </p:sp>
      <p:sp>
        <p:nvSpPr>
          <p:cNvPr id="7" name="Rectangle 6"/>
          <p:cNvSpPr/>
          <p:nvPr/>
        </p:nvSpPr>
        <p:spPr>
          <a:xfrm>
            <a:off x="8105752" y="3110257"/>
            <a:ext cx="2286000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3. วัตถุประสงค์การวิจัย</a:t>
            </a:r>
          </a:p>
        </p:txBody>
      </p:sp>
      <p:sp>
        <p:nvSpPr>
          <p:cNvPr id="8" name="Rectangle 7"/>
          <p:cNvSpPr/>
          <p:nvPr/>
        </p:nvSpPr>
        <p:spPr>
          <a:xfrm>
            <a:off x="3883164" y="6291075"/>
            <a:ext cx="4275160" cy="5840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</a:rPr>
              <a:t>การเขียนโครงร่างวิจัยเรื่อง..........</a:t>
            </a:r>
          </a:p>
        </p:txBody>
      </p:sp>
      <p:sp>
        <p:nvSpPr>
          <p:cNvPr id="9" name="Rectangle 8"/>
          <p:cNvSpPr/>
          <p:nvPr/>
        </p:nvSpPr>
        <p:spPr>
          <a:xfrm>
            <a:off x="6627694" y="1670713"/>
            <a:ext cx="2287706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5. ขอบเขตการวิจัย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11347" y="3142609"/>
            <a:ext cx="3815118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10. ทบทวนเอกสารงานวิจัยที่เกี่ยวข้อง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54392" y="4546603"/>
            <a:ext cx="3815118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12. ระยะเวลาและแผนการดำเนินการวิจัย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931873" y="1655063"/>
            <a:ext cx="2811439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8. กรอบแนวคิดการวิจัย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60664" y="823373"/>
            <a:ext cx="2481051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7. นิยามศัพท์เฉพาะ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593574" y="838200"/>
            <a:ext cx="2474226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6. ข้อจำกัดการวิจัย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804812" y="5683440"/>
            <a:ext cx="1936845" cy="614465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หัวข้อการวิจัย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717666" y="4718692"/>
            <a:ext cx="3076552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1. ความเป็นมาและความสำคัญของปัญหา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447800" y="2387824"/>
            <a:ext cx="2811438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9. ประโยชน์ที่คาดว่าจะได้รับ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411219" y="3897394"/>
            <a:ext cx="2232547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11. ระเบียบวิธีวิจัย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828800" y="5405766"/>
            <a:ext cx="2828691" cy="555346"/>
          </a:xfrm>
          <a:prstGeom prst="rect">
            <a:avLst/>
          </a:prstGeom>
          <a:noFill/>
          <a:ln>
            <a:solidFill>
              <a:srgbClr val="3D7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</a:rPr>
              <a:t>13. งบประมาณโครงการวิจัย</a:t>
            </a:r>
          </a:p>
        </p:txBody>
      </p:sp>
    </p:spTree>
    <p:extLst>
      <p:ext uri="{BB962C8B-B14F-4D97-AF65-F5344CB8AC3E}">
        <p14:creationId xmlns:p14="http://schemas.microsoft.com/office/powerpoint/2010/main" val="1018048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800" b="1"/>
              <a:pPr>
                <a:defRPr/>
              </a:pPr>
              <a:t>4</a:t>
            </a:fld>
            <a:endParaRPr lang="th-TH" sz="1800" b="1" dirty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33600" y="329351"/>
            <a:ext cx="7543800" cy="99060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b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</a:br>
            <a:b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</a:br>
            <a:b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</a:br>
            <a: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องค์ประกอบโครงร่างการวิจัย</a:t>
            </a:r>
            <a:r>
              <a:rPr lang="en-US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 (1)</a:t>
            </a:r>
            <a:endParaRPr lang="th-TH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013045" y="1600201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eaLnBrk="1" hangingPunct="1">
              <a:defRPr/>
            </a:pPr>
            <a:r>
              <a:rPr lang="th-TH" sz="3600" b="1" dirty="0">
                <a:effectLst/>
              </a:rPr>
              <a:t>ชื่อโครงการวิจัย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ชื่อผู้วิจัย และสังกัดหน่วยงาน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ที่มาและความสำคัญของปัญหา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คำถามการวิจัย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วัตถุประสงค์ของการวิจัย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สมมติฐานของการวิจัย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ขอบเขตการวิจัย</a:t>
            </a:r>
          </a:p>
        </p:txBody>
      </p:sp>
    </p:spTree>
    <p:extLst>
      <p:ext uri="{BB962C8B-B14F-4D97-AF65-F5344CB8AC3E}">
        <p14:creationId xmlns:p14="http://schemas.microsoft.com/office/powerpoint/2010/main" val="294586998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800" b="1"/>
              <a:pPr>
                <a:defRPr/>
              </a:pPr>
              <a:t>5</a:t>
            </a:fld>
            <a:endParaRPr lang="th-TH" sz="1800" b="1" dirty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09800" y="289492"/>
            <a:ext cx="7543800" cy="99060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b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</a:br>
            <a:b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</a:br>
            <a:b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</a:br>
            <a: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องค์ประกอบโครงร่างการวิจัย</a:t>
            </a:r>
            <a:r>
              <a:rPr lang="en-US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 (2)</a:t>
            </a:r>
            <a:endParaRPr lang="th-TH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9AF45AF-65AE-4EFE-A8C2-5393CD4F2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404743"/>
            <a:ext cx="10820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eaLnBrk="1" hangingPunct="1">
              <a:defRPr/>
            </a:pPr>
            <a:r>
              <a:rPr lang="th-TH" sz="3600" b="1" dirty="0">
                <a:effectLst/>
              </a:rPr>
              <a:t>ข้อจำกัดของการวิจัย (ถ้ามี)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นิยามศัพท์ที่ใช้ในการวิจัย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กรอบแนวคิดในการวิจัย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การทบทวนวรรณกรรม/สารสนเทศ ที่เกี่ยวข้อง 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ระเบียบวิธีวิจัย สถานที่ทำการทดลองและเก็บข้อมูล 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ระยะเวลาที่ทำการวิจัย และแผนการดำเนินงานตลอดโครงการวิจัย </a:t>
            </a:r>
          </a:p>
          <a:p>
            <a:pPr eaLnBrk="1" hangingPunct="1">
              <a:defRPr/>
            </a:pPr>
            <a:r>
              <a:rPr lang="th-TH" sz="3600" b="1" dirty="0">
                <a:effectLst/>
              </a:rPr>
              <a:t>ประโยชน์ที่คาดว่าจะได้รับ</a:t>
            </a:r>
          </a:p>
          <a:p>
            <a:pPr lvl="0" eaLnBrk="1" hangingPunct="1">
              <a:defRPr/>
            </a:pPr>
            <a:r>
              <a:rPr lang="th-TH" sz="3600" b="1" dirty="0">
                <a:effectLst/>
              </a:rPr>
              <a:t>งบประมาณของโครงการวิจัย</a:t>
            </a:r>
            <a:r>
              <a:rPr lang="th-TH" sz="3600" b="1" i="1" dirty="0">
                <a:effectLst/>
              </a:rPr>
              <a:t> </a:t>
            </a:r>
            <a:endParaRPr lang="en-US" sz="3600" b="1" dirty="0">
              <a:effectLst/>
            </a:endParaRPr>
          </a:p>
          <a:p>
            <a:pPr eaLnBrk="1" hangingPunct="1">
              <a:defRPr/>
            </a:pPr>
            <a:endParaRPr lang="th-TH" sz="3600" b="1" dirty="0">
              <a:effectLst/>
            </a:endParaRPr>
          </a:p>
          <a:p>
            <a:pPr eaLnBrk="1" hangingPunct="1">
              <a:defRPr/>
            </a:pPr>
            <a:endParaRPr lang="th-TH" sz="36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9572332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4600" y="155575"/>
            <a:ext cx="7315200" cy="1143000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</a:rPr>
              <a:t>1. ที่มาและความสำคัญของปัญหา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76300" y="1553035"/>
            <a:ext cx="10591800" cy="4759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h-TH" sz="3400" b="1" dirty="0"/>
              <a:t>ควรประกอบด้วย 3 ส่วนได้แก่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/>
              <a:t>อธิบายถึงตัวแปรตาม หรือ หัวข้อเรื่องที่สนใจ มีความเป็นมาอย่างไรและมีความสำคัญอย่างไร มีสถิติอ้างอิงขนาดเท่าใด ส่งผลอย่างไรหาก         ไม่ศึกษา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/>
              <a:t>อธิบายถึงตัวแปรต้น ว่ามีความเป็นมาและสำคัญอย่างไร มีใครศึกษาบ้าง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/>
              <a:t>สรุปว่าตัวแปรทั้งสองมีความสัมพันธ์กัน ผู้วิจัยจึงสนใจที่จะศึกษาเรื่องดังกล่าว และศึกษาไปแล้วจะเกิดประโยชน์อย่างไร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2104" y="438792"/>
            <a:ext cx="10974096" cy="1295400"/>
          </a:xfrm>
        </p:spPr>
        <p:txBody>
          <a:bodyPr anchor="b">
            <a:noAutofit/>
          </a:bodyPr>
          <a:lstStyle/>
          <a:p>
            <a:pPr algn="ctr" eaLnBrk="1" hangingPunct="1">
              <a:defRPr/>
            </a:pPr>
            <a:r>
              <a:rPr lang="th-TH" sz="4800" b="1" dirty="0">
                <a:solidFill>
                  <a:schemeClr val="tx1"/>
                </a:solidFill>
              </a:rPr>
              <a:t>ตัวอย่าง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th-TH" sz="4800" b="1" dirty="0">
                <a:solidFill>
                  <a:schemeClr val="tx1"/>
                </a:solidFill>
              </a:rPr>
              <a:t>1 </a:t>
            </a:r>
            <a:r>
              <a:rPr lang="en-US" sz="4800" b="1" dirty="0">
                <a:solidFill>
                  <a:schemeClr val="tx1"/>
                </a:solidFill>
              </a:rPr>
              <a:t>: </a:t>
            </a:r>
            <a:r>
              <a:rPr lang="th-TH" sz="4800" b="1" dirty="0">
                <a:solidFill>
                  <a:schemeClr val="tx1"/>
                </a:solidFill>
              </a:rPr>
              <a:t>ปัจจัยที่มีความสัมพันธ์กับคุณภาพชีวิตของวัยรุ่นตอนต้นจังหวัดสมุทรปราการ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905000"/>
            <a:ext cx="11201400" cy="44116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400" b="1" dirty="0"/>
              <a:t>ความสำคัญของวัยรุ่น สถิติของจำนวนประชากรวัยรุ่นในประเทศไทย</a:t>
            </a:r>
          </a:p>
          <a:p>
            <a:pPr eaLnBrk="1" hangingPunct="1">
              <a:defRPr/>
            </a:pPr>
            <a:r>
              <a:rPr lang="th-TH" sz="3400" b="1" dirty="0"/>
              <a:t>ปัญหาที่เกิดขึ้นในวัยรุ่น สถิติที่พบจากงานวิจัยหรือรายงานจากแหล่งต่างๆ</a:t>
            </a:r>
          </a:p>
          <a:p>
            <a:pPr eaLnBrk="1" hangingPunct="1">
              <a:defRPr/>
            </a:pPr>
            <a:r>
              <a:rPr lang="th-TH" sz="3400" b="1" dirty="0"/>
              <a:t>คุณภาพชีวิตสำคัญต่อวัยรุ่นอย่างไร ทำไมจึงต้องศึกษา</a:t>
            </a:r>
          </a:p>
          <a:p>
            <a:pPr eaLnBrk="1" hangingPunct="1">
              <a:defRPr/>
            </a:pPr>
            <a:r>
              <a:rPr lang="th-TH" sz="3400" b="1" dirty="0"/>
              <a:t>มีปัจจัยใดบ้างที่มีความสัมพันธ์กับคุณภาพชีวิตของวัยรุ่นจากงานวิจัยก่อนๆ</a:t>
            </a:r>
          </a:p>
          <a:p>
            <a:pPr eaLnBrk="1" hangingPunct="1">
              <a:defRPr/>
            </a:pPr>
            <a:r>
              <a:rPr lang="th-TH" sz="3400" b="1" dirty="0"/>
              <a:t>สถานการณ์ปัญหาที่พบในพื้นที่เป็นอย่างไร เมื่อศึกษาแล้วจะเป็นประโยชน์อย่างไร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600"/>
              <a:pPr>
                <a:defRPr/>
              </a:pPr>
              <a:t>8</a:t>
            </a:fld>
            <a:endParaRPr lang="th-TH" sz="160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152400"/>
            <a:ext cx="11658600" cy="129540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r>
              <a:rPr lang="th-TH" sz="4000" b="1" dirty="0">
                <a:solidFill>
                  <a:schemeClr val="tx1"/>
                </a:solidFill>
              </a:rPr>
              <a:t>ตัวอย่าง 2 </a:t>
            </a:r>
            <a:r>
              <a:rPr lang="en-US" sz="4000" b="1" dirty="0">
                <a:solidFill>
                  <a:schemeClr val="tx1"/>
                </a:solidFill>
              </a:rPr>
              <a:t>:</a:t>
            </a:r>
            <a:r>
              <a:rPr lang="th-TH" sz="4000" b="1" dirty="0">
                <a:solidFill>
                  <a:schemeClr val="tx1"/>
                </a:solidFill>
              </a:rPr>
              <a:t> ปัจจัยที่มีความสัมพันธ์กับการรับประทานยาต้าน</a:t>
            </a:r>
            <a:r>
              <a:rPr lang="th-TH" sz="4000" b="1" dirty="0" err="1">
                <a:solidFill>
                  <a:schemeClr val="tx1"/>
                </a:solidFill>
              </a:rPr>
              <a:t>ไวรัส</a:t>
            </a:r>
            <a:r>
              <a:rPr lang="th-TH" sz="4000" b="1" dirty="0">
                <a:solidFill>
                  <a:schemeClr val="tx1"/>
                </a:solidFill>
              </a:rPr>
              <a:t>เอดส์ของผู้ติดเชื้อและผู้ป่วยเอดส์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600200"/>
            <a:ext cx="11506200" cy="47164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000" b="1" dirty="0">
                <a:latin typeface="Angsana New" pitchFamily="18" charset="-34"/>
              </a:rPr>
              <a:t>ความสำคัญของโรคเอดส์ สถิติการป่วยและตายในประเทศไทย ผลกระทบที่เกิดขึ้น</a:t>
            </a:r>
          </a:p>
          <a:p>
            <a:pPr eaLnBrk="1" hangingPunct="1">
              <a:defRPr/>
            </a:pPr>
            <a:r>
              <a:rPr lang="th-TH" sz="3000" b="1" dirty="0">
                <a:latin typeface="Angsana New" pitchFamily="18" charset="-34"/>
              </a:rPr>
              <a:t>แนวทางการดูแลและการให้ยาเพื่อรักษาผู้ติดเชื้อและผู้ป่วยเอดส์</a:t>
            </a:r>
          </a:p>
          <a:p>
            <a:pPr eaLnBrk="1" hangingPunct="1">
              <a:defRPr/>
            </a:pPr>
            <a:r>
              <a:rPr lang="th-TH" sz="3000" b="1" dirty="0">
                <a:latin typeface="Angsana New" pitchFamily="18" charset="-34"/>
              </a:rPr>
              <a:t>ความสำคัญของการรักษา โดยให้ยาต้าน</a:t>
            </a:r>
            <a:r>
              <a:rPr lang="th-TH" sz="3000" b="1" dirty="0" err="1">
                <a:latin typeface="Angsana New" pitchFamily="18" charset="-34"/>
              </a:rPr>
              <a:t>ไวรัส</a:t>
            </a:r>
            <a:endParaRPr lang="th-TH" sz="3000" b="1" dirty="0">
              <a:latin typeface="Angsana New" pitchFamily="18" charset="-34"/>
            </a:endParaRPr>
          </a:p>
          <a:p>
            <a:pPr eaLnBrk="1" hangingPunct="1">
              <a:defRPr/>
            </a:pPr>
            <a:r>
              <a:rPr lang="th-TH" sz="3000" b="1" dirty="0">
                <a:latin typeface="Angsana New" pitchFamily="18" charset="-34"/>
              </a:rPr>
              <a:t>พฤติกรรมการรับประทานยาต้าน</a:t>
            </a:r>
            <a:r>
              <a:rPr lang="th-TH" sz="3000" b="1" dirty="0" err="1">
                <a:latin typeface="Angsana New" pitchFamily="18" charset="-34"/>
              </a:rPr>
              <a:t>ไวรัส</a:t>
            </a:r>
            <a:r>
              <a:rPr lang="th-TH" sz="3000" b="1" dirty="0">
                <a:latin typeface="Angsana New" pitchFamily="18" charset="-34"/>
              </a:rPr>
              <a:t>เอดส์ สำคัญต่อผู้ติดเชื้อและผู้ป่วยเอดส์อย่างไร ทำไมจึงต้องศึกษา</a:t>
            </a:r>
          </a:p>
          <a:p>
            <a:pPr eaLnBrk="1" hangingPunct="1">
              <a:defRPr/>
            </a:pPr>
            <a:r>
              <a:rPr lang="th-TH" sz="3000" b="1" dirty="0">
                <a:latin typeface="Angsana New" pitchFamily="18" charset="-34"/>
              </a:rPr>
              <a:t>มีปัจจัยใดบ้างที่มีความสัมพันธ์กับพฤติกรรมการรับประทานยาจากงานวิจัยก่อนๆ</a:t>
            </a:r>
          </a:p>
          <a:p>
            <a:pPr eaLnBrk="1" hangingPunct="1">
              <a:defRPr/>
            </a:pPr>
            <a:r>
              <a:rPr lang="th-TH" sz="3000" b="1" dirty="0">
                <a:latin typeface="Angsana New" pitchFamily="18" charset="-34"/>
              </a:rPr>
              <a:t>สถานการณ์ปัญหาที่พบในพื้นที่เป็นอย่างไร เมื่อศึกษาแล้วจะเป็นประโยชน์อย่างไร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9</a:t>
            </a:fld>
            <a:endParaRPr lang="th-TH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277813"/>
            <a:ext cx="11277600" cy="1143000"/>
          </a:xfrm>
        </p:spPr>
        <p:txBody>
          <a:bodyPr anchor="b">
            <a:noAutofit/>
          </a:bodyPr>
          <a:lstStyle/>
          <a:p>
            <a:pPr algn="ctr" eaLnBrk="1" hangingPunct="1">
              <a:defRPr/>
            </a:pPr>
            <a:r>
              <a:rPr lang="th-TH" sz="4000" b="1" dirty="0">
                <a:solidFill>
                  <a:schemeClr val="tx1"/>
                </a:solidFill>
              </a:rPr>
              <a:t>ตัวอย่าง 3 </a:t>
            </a:r>
            <a:r>
              <a:rPr lang="en-US" sz="4000" b="1" dirty="0">
                <a:solidFill>
                  <a:schemeClr val="tx1"/>
                </a:solidFill>
              </a:rPr>
              <a:t>:</a:t>
            </a:r>
            <a:r>
              <a:rPr lang="th-TH" sz="4000" b="1" dirty="0">
                <a:solidFill>
                  <a:schemeClr val="tx1"/>
                </a:solidFill>
              </a:rPr>
              <a:t> ผลของโปรแกรม</a:t>
            </a:r>
            <a:r>
              <a:rPr lang="th-TH" sz="4000" b="1" dirty="0" err="1">
                <a:solidFill>
                  <a:schemeClr val="tx1"/>
                </a:solidFill>
              </a:rPr>
              <a:t>ทันต</a:t>
            </a:r>
            <a:r>
              <a:rPr lang="th-TH" sz="4000" b="1" dirty="0">
                <a:solidFill>
                  <a:schemeClr val="tx1"/>
                </a:solidFill>
              </a:rPr>
              <a:t>สุขศึกษาต่อการแปรงฟันที่ถูกวิธีในเด็กวัยเรียนตอนต้น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600200"/>
            <a:ext cx="10439400" cy="45307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200" b="1" dirty="0">
                <a:effectLst/>
              </a:rPr>
              <a:t>ความสำคัญของโรคฟันผุและโรคปริทันต์ในเด็กวัยเรียนตอนต้น สถิติการป่วยในประเทศไทย ผลกระทบที่เกิดขึ้นในระยะสั้นและระยะยาว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แนวทางการป้องกันและการดูแล ที่เน้นการแปรงฟันที่ถูกวิธี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ความสำคัญของการแปรงฟันต่อสุขภาพของช่องปาก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การให้</a:t>
            </a:r>
            <a:r>
              <a:rPr lang="th-TH" sz="3200" b="1" dirty="0" err="1">
                <a:effectLst/>
              </a:rPr>
              <a:t>ทันต</a:t>
            </a:r>
            <a:r>
              <a:rPr lang="th-TH" sz="3200" b="1" dirty="0">
                <a:effectLst/>
              </a:rPr>
              <a:t>สุขศึกษาในเด็กวัยเรียนตอนต้น สำคัญอย่างไร ทำไมต้องศึกษา มีงานวิจัยใดบ้างที่ศึกษามาก่อน ได้ผลเป็นอย่างไร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สถานการณ์ปัญหาที่พบในพื้นที่เป็นอย่างไร เมื่อศึกษาแล้วจะเป็นประโยชน์อย่างไร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600"/>
              <a:pPr>
                <a:defRPr/>
              </a:pPr>
              <a:t>10</a:t>
            </a:fld>
            <a:endParaRPr lang="th-TH" sz="1600" dirty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381000"/>
            <a:ext cx="11049000" cy="1143000"/>
          </a:xfrm>
        </p:spPr>
        <p:txBody>
          <a:bodyPr anchor="b">
            <a:normAutofit fontScale="90000"/>
          </a:bodyPr>
          <a:lstStyle/>
          <a:p>
            <a:pPr algn="ctr" eaLnBrk="1" hangingPunct="1">
              <a:defRPr/>
            </a:pPr>
            <a:r>
              <a:rPr lang="th-TH" sz="4800" b="1" dirty="0">
                <a:solidFill>
                  <a:schemeClr val="tx1"/>
                </a:solidFill>
              </a:rPr>
              <a:t>ตัวอย่าง 4</a:t>
            </a:r>
            <a:r>
              <a:rPr lang="en-US" sz="4800" b="1" dirty="0">
                <a:solidFill>
                  <a:schemeClr val="tx1"/>
                </a:solidFill>
              </a:rPr>
              <a:t>: </a:t>
            </a:r>
            <a:r>
              <a:rPr lang="th-TH" sz="4800" b="1" dirty="0">
                <a:solidFill>
                  <a:schemeClr val="tx1"/>
                </a:solidFill>
              </a:rPr>
              <a:t>ผลการตรวจทางห้องปฏิบัติการเพื่อวินิจฉัยการเป็นพาหะของไวรัสตับอักเสบ ซี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676400"/>
            <a:ext cx="10515600" cy="45307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200" b="1" dirty="0">
                <a:effectLst/>
              </a:rPr>
              <a:t>ความสำคัญของโรค</a:t>
            </a:r>
            <a:r>
              <a:rPr lang="th-TH" sz="3200" b="1" dirty="0" err="1">
                <a:effectLst/>
              </a:rPr>
              <a:t>ไวรัส</a:t>
            </a:r>
            <a:r>
              <a:rPr lang="th-TH" sz="3200" b="1" dirty="0">
                <a:effectLst/>
              </a:rPr>
              <a:t>ตับอักเสบซี สถิติการป่วยและตายในประเทศไทย ผลกระทบที่เกิดขึ้น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แนวทางการตรวจวินิจฉัย เพื่อนำไปสู่การรักษาได้ย่างมีประสิทธิภาพ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ความสำคัญของการตรวจวินิจฉัยโรค รูปแบบที่ใช้ในปัจจุบันมีอะไรบ้าง ที่ใช้ในการศึกษานี้คืออะไร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มีงานวิจัยใดบ้างที่ศึกษามาก่อน ได้ผลเป็นอย่างไร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สถานการณ์ปัญหาที่พบในพื้นที่เป็นอย่างไร เมื่อศึกษาแล้วจะเป็นประโยชน์อย่างไร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15362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3276600" y="155575"/>
            <a:ext cx="8763000" cy="1143000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</a:rPr>
              <a:t>2. </a:t>
            </a:r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</a:rPr>
              <a:t>คำถามการวิจัย</a:t>
            </a:r>
          </a:p>
        </p:txBody>
      </p:sp>
      <p:sp>
        <p:nvSpPr>
          <p:cNvPr id="15363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990600" y="1600200"/>
            <a:ext cx="10668000" cy="45307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200" b="1" dirty="0">
                <a:effectLst/>
              </a:rPr>
              <a:t>เป็นคำถามสั้นๆ กระชับได้ใจความว่าเรื่องที่ศึกษา ต้องการคำตอบในประเด็นใด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นิยมตั้งคำถามเรียงจากปัญหาหรือเรื่องที่สนใจก่อน แล้วจึงตามด้วยการหาความสัมพันธ์ระหว่างตัวแปรต้นหรือตัวแปรตาม หรือตั้งคำถามเพื่อการเปรียบเทียบกรณีของการศึกษาผลของโปรแกรม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คำถามวิจัยที่ชัดเจน จะช่วยกำหนดขอบเขตของการวิจัยและการตรวจสอบวรรณกรรมที่เกี่ยวข้องในส่วนของทฤษฎีที่จะนำมาประยุกต์ใช้ในการวิจัย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12</a:t>
            </a:fld>
            <a:endParaRPr lang="th-TH"/>
          </a:p>
        </p:txBody>
      </p:sp>
      <p:sp>
        <p:nvSpPr>
          <p:cNvPr id="16386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2590800" y="277813"/>
            <a:ext cx="8915400" cy="1143000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</a:rPr>
              <a:t>ตัวอย่างคำถามการวิจัย (</a:t>
            </a:r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</a:rPr>
              <a:t>1</a:t>
            </a:r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</a:p>
        </p:txBody>
      </p:sp>
      <p:sp>
        <p:nvSpPr>
          <p:cNvPr id="16387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990600" y="1600200"/>
            <a:ext cx="10515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การศึกษาเรื่องปัจจัยที่มีความสัมพันธ์กับการรับประทานยาต้าน</a:t>
            </a:r>
            <a:r>
              <a:rPr lang="th-TH" sz="3400" b="1" dirty="0" err="1"/>
              <a:t>ไวรัส</a:t>
            </a:r>
            <a:r>
              <a:rPr lang="th-TH" sz="3400" b="1" dirty="0"/>
              <a:t>เอดส์ของผู้ติดเชื้อและผู้ป่วยเอดส์</a:t>
            </a:r>
          </a:p>
          <a:p>
            <a:pPr eaLnBrk="1" hangingPunct="1">
              <a:defRPr/>
            </a:pPr>
            <a:r>
              <a:rPr lang="th-TH" sz="3400" b="1" dirty="0"/>
              <a:t>พฤติกรรมการรับประทานยาของผู้ติดเชื้อและผู้ป่วยเอดส์เป็นอย่างไร (ตัวแปรตาม)</a:t>
            </a:r>
          </a:p>
          <a:p>
            <a:pPr eaLnBrk="1" hangingPunct="1">
              <a:defRPr/>
            </a:pPr>
            <a:r>
              <a:rPr lang="th-TH" sz="3400" b="1" dirty="0"/>
              <a:t>ปัจจัยใดบ้างที่มีความสัมพันธ์กับพฤติกรรมการรับประทานยาของผู้ติดเชื้อและผู้ป่วยเอดส์ (ตัวแปรต้น)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13</a:t>
            </a:fld>
            <a:endParaRPr lang="th-TH"/>
          </a:p>
        </p:txBody>
      </p:sp>
      <p:sp>
        <p:nvSpPr>
          <p:cNvPr id="17410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609600" y="1600200"/>
            <a:ext cx="115824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การศึกษาเรื่องผลของโปรแกรม</a:t>
            </a:r>
            <a:r>
              <a:rPr lang="th-TH" sz="3400" b="1" dirty="0" err="1"/>
              <a:t>ทันต</a:t>
            </a:r>
            <a:r>
              <a:rPr lang="th-TH" sz="3400" b="1" dirty="0"/>
              <a:t>สุขศึกษาต่อการแปรงฟันที่ถูกวิธีในเด็กวัยเรียนตอนต้น</a:t>
            </a:r>
          </a:p>
          <a:p>
            <a:pPr eaLnBrk="1" hangingPunct="1">
              <a:defRPr/>
            </a:pPr>
            <a:r>
              <a:rPr lang="th-TH" sz="3400" b="1" dirty="0"/>
              <a:t>โปรแกรม</a:t>
            </a:r>
            <a:r>
              <a:rPr lang="th-TH" sz="3400" b="1" dirty="0" err="1"/>
              <a:t>ทันต</a:t>
            </a:r>
            <a:r>
              <a:rPr lang="th-TH" sz="3400" b="1" dirty="0"/>
              <a:t>สุขศึกษามีผลต่อการเกิดแปรงฟันที่ถูกวิธีในเด็กวัยเรียนตอนต้นหรือไม่ </a:t>
            </a:r>
            <a:r>
              <a:rPr lang="en-US" sz="3400" b="1" dirty="0"/>
              <a:t>? </a:t>
            </a:r>
            <a:r>
              <a:rPr lang="th-TH" sz="3400" b="1" dirty="0"/>
              <a:t>หรือ</a:t>
            </a:r>
          </a:p>
          <a:p>
            <a:pPr eaLnBrk="1" hangingPunct="1">
              <a:defRPr/>
            </a:pPr>
            <a:r>
              <a:rPr lang="th-TH" sz="3400" b="1" dirty="0"/>
              <a:t>เด็กวัยเรียนตอนต้นที่ได้รับโปรแกรม</a:t>
            </a:r>
            <a:r>
              <a:rPr lang="th-TH" sz="3400" b="1" dirty="0" err="1"/>
              <a:t>ทันต</a:t>
            </a:r>
            <a:r>
              <a:rPr lang="th-TH" sz="3400" b="1" dirty="0"/>
              <a:t>สุขศึกษาจะแปรงฟันถูกวิธีแตกต่างไปจากเด็กวัยเรียนตอนต้นที่ไม่ได้รับโปรแกรมหรือไม่ </a:t>
            </a:r>
            <a:r>
              <a:rPr lang="en-US" sz="3400" b="1" dirty="0"/>
              <a:t>?</a:t>
            </a:r>
            <a:endParaRPr lang="th-TH" sz="3400" b="1" dirty="0"/>
          </a:p>
        </p:txBody>
      </p:sp>
      <p:sp>
        <p:nvSpPr>
          <p:cNvPr id="17411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2057400" y="426895"/>
            <a:ext cx="8229600" cy="1143000"/>
          </a:xfrm>
        </p:spPr>
        <p:txBody>
          <a:bodyPr anchor="b"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ตัวอย่างคำถามการวิจัย (</a:t>
            </a: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2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14</a:t>
            </a:fld>
            <a:endParaRPr lang="th-TH"/>
          </a:p>
        </p:txBody>
      </p:sp>
      <p:sp>
        <p:nvSpPr>
          <p:cNvPr id="18434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1676400" y="1600200"/>
            <a:ext cx="10058400" cy="453072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การศึกษาเรื่องผลการตรวจทางห้องปฏิบัติการโดยเทคนิค</a:t>
            </a:r>
            <a:r>
              <a:rPr lang="th-TH" sz="3400" b="1" dirty="0" err="1"/>
              <a:t>อีไล</a:t>
            </a:r>
            <a:r>
              <a:rPr lang="th-TH" sz="3400" b="1" dirty="0"/>
              <a:t>ซาเพื่อ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วินิจฉัยการเป็นพาหะของ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  <a:p>
            <a:pPr eaLnBrk="1" hangingPunct="1">
              <a:defRPr/>
            </a:pPr>
            <a:r>
              <a:rPr lang="th-TH" sz="3400" b="1" dirty="0"/>
              <a:t>ผลการตรวจทางห้องปฏิบัติการโดยใช้วิธี</a:t>
            </a:r>
            <a:r>
              <a:rPr lang="th-TH" sz="3400" b="1" dirty="0" err="1"/>
              <a:t>อีไล</a:t>
            </a:r>
            <a:r>
              <a:rPr lang="th-TH" sz="3400" b="1" dirty="0"/>
              <a:t>ซา เพื่อวินิจฉัยการเป็นพาหะอง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 เป็นอย่างไรบ้าง (ความชุกของปัญหา หรือตัวแปรตาม)</a:t>
            </a:r>
          </a:p>
          <a:p>
            <a:pPr eaLnBrk="1" hangingPunct="1">
              <a:defRPr/>
            </a:pPr>
            <a:r>
              <a:rPr lang="th-TH" sz="3400" b="1" dirty="0"/>
              <a:t>พาหะของโรค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ตับอักเสบซี มีคุณลักษณะทางสังคมประชากรอย่างไร</a:t>
            </a:r>
          </a:p>
          <a:p>
            <a:pPr eaLnBrk="1" hangingPunct="1">
              <a:defRPr/>
            </a:pPr>
            <a:r>
              <a:rPr lang="th-TH" sz="3400" b="1" dirty="0"/>
              <a:t>มีปัจจัยใดบ้างที่สัมพันธ์กับการเป็นพาหะของโรค (ตัวแปรต้น)</a:t>
            </a:r>
          </a:p>
        </p:txBody>
      </p:sp>
      <p:sp>
        <p:nvSpPr>
          <p:cNvPr id="18435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11506200" cy="1143000"/>
          </a:xfrm>
        </p:spPr>
        <p:txBody>
          <a:bodyPr anchor="b"/>
          <a:lstStyle/>
          <a:p>
            <a:pPr algn="ctr" eaLnBrk="1" hangingPunct="1">
              <a:defRPr/>
            </a:pP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ตัวอย่างคำถามการวิจัย (</a:t>
            </a: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3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  <p:sp>
        <p:nvSpPr>
          <p:cNvPr id="19458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2514600" y="228600"/>
            <a:ext cx="8229600" cy="1143000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</a:rPr>
              <a:t>3. </a:t>
            </a:r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</a:rPr>
              <a:t>วัตถุประสงค์การวิจัย</a:t>
            </a:r>
          </a:p>
        </p:txBody>
      </p:sp>
      <p:sp>
        <p:nvSpPr>
          <p:cNvPr id="19459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1828800" y="1676400"/>
            <a:ext cx="9448800" cy="4530725"/>
          </a:xfrm>
        </p:spPr>
        <p:txBody>
          <a:bodyPr/>
          <a:lstStyle/>
          <a:p>
            <a:pPr eaLnBrk="1" hangingPunct="1">
              <a:defRPr/>
            </a:pPr>
            <a:r>
              <a:rPr lang="th-TH" sz="3400" b="1" dirty="0"/>
              <a:t>ข้อความที่อยู่ในลักษณะที่เป็นคำตอบ ซึ่งเขียนขึ้นเพื่อตอบความมุ่งหมายของการวิจัยที่ได้วางไว้</a:t>
            </a:r>
          </a:p>
          <a:p>
            <a:pPr eaLnBrk="1" hangingPunct="1">
              <a:defRPr/>
            </a:pPr>
            <a:r>
              <a:rPr lang="th-TH" sz="3400" b="1" dirty="0"/>
              <a:t>เขียนเป็นประโยคบอกเล่าธรรมดา ใช้ข้อความที่ชัดเจนและสามารถเข้าใจได้ง่าย</a:t>
            </a:r>
          </a:p>
          <a:p>
            <a:pPr eaLnBrk="1" hangingPunct="1">
              <a:defRPr/>
            </a:pPr>
            <a:r>
              <a:rPr lang="th-TH" sz="3400" b="1" dirty="0"/>
              <a:t>สื่อถึงทิศทางการวิเคราะห์ข้อมูล และสถิติที่ใช้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16</a:t>
            </a:fld>
            <a:endParaRPr lang="th-TH"/>
          </a:p>
        </p:txBody>
      </p:sp>
      <p:sp>
        <p:nvSpPr>
          <p:cNvPr id="20482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1371600" y="155575"/>
            <a:ext cx="10439400" cy="1143000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</a:rPr>
              <a:t>ตัวอย่างวัตถุประสงค์การวิจัย (</a:t>
            </a:r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</a:rPr>
              <a:t>1</a:t>
            </a:r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</a:p>
        </p:txBody>
      </p:sp>
      <p:sp>
        <p:nvSpPr>
          <p:cNvPr id="20483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457200" y="1524000"/>
            <a:ext cx="11125200" cy="460692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200" b="1" dirty="0">
                <a:effectLst/>
              </a:rPr>
              <a:t>การศึกษาเรื่องปัจจัยที่มีความสัมพันธ์กับการรับประทานยาต้าน</a:t>
            </a:r>
            <a:r>
              <a:rPr lang="th-TH" sz="3200" b="1" dirty="0" err="1">
                <a:effectLst/>
              </a:rPr>
              <a:t>ไวรัส</a:t>
            </a:r>
            <a:r>
              <a:rPr lang="th-TH" sz="3200" b="1" dirty="0">
                <a:effectLst/>
              </a:rPr>
              <a:t>เอดส์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200" b="1" dirty="0">
                <a:effectLst/>
              </a:rPr>
              <a:t>ของผู้ติดเชื้อและผู้ป่วยเอดส์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เพื่อศึกษาถึงพฤติกรรมการรับประทานยาของผู้ติดเชื้อและผู้ป่วยเอดส์   (ตัวแปรตาม)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เพื่อศึกษาปัจจัยด้านสังคมประชากร การเข้าถึงสถานบริการสัมพันธภาพกับเจ้าหน้าที่ และแรงสนับสนุนทางสังคมกับการรับประทานยาของผู้ติดเชื้อและผู้ป่วยเอดส์ (ตัวแปรต้น)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เพื่อศึกษาความสัมพันธ์ระหว่างปัจจัยด้านสังคมประชากร</a:t>
            </a:r>
            <a:r>
              <a:rPr lang="en-US" sz="3200" b="1" dirty="0">
                <a:effectLst/>
              </a:rPr>
              <a:t>…</a:t>
            </a:r>
            <a:r>
              <a:rPr lang="th-TH" sz="3200" b="1" dirty="0">
                <a:effectLst/>
              </a:rPr>
              <a:t>กับพฤติกรรมการรับประทานยา</a:t>
            </a:r>
            <a:r>
              <a:rPr lang="en-US" sz="3200" b="1" dirty="0">
                <a:effectLst/>
              </a:rPr>
              <a:t>…</a:t>
            </a:r>
            <a:r>
              <a:rPr lang="th-TH" sz="3200" b="1" dirty="0">
                <a:effectLst/>
              </a:rPr>
              <a:t>(ดูความสัมพันธ์)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600"/>
              <a:pPr>
                <a:defRPr/>
              </a:pPr>
              <a:t>17</a:t>
            </a:fld>
            <a:endParaRPr lang="th-TH" sz="1600"/>
          </a:p>
        </p:txBody>
      </p:sp>
      <p:sp>
        <p:nvSpPr>
          <p:cNvPr id="21506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1371600" y="1600200"/>
            <a:ext cx="10287000" cy="453072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การศึกษาเรื่องผลของโปรแกรมทันตสุขศึกษาต่อการแปรงฟันที่ถูกวิธีในเด็กวัยเรียนตอนต้น</a:t>
            </a:r>
          </a:p>
          <a:p>
            <a:pPr>
              <a:defRPr/>
            </a:pPr>
            <a:r>
              <a:rPr lang="th-TH" sz="3400" b="1" dirty="0"/>
              <a:t>เพื่อเปรียบเทียบวิธีการแปรงฟันที่ถูกวิธีในเด็กวัยเรียนตอนต้นในกลุ่มทดลองและกลุ่มควบคุม ก่อนการให้โปรแกรม</a:t>
            </a:r>
            <a:r>
              <a:rPr lang="th-TH" sz="3400" b="1" dirty="0" err="1"/>
              <a:t>ทันต</a:t>
            </a:r>
            <a:r>
              <a:rPr lang="th-TH" sz="3400" b="1" dirty="0"/>
              <a:t>สุขศึกษา</a:t>
            </a:r>
          </a:p>
          <a:p>
            <a:pPr eaLnBrk="1" hangingPunct="1">
              <a:defRPr/>
            </a:pPr>
            <a:r>
              <a:rPr lang="th-TH" sz="3400" b="1" dirty="0"/>
              <a:t>เพื่อเปรียบเทียบวิธีการแปรงฟันที่ถูกวิธีในเด็กวัยเรียนตอนต้นในกลุ่มทดลองและกลุ่มควบคุม หลังการให้โปรแกรม</a:t>
            </a:r>
            <a:r>
              <a:rPr lang="th-TH" sz="3400" b="1" dirty="0" err="1"/>
              <a:t>ทันต</a:t>
            </a:r>
            <a:r>
              <a:rPr lang="th-TH" sz="3400" b="1" dirty="0"/>
              <a:t>สุขศึกษา</a:t>
            </a:r>
          </a:p>
        </p:txBody>
      </p:sp>
      <p:sp>
        <p:nvSpPr>
          <p:cNvPr id="21507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1524000" y="304800"/>
            <a:ext cx="8229600" cy="1143000"/>
          </a:xfrm>
        </p:spPr>
        <p:txBody>
          <a:bodyPr anchor="b"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ตัวอย่างวัตถุประสงค์การวิจัย (</a:t>
            </a: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2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600"/>
              <a:pPr>
                <a:defRPr/>
              </a:pPr>
              <a:t>18</a:t>
            </a:fld>
            <a:endParaRPr lang="th-TH" sz="1600"/>
          </a:p>
        </p:txBody>
      </p:sp>
      <p:sp>
        <p:nvSpPr>
          <p:cNvPr id="22530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1295400" y="1447800"/>
            <a:ext cx="10896600" cy="4716463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การศึกษาเรื่องผลการตรวจทางห้องปฏิบัติการโดยเทคนิค</a:t>
            </a:r>
            <a:r>
              <a:rPr lang="th-TH" sz="3400" b="1" dirty="0" err="1"/>
              <a:t>อีไล</a:t>
            </a:r>
            <a:r>
              <a:rPr lang="th-TH" sz="3400" b="1" dirty="0"/>
              <a:t>ซา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เพื่อวินิจฉัยการเป็นพาหะของ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  <a:p>
            <a:pPr eaLnBrk="1" hangingPunct="1">
              <a:defRPr/>
            </a:pPr>
            <a:r>
              <a:rPr lang="th-TH" sz="3400" b="1" dirty="0"/>
              <a:t>เพื่อศึกษาผลการตรวจทางห้องปฏิบัติการโดยใช้วิธี</a:t>
            </a:r>
            <a:r>
              <a:rPr lang="th-TH" sz="3400" b="1" dirty="0" err="1"/>
              <a:t>อีไล</a:t>
            </a:r>
            <a:r>
              <a:rPr lang="th-TH" sz="3400" b="1" dirty="0"/>
              <a:t>ซา เพื่อวินิจฉัยการเป็นพาหะของ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  <a:p>
            <a:pPr eaLnBrk="1" hangingPunct="1">
              <a:defRPr/>
            </a:pPr>
            <a:r>
              <a:rPr lang="th-TH" sz="3400" b="1" dirty="0"/>
              <a:t>เพื่อศึกษาคุณลักษณะทางสังคมประชากรของพาหะโรค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  <a:p>
            <a:pPr eaLnBrk="1" hangingPunct="1">
              <a:defRPr/>
            </a:pPr>
            <a:r>
              <a:rPr lang="th-TH" sz="3400" b="1" dirty="0"/>
              <a:t>เพื่อศึกษาความสัมพันธ์ระหว่างปัจจัยด้านสังคมประชากร ประวัติการได้รับเลือด ประวัติการคลุกคลีผู้ป่วย กับการเป็นพาหะของโรค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</p:txBody>
      </p:sp>
      <p:sp>
        <p:nvSpPr>
          <p:cNvPr id="22531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1752600" y="152400"/>
            <a:ext cx="10439400" cy="1143000"/>
          </a:xfrm>
        </p:spPr>
        <p:txBody>
          <a:bodyPr anchor="b"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ตัวอย่างวัตถุประสงค์การวิจัย (</a:t>
            </a: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3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z="1600"/>
              <a:pPr>
                <a:defRPr/>
              </a:pPr>
              <a:t>19</a:t>
            </a:fld>
            <a:endParaRPr lang="th-TH" sz="1600" dirty="0"/>
          </a:p>
        </p:txBody>
      </p:sp>
      <p:sp>
        <p:nvSpPr>
          <p:cNvPr id="23554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2286000" y="304800"/>
            <a:ext cx="8229600" cy="1143000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</a:rPr>
              <a:t>4. </a:t>
            </a:r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</a:rPr>
              <a:t>สมมติฐานการวิจัย</a:t>
            </a:r>
          </a:p>
        </p:txBody>
      </p:sp>
      <p:sp>
        <p:nvSpPr>
          <p:cNvPr id="23555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914400" y="1717817"/>
            <a:ext cx="10363200" cy="4530725"/>
          </a:xfrm>
        </p:spPr>
        <p:txBody>
          <a:bodyPr/>
          <a:lstStyle/>
          <a:p>
            <a:pPr eaLnBrk="1" hangingPunct="1">
              <a:defRPr/>
            </a:pPr>
            <a:r>
              <a:rPr lang="th-TH" sz="3400" b="1" dirty="0"/>
              <a:t>ข้อความที่อยู่ในลักษณะที่เป็นคำตอบ ซึ่งเขียนขึ้นเพื่อตอบความมุ่งหมายของการวิจัยที่ได้วางไว้</a:t>
            </a:r>
          </a:p>
          <a:p>
            <a:pPr eaLnBrk="1" hangingPunct="1">
              <a:defRPr/>
            </a:pPr>
            <a:r>
              <a:rPr lang="th-TH" sz="3400" b="1" dirty="0"/>
              <a:t>เขียนเป็นประโยคบอกเล่าธรรมดา ใช้ข้อความที่ชัดเจนและสามารถเข้าใจได้ง่าย</a:t>
            </a:r>
          </a:p>
          <a:p>
            <a:pPr eaLnBrk="1" hangingPunct="1">
              <a:defRPr/>
            </a:pPr>
            <a:r>
              <a:rPr lang="th-TH" sz="3400" b="1" dirty="0"/>
              <a:t>สื่อถึงทิศทางการวิเคราะห์ข้อมูล และสถิติที่ใช้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24578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2667000" y="253023"/>
            <a:ext cx="8229600" cy="901700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ตัวอย่าง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สมมติฐานการวิจัย (</a:t>
            </a: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  <a:endParaRPr lang="th-TH" sz="5400" b="1" dirty="0">
              <a:solidFill>
                <a:schemeClr val="tx1"/>
              </a:solidFill>
            </a:endParaRPr>
          </a:p>
        </p:txBody>
      </p:sp>
      <p:sp>
        <p:nvSpPr>
          <p:cNvPr id="24579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914400" y="1388399"/>
            <a:ext cx="10515600" cy="4835525"/>
          </a:xfrm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200" b="1" dirty="0"/>
              <a:t>การศึกษาเรื่องปัจจัยที่มีความสัมพันธ์กับการรับประทานยาต้าน</a:t>
            </a:r>
            <a:r>
              <a:rPr lang="th-TH" sz="3200" b="1" dirty="0" err="1"/>
              <a:t>ไวรัส</a:t>
            </a:r>
            <a:endParaRPr lang="th-TH" sz="3200" b="1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200" b="1" dirty="0"/>
              <a:t>ของผู้ติดเชื้อและผู้ป่วยเอดส์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ปัจจัยด้านสังคมประชากรได้แก่ </a:t>
            </a:r>
            <a:r>
              <a:rPr lang="en-US" sz="3200" b="1" dirty="0">
                <a:effectLst/>
              </a:rPr>
              <a:t>…</a:t>
            </a:r>
            <a:r>
              <a:rPr lang="th-TH" sz="3200" b="1" dirty="0">
                <a:effectLst/>
              </a:rPr>
              <a:t>มีความสัมพันธ์กับพฤติกรรมการรับประทานยาต้าน</a:t>
            </a:r>
            <a:r>
              <a:rPr lang="th-TH" sz="3200" b="1" dirty="0" err="1">
                <a:effectLst/>
              </a:rPr>
              <a:t>ไวรัส</a:t>
            </a:r>
            <a:r>
              <a:rPr lang="th-TH" sz="3200" b="1" dirty="0">
                <a:effectLst/>
              </a:rPr>
              <a:t>เอดส์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ปัจจัยด้านความรู้และการรับรู้ต่อโรคมีความสัมพันธ์กับพฤติกรรมการรับประทานยาต้าน</a:t>
            </a:r>
            <a:r>
              <a:rPr lang="th-TH" sz="3200" b="1" dirty="0" err="1">
                <a:effectLst/>
              </a:rPr>
              <a:t>ไวรัส</a:t>
            </a:r>
            <a:r>
              <a:rPr lang="th-TH" sz="3200" b="1" dirty="0">
                <a:effectLst/>
              </a:rPr>
              <a:t>เอดส์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ปัจจัยด้านการเข้าถึงสถานบริการและสัมพันธภาพกับบุบคลากรมีความสัมพันธ์กับการรับประทานยาต้าน</a:t>
            </a:r>
            <a:r>
              <a:rPr lang="th-TH" sz="3200" b="1" dirty="0" err="1">
                <a:effectLst/>
              </a:rPr>
              <a:t>ไวรัส</a:t>
            </a:r>
            <a:r>
              <a:rPr lang="th-TH" sz="3200" b="1" dirty="0">
                <a:effectLst/>
              </a:rPr>
              <a:t>เอดส์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ปัจจัยด้านแรงสนับสนุนทางสังคมมีความสัมพันธ์กับการรับประทานยาต้าน</a:t>
            </a:r>
            <a:r>
              <a:rPr lang="th-TH" sz="3200" b="1" dirty="0" err="1">
                <a:effectLst/>
              </a:rPr>
              <a:t>ไวรัส</a:t>
            </a:r>
            <a:r>
              <a:rPr lang="th-TH" sz="3200" b="1" dirty="0">
                <a:effectLst/>
              </a:rPr>
              <a:t>เอดส์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77893-1380-44DF-9E9C-C5C382EC6108}" type="slidenum">
              <a:rPr lang="th-TH" smtClean="0"/>
              <a:pPr>
                <a:defRPr/>
              </a:pPr>
              <a:t>21</a:t>
            </a:fld>
            <a:endParaRPr lang="th-TH"/>
          </a:p>
        </p:txBody>
      </p:sp>
      <p:sp>
        <p:nvSpPr>
          <p:cNvPr id="25602" name="ตัวยึดเนื้อหา 2"/>
          <p:cNvSpPr>
            <a:spLocks noGrp="1"/>
          </p:cNvSpPr>
          <p:nvPr>
            <p:ph idx="4294967295"/>
          </p:nvPr>
        </p:nvSpPr>
        <p:spPr>
          <a:xfrm>
            <a:off x="1219200" y="1600200"/>
            <a:ext cx="10591800" cy="4606925"/>
          </a:xfrm>
        </p:spPr>
        <p:txBody>
          <a:bodyPr>
            <a:normAutofit/>
          </a:bodyPr>
          <a:lstStyle/>
          <a:p>
            <a:pPr>
              <a:lnSpc>
                <a:spcPts val="3000"/>
              </a:lnSpc>
              <a:buNone/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การศึกษาเรื่องผลของโปรแกรม</a:t>
            </a:r>
            <a:r>
              <a:rPr lang="th-TH" sz="3200" b="1" dirty="0" err="1">
                <a:effectLst/>
                <a:latin typeface="Angsana New" pitchFamily="18" charset="-34"/>
              </a:rPr>
              <a:t>ทันต</a:t>
            </a:r>
            <a:r>
              <a:rPr lang="th-TH" sz="3200" b="1" dirty="0">
                <a:effectLst/>
                <a:latin typeface="Angsana New" pitchFamily="18" charset="-34"/>
              </a:rPr>
              <a:t>สุขศึกษาต่อการแปรงฟันที่ถูกวิธีใน</a:t>
            </a:r>
          </a:p>
          <a:p>
            <a:pPr>
              <a:lnSpc>
                <a:spcPts val="3000"/>
              </a:lnSpc>
              <a:buNone/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เด็กวัยเรียนตอนต้น</a:t>
            </a:r>
          </a:p>
          <a:p>
            <a:pPr>
              <a:lnSpc>
                <a:spcPts val="3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ก่อนให้โปรแกรม</a:t>
            </a:r>
            <a:r>
              <a:rPr lang="th-TH" sz="3200" b="1" dirty="0" err="1">
                <a:effectLst/>
                <a:latin typeface="Angsana New" pitchFamily="18" charset="-34"/>
              </a:rPr>
              <a:t>ทันต</a:t>
            </a:r>
            <a:r>
              <a:rPr lang="th-TH" sz="3200" b="1" dirty="0">
                <a:effectLst/>
                <a:latin typeface="Angsana New" pitchFamily="18" charset="-34"/>
              </a:rPr>
              <a:t>สุขศึกษา วิธีการแปรงฟันในทั้งสองกลุ่มไม่แตกต่างกัน</a:t>
            </a:r>
          </a:p>
          <a:p>
            <a:pPr>
              <a:lnSpc>
                <a:spcPts val="3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กลุ่มควบคุมมีคะแนนการแปรงฟันที่ถูกวิธีไม่แตกต่างกันทั้งก่อนและหลังการให้โปรแกรม</a:t>
            </a:r>
            <a:r>
              <a:rPr lang="th-TH" sz="3200" b="1" dirty="0" err="1">
                <a:effectLst/>
                <a:latin typeface="Angsana New" pitchFamily="18" charset="-34"/>
              </a:rPr>
              <a:t>ทันต</a:t>
            </a:r>
            <a:r>
              <a:rPr lang="th-TH" sz="3200" b="1" dirty="0">
                <a:effectLst/>
                <a:latin typeface="Angsana New" pitchFamily="18" charset="-34"/>
              </a:rPr>
              <a:t>สุขสุขศึกษา</a:t>
            </a:r>
          </a:p>
          <a:p>
            <a:pPr>
              <a:lnSpc>
                <a:spcPts val="3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กลุ่มทดลองมีคะแนนการแปรงฟันที่ถูกวิธีหลังการให้โปรแกรม</a:t>
            </a:r>
            <a:r>
              <a:rPr lang="th-TH" sz="3200" b="1" dirty="0" err="1">
                <a:effectLst/>
                <a:latin typeface="Angsana New" pitchFamily="18" charset="-34"/>
              </a:rPr>
              <a:t>ทันต</a:t>
            </a:r>
            <a:r>
              <a:rPr lang="th-TH" sz="3200" b="1" dirty="0">
                <a:effectLst/>
                <a:latin typeface="Angsana New" pitchFamily="18" charset="-34"/>
              </a:rPr>
              <a:t>สุขศึกษาสูงกว่าก่อนให้</a:t>
            </a:r>
          </a:p>
          <a:p>
            <a:pPr>
              <a:lnSpc>
                <a:spcPts val="3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หลังให้โปรแกรม</a:t>
            </a:r>
            <a:r>
              <a:rPr lang="th-TH" sz="3200" b="1" dirty="0" err="1">
                <a:effectLst/>
                <a:latin typeface="Angsana New" pitchFamily="18" charset="-34"/>
              </a:rPr>
              <a:t>ทันต</a:t>
            </a:r>
            <a:r>
              <a:rPr lang="th-TH" sz="3200" b="1" dirty="0">
                <a:effectLst/>
                <a:latin typeface="Angsana New" pitchFamily="18" charset="-34"/>
              </a:rPr>
              <a:t>สุขศึกษากลุ่มทดลองมีคะแนนการแปรงฟันที่ถูกวิธีสูงกว่ากลุ่มควบคุม</a:t>
            </a:r>
          </a:p>
        </p:txBody>
      </p:sp>
      <p:sp>
        <p:nvSpPr>
          <p:cNvPr id="25603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3200400" y="152400"/>
            <a:ext cx="8991600" cy="1143000"/>
          </a:xfrm>
        </p:spPr>
        <p:txBody>
          <a:bodyPr anchor="b"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ตัวอย่าง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สมมติฐานการวิจัย (</a:t>
            </a: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2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)</a:t>
            </a:r>
            <a:endParaRPr lang="th-TH" sz="5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ชื่อเรื่อง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 anchor="b"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ตัวอย่างสมมติฐานการวิจัย (3)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2160589"/>
            <a:ext cx="10828866" cy="3880773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การศึกษาเรื่องผลการตรวจทางห้องปฏิบัติการโดยเทคนิค</a:t>
            </a:r>
            <a:r>
              <a:rPr lang="th-TH" sz="3400" b="1" dirty="0" err="1"/>
              <a:t>อีไล</a:t>
            </a:r>
            <a:r>
              <a:rPr lang="th-TH" sz="3400" b="1" dirty="0"/>
              <a:t>ซาเพื่อ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th-TH" sz="3400" b="1" dirty="0"/>
              <a:t>วินิจฉัยการเป็นพาหะของ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  <a:p>
            <a:pPr eaLnBrk="1" hangingPunct="1">
              <a:defRPr/>
            </a:pPr>
            <a:r>
              <a:rPr lang="th-TH" sz="3400" b="1" dirty="0"/>
              <a:t>ปัจจัยด้านสังคมประชากรมีความสัมพันธ์กับการเป็นพาหะของโรค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  <a:p>
            <a:pPr eaLnBrk="1" hangingPunct="1">
              <a:defRPr/>
            </a:pPr>
            <a:r>
              <a:rPr lang="th-TH" sz="3400" b="1" dirty="0"/>
              <a:t>ประวัติการได้รับเลือดและการคลุกคลีกับผู้ป่วยมีความสัมพันธ์กับการเป็นพาหะของโรค</a:t>
            </a:r>
            <a:r>
              <a:rPr lang="th-TH" sz="3400" b="1" dirty="0" err="1"/>
              <a:t>ไวรัส</a:t>
            </a:r>
            <a:r>
              <a:rPr lang="th-TH" sz="3400" b="1" dirty="0"/>
              <a:t>ตับอักเสบ ซี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th-TH" sz="3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22</a:t>
            </a:fld>
            <a:endParaRPr lang="th-TH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7666" y="312226"/>
            <a:ext cx="8596668" cy="1320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</a:rPr>
              <a:t>5. ขอบเขตการวิจัย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385532" y="1600201"/>
            <a:ext cx="10120668" cy="4530725"/>
          </a:xfrm>
        </p:spPr>
        <p:txBody>
          <a:bodyPr/>
          <a:lstStyle/>
          <a:p>
            <a:pPr eaLnBrk="1" hangingPunct="1">
              <a:defRPr/>
            </a:pPr>
            <a:r>
              <a:rPr lang="th-TH" sz="3400" b="1" dirty="0"/>
              <a:t>ผู้วิจัยต้องกำหนดขอบเขตของปัญหาเพื่อให้ปัญหาวิจัยมีความ</a:t>
            </a:r>
            <a:r>
              <a:rPr lang="th-TH" sz="3400" b="1" dirty="0" err="1"/>
              <a:t>แจ่ม</a:t>
            </a:r>
            <a:r>
              <a:rPr lang="th-TH" sz="3400" b="1" dirty="0"/>
              <a:t>ชัด</a:t>
            </a:r>
          </a:p>
          <a:p>
            <a:pPr eaLnBrk="1" hangingPunct="1">
              <a:defRPr/>
            </a:pPr>
            <a:r>
              <a:rPr lang="th-TH" sz="3400" b="1" dirty="0"/>
              <a:t>ต้องกล่าวถึงสถานที่ กลุ่มตัวอย่างหรือประชากรที่จะใช้ในการวิจัยเป็นใคร หรืออะไร จะศึกษาตัวแปรอะไรบ้าง ตลอดจนกล่าวถึงสภาพแวดล้อมต่างๆ ที่ควรจะจำกัดขอบเขตเพื่อให้เกิดความเข้าใจตรงกัน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z="1600"/>
              <a:pPr>
                <a:defRPr/>
              </a:pPr>
              <a:t>23</a:t>
            </a:fld>
            <a:endParaRPr lang="th-TH" sz="1600" dirty="0"/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474664"/>
            <a:ext cx="8596668" cy="1320800"/>
          </a:xfrm>
        </p:spPr>
        <p:txBody>
          <a:bodyPr/>
          <a:lstStyle/>
          <a:p>
            <a:pPr eaLnBrk="1" hangingPunct="1">
              <a:defRPr/>
            </a:pPr>
            <a:r>
              <a:rPr lang="th-TH" sz="5000" b="1" dirty="0">
                <a:solidFill>
                  <a:schemeClr val="tx1"/>
                </a:solidFill>
              </a:rPr>
              <a:t>ตัวอย่างขอบเขตของการวิจัย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1795465"/>
            <a:ext cx="10967334" cy="424589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>
                <a:latin typeface="Angsana New" pitchFamily="18" charset="-34"/>
              </a:rPr>
              <a:t>การศึกษานี้ ศึกษาเฉพาะในกลุ่มเด็กวัยรุ่นตอนต้นที่เรียนอยู่ในชั้นมัธยมศึกษาปีที่ 2-3 ของโรงเรียนในสังกัดกรมสามัญศึกษา กระทรวงศึกษาธิการ จังหวัดเชียงราย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>
                <a:latin typeface="Angsana New" pitchFamily="18" charset="-34"/>
              </a:rPr>
              <a:t>การศึกษานี้ศึกษาเฉพาะกลุ่มผู้ติดเชื้อและผู้ป่วยเอดส์ที่เป็นผู้ป่วยนอกและมารับบริการ ณ คลินิกตะวันใหม่ โรงพยาบาลตากสิน ในระยะเวลา 1 กรกฎาคม – 30 กันยายน 2552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>
                <a:latin typeface="Angsana New" pitchFamily="18" charset="-34"/>
              </a:rPr>
              <a:t>การศึกษานี้ศึกษาเฉพาะผลการตรวจเลือดทางห้องปฏิบัติการโดยใช้วิธี </a:t>
            </a:r>
            <a:r>
              <a:rPr lang="th-TH" sz="3400" b="1" dirty="0" err="1">
                <a:latin typeface="Angsana New" pitchFamily="18" charset="-34"/>
              </a:rPr>
              <a:t>อีไล</a:t>
            </a:r>
            <a:r>
              <a:rPr lang="th-TH" sz="3400" b="1" dirty="0">
                <a:latin typeface="Angsana New" pitchFamily="18" charset="-34"/>
              </a:rPr>
              <a:t>ซา (</a:t>
            </a:r>
            <a:r>
              <a:rPr lang="en-US" sz="3400" b="1" dirty="0">
                <a:latin typeface="Angsana New" pitchFamily="18" charset="-34"/>
              </a:rPr>
              <a:t>ELISA</a:t>
            </a:r>
            <a:r>
              <a:rPr lang="th-TH" sz="3400" b="1" dirty="0">
                <a:latin typeface="Angsana New" pitchFamily="18" charset="-34"/>
              </a:rPr>
              <a:t>) เท่านั้น โดยทำการตรวจเลือด 2 ครั้งเพื่อยืนยันผลในกลุ่มตัวอย่าง...........ที่............จังหวัด............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24</a:t>
            </a:fld>
            <a:endParaRPr lang="th-TH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057400" y="493421"/>
            <a:ext cx="8596668" cy="1320800"/>
          </a:xfrm>
        </p:spPr>
        <p:txBody>
          <a:bodyPr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6. ข้อจำกัดของการวิจัย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2160589"/>
            <a:ext cx="10600266" cy="388077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/>
              <a:t>ส่วนที่แตกต่างกันระหว่างกรอบความคิดกับสภาพที่เป็นจริงนั้น หากสามารถทำได้ พิสูจน์ได้ แสดงว่ากรอบความคิดและสภาพที่เป็นจริงสอดคล้องกัน แต่นักวิจัยไม่ได้ทำ (อาจเนื่องจากกำหนดขอบเขตการวิจัยไว้แคบ) ส่วนนั้นคือสิ่งที่ต้องกำหนดเป็นข้อจำกัดของหารวิจัย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h-TH" sz="3400" b="1" dirty="0"/>
              <a:t>	อาจมีหรือไม่มีก็ได้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400" b="1" dirty="0"/>
              <a:t>สิ่งมี่กำหนดเป็นข้อตกลงเบื้องต้นของการวิจัยถ้าเป็นข้อความที่ขาดเหตุผลสนับสนุน อาจทำให้เกิดส่วนแตกต่างระหว่างกรอบความคิด และสภาพที่เป็นจริงที่ต้องกำหนดเป็นข้อจำกัดของการวิจัย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z="1600"/>
              <a:pPr>
                <a:defRPr/>
              </a:pPr>
              <a:t>25</a:t>
            </a:fld>
            <a:endParaRPr lang="th-TH" sz="1600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2362200" y="368454"/>
            <a:ext cx="8596668" cy="1320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</a:rPr>
              <a:t>7. นิยามศัพท์เฉพาะ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689254"/>
            <a:ext cx="10210800" cy="45307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200" b="1" dirty="0">
                <a:effectLst/>
              </a:rPr>
              <a:t>ส่วนสำคัญของการวิจัยในการทำความเข้าใจกับความหมายของคำที่ต้องการใช้ เพื่อให้ผู้อ่านงานวิจัยมีความเข้าใจตรงกันกับผู้วิจัย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ช่วยให้ปัญหาวิจัยมีความรัดกุมมากขึ้น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ความหมายที่ให้ควรมีความหมายเดียว ไม่มีความหมายหลายแง่หลายมุม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ความหมายของตัวแปรทั้งตัวแปรต้น ตัวแปรตามหรือตัวแปรควบคุมอื่นๆ ควรสื่อถึงการวัดได้ ประเมินได้จากโดยเครื่องมือหรือแบบทดสอบที่สร้างขึ้น</a:t>
            </a:r>
          </a:p>
          <a:p>
            <a:pPr eaLnBrk="1" hangingPunct="1">
              <a:defRPr/>
            </a:pPr>
            <a:r>
              <a:rPr lang="th-TH" sz="3200" b="1" dirty="0">
                <a:effectLst/>
              </a:rPr>
              <a:t>ไม่ควรเขียนแบบนามธรรมที่ไม่สามารถวัดได้หรือเก็บข้อมูลเพื่อนำมาวิเคราะห์ไม่ได้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26</a:t>
            </a:fld>
            <a:endParaRPr lang="th-TH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การให้คำนิยามตัวแปร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2160589"/>
            <a:ext cx="10676466" cy="388077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2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นิยามทั่วไป (</a:t>
            </a:r>
            <a:r>
              <a:rPr lang="en-US" sz="32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General/Conceptual definition</a:t>
            </a:r>
            <a:r>
              <a:rPr lang="th-TH" sz="32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) การให้ความหมายทั่วไปตามแนวคิดทฤษฎี เช่น รายได้ครอบครัว หมายถึงรายได้ของสมาชิกทุกคนในครอบครัวจากการประกอบอาชีพ</a:t>
            </a:r>
          </a:p>
          <a:p>
            <a:pPr eaLnBrk="1" hangingPunct="1">
              <a:defRPr/>
            </a:pPr>
            <a:r>
              <a:rPr lang="th-TH" sz="32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นิยามเชิงปฏิบัติการ (</a:t>
            </a:r>
            <a:r>
              <a:rPr lang="en-US" sz="32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Operational definition</a:t>
            </a:r>
            <a:r>
              <a:rPr lang="th-TH" sz="32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) การให้ความหมายที่บ่งบอกถึงอาการ ระบุกิจกรรม หรือแนวทางการวัด การประเมิน และนำไปสู่การสร้างเครื่องมือเพื่อเก็บรวบรวมข้อมูล เช่น รายได้ของครอบครัว หมายถึงรายได้ของสมาชิกทุกคนในครอบครัวที่ได้จากการประกอบอาชีพทุกประเภทรวมกัน เป็นจำนวนบาท/เดือน โดยไม่หักค่าใช้จ่ายใดๆ (แบบสอบถามที่สร้าง จำนวนสมาชิกที่มีอาชีพ/รายได้ เป็นบาท/คน/เดือน)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z="1600"/>
              <a:pPr>
                <a:defRPr/>
              </a:pPr>
              <a:t>27</a:t>
            </a:fld>
            <a:endParaRPr lang="th-TH" sz="1600" dirty="0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057400" y="433808"/>
            <a:ext cx="8596668" cy="1320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</a:rPr>
              <a:t>ตัวอย่างการให้คำนิยามตัวแปร (1)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1600201"/>
            <a:ext cx="10295466" cy="444116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h-TH" sz="3200" b="1" dirty="0">
                <a:effectLst/>
              </a:rPr>
              <a:t>อายุ หมายถึง อายุเต็มปีของกลุ่มตัวอย่างนับถึงวันเก็บข้อมูลเศษจำนวนเดือนที่เกิน 6เดือนขึ้นไปปัดขึ้นไปเป็นอีก 1 ปี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200" b="1" dirty="0">
                <a:effectLst/>
              </a:rPr>
              <a:t>ระดับการศึกษา หมายถึง การศึกษาขั้นสูงสุดที่กลุ่มตัวอย่างได้รับแบ่งเป็น ไม่ได้เรียนหนังสือ ประถมศึกษา มัธยมศึกษาตอนต้น มัธยมศึกษาตอนปลาย/</a:t>
            </a:r>
            <a:r>
              <a:rPr lang="th-TH" sz="3200" b="1" dirty="0" err="1">
                <a:effectLst/>
              </a:rPr>
              <a:t>ปวช</a:t>
            </a:r>
            <a:r>
              <a:rPr lang="th-TH" sz="3200" b="1" dirty="0">
                <a:effectLst/>
              </a:rPr>
              <a:t>. อนุปริญญา/</a:t>
            </a:r>
            <a:r>
              <a:rPr lang="th-TH" sz="3200" b="1" dirty="0" err="1">
                <a:effectLst/>
              </a:rPr>
              <a:t>ปวส</a:t>
            </a:r>
            <a:r>
              <a:rPr lang="th-TH" sz="3200" b="1" dirty="0">
                <a:effectLst/>
              </a:rPr>
              <a:t>. ปริญญาตรี และสูงกว่าปริญญาตรี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h-TH" sz="3200" b="1" dirty="0">
                <a:effectLst/>
              </a:rPr>
              <a:t>อาชีพ หมายถึง การทำงานที่ใช้เวลาส่วนใหญ่ในการปฏิบัติและก่อให้เกิดรายได้ จำแนกเป็น ว่างงาน/แม่บ้าน รับจ้าง เกษตรกรรม ค้าขาย รับราชการ/รัฐวิสาหกิจ พนักงานบริษัทเอกชน เป็นต้น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28</a:t>
            </a:fld>
            <a:endParaRPr lang="th-TH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type="title"/>
          </p:nvPr>
        </p:nvSpPr>
        <p:spPr>
          <a:xfrm>
            <a:off x="2514600" y="193674"/>
            <a:ext cx="9906000" cy="1143000"/>
          </a:xfrm>
        </p:spPr>
        <p:txBody>
          <a:bodyPr anchor="b"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ตัวอย่างการให้คำนิยามตัวแปร (2)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571500" y="1510637"/>
            <a:ext cx="11049000" cy="453072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h-TH" sz="3200" b="1" dirty="0">
                <a:latin typeface="Angsana New" pitchFamily="18" charset="-34"/>
              </a:rPr>
              <a:t>คุณภาพชีวิต หมายถึงการรับรู้ต่อสภาพความเป็นอยู่ที่ดีทั้งด้านร่างกาย อารมณ์ จิตใจ สังคมและสิ่งแวดล้อม และสามารถอยู่ร่วมในสังคมได้อย่างเป็นปกติสุข ประเมินได้จากแบบวัดคุณภาพชีวิตที่ผู้วิจัยได้ดัดแปลงจากแบบวัดคุณภาพชีวิตขององค์การอนามัยโลกฉบับย่อภาษาไทย (</a:t>
            </a:r>
            <a:r>
              <a:rPr lang="en-US" sz="3200" b="1" dirty="0">
                <a:latin typeface="Angsana New" pitchFamily="18" charset="-34"/>
              </a:rPr>
              <a:t>WHOQOL-BRIEF-THAI</a:t>
            </a:r>
            <a:r>
              <a:rPr lang="th-TH" sz="3200" b="1" dirty="0">
                <a:latin typeface="Angsana New" pitchFamily="18" charset="-34"/>
              </a:rPr>
              <a:t>) ซึ่งแปลและปรับปรุงให้เป็นภาษไทยโดย </a:t>
            </a:r>
            <a:r>
              <a:rPr lang="th-TH" sz="3200" b="1" dirty="0" err="1">
                <a:latin typeface="Angsana New" pitchFamily="18" charset="-34"/>
              </a:rPr>
              <a:t>สุวัฒน์</a:t>
            </a:r>
            <a:r>
              <a:rPr lang="th-TH" sz="3200" b="1" dirty="0">
                <a:latin typeface="Angsana New" pitchFamily="18" charset="-34"/>
              </a:rPr>
              <a:t> มหัตนิ</a:t>
            </a:r>
            <a:r>
              <a:rPr lang="th-TH" sz="3200" b="1" dirty="0" err="1">
                <a:latin typeface="Angsana New" pitchFamily="18" charset="-34"/>
              </a:rPr>
              <a:t>รันดร์</a:t>
            </a:r>
            <a:r>
              <a:rPr lang="th-TH" sz="3200" b="1" dirty="0">
                <a:latin typeface="Angsana New" pitchFamily="18" charset="-34"/>
              </a:rPr>
              <a:t>กุลและคณะ (15-16) จำนวน 26 ข้อ แบ่งเป็น 4 ด้านได้แก่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ด้านร่างกายและสุขภาพ ประกอบด้วย 6 ตัวชี้วัด ได้แก่ 1)ความพึงพอใจกับสุขภาพ 2)ความเจ็บปวดและความไม่สบาย 3)กำลังวังชาละความเหนื่อยล้า 4)การนอนหลับพักผ่อน 5)การดำเนินชีวิตประจำวัน 6)ความสามารถในการทำงาน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ด้านจิตใจและอารมณ์ ได้แก่...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ด้านความสัมพันธ์ทางสังคม ได้แก่....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ด้านสิ่งแวดล้อมและความมั่นคง ได้แก่....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แบ่งคุณภาพชีวิตออกเป็น 3 ระดับ คือดี ปานกลาง และไม่ดี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29</a:t>
            </a:fld>
            <a:endParaRPr lang="th-TH"/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2819400" y="413999"/>
            <a:ext cx="8596668" cy="1320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4800" b="1" dirty="0">
                <a:solidFill>
                  <a:schemeClr val="tx1"/>
                </a:solidFill>
              </a:rPr>
              <a:t>8. กรอบแนวคิดการวิจัย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2160589"/>
            <a:ext cx="11057466" cy="388077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400" b="1" dirty="0"/>
              <a:t>กรอบแนวคิดสำหรับการวิจัย หมายถึง โมเดลแสดงความสัมพันธ์ตามทฤษฎีระหว่างตัวแปรต้นและตัวแปรตาม ที่นักวิจัยศึกษา นักวิจัยสร้างกรอบความคิดจากการทบทวนวรรณคดี ทฤษฎี และรายงานการวิจัยที่เกี่ยวข้อง โดยมีจุดมุ่งหมายให้เป็นภาพจำลอง หรือตัวแทนของปรากฏการณ์ที่เกิดขึ้นจริงตามธรรมชาติ</a:t>
            </a:r>
          </a:p>
          <a:p>
            <a:pPr eaLnBrk="1" hangingPunct="1">
              <a:defRPr/>
            </a:pPr>
            <a:r>
              <a:rPr lang="th-TH" sz="3400" b="1" dirty="0"/>
              <a:t>ประกอบด้วยตัวแปร เช่นตัวแปรต้น และตัวแปรตาม</a:t>
            </a:r>
          </a:p>
          <a:p>
            <a:pPr eaLnBrk="1" hangingPunct="1">
              <a:defRPr/>
            </a:pPr>
            <a:r>
              <a:rPr lang="th-TH" sz="3400" b="1" dirty="0"/>
              <a:t>การระบุความสัมพันธ์ระหว่างตัวแปรต่างๆ ที่ต้องการศึกษา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30</a:t>
            </a:fld>
            <a:endParaRPr lang="th-TH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685800"/>
            <a:ext cx="8596668" cy="1320800"/>
          </a:xfrm>
        </p:spPr>
        <p:txBody>
          <a:bodyPr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ที่มาของกรอบแนวคิดการวิจัย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2160589"/>
            <a:ext cx="10676466" cy="3880773"/>
          </a:xfrm>
        </p:spPr>
        <p:txBody>
          <a:bodyPr/>
          <a:lstStyle/>
          <a:p>
            <a:pPr eaLnBrk="1" hangingPunct="1">
              <a:defRPr/>
            </a:pPr>
            <a:r>
              <a:rPr lang="th-TH" sz="3400" b="1" dirty="0"/>
              <a:t>แนวคิดของผู้วิจัยเองที่มาจากประสบการณ์ในเรื่องที่ศึกษานั้นๆ</a:t>
            </a:r>
          </a:p>
          <a:p>
            <a:pPr eaLnBrk="1" hangingPunct="1">
              <a:defRPr/>
            </a:pPr>
            <a:r>
              <a:rPr lang="th-TH" sz="3400" b="1" dirty="0"/>
              <a:t>แนวคิดทฤษฎีต่างๆ ที่เกี่ยวข้อง</a:t>
            </a:r>
          </a:p>
          <a:p>
            <a:pPr eaLnBrk="1" hangingPunct="1">
              <a:defRPr/>
            </a:pPr>
            <a:r>
              <a:rPr lang="th-TH" sz="3400" b="1" dirty="0"/>
              <a:t>ผลงานวิจัยที่เกี่ยวข้อง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z="1600"/>
              <a:pPr>
                <a:defRPr/>
              </a:pPr>
              <a:t>31</a:t>
            </a:fld>
            <a:endParaRPr lang="th-TH" sz="1600" dirty="0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4"/>
            <a:ext cx="8229600" cy="70008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ตัวอย่าง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32</a:t>
            </a:fld>
            <a:endParaRPr lang="th-TH"/>
          </a:p>
        </p:txBody>
      </p:sp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1228579" y="1828801"/>
            <a:ext cx="4105421" cy="25789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endParaRPr lang="en-US" b="1" dirty="0">
              <a:latin typeface="Arial" pitchFamily="34" charset="0"/>
            </a:endParaRP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b="1" dirty="0">
                <a:latin typeface="Arial" pitchFamily="34" charset="0"/>
              </a:rPr>
              <a:t>ปัจจัยด้านสังคมประชากร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rial" pitchFamily="34" charset="0"/>
              </a:rPr>
              <a:t>อายุ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rial" pitchFamily="34" charset="0"/>
              </a:rPr>
              <a:t>สถานภาพสมรส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rial" pitchFamily="34" charset="0"/>
              </a:rPr>
              <a:t>รายได้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rial" pitchFamily="34" charset="0"/>
              </a:rPr>
              <a:t>การศึกษา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rial" pitchFamily="34" charset="0"/>
              </a:rPr>
              <a:t>บุคคลที่พักอาศัยอยู่ด้วย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rial" pitchFamily="34" charset="0"/>
              </a:rPr>
              <a:t>ประสบการณ์การมีเพศสัมพันธ์</a:t>
            </a:r>
          </a:p>
        </p:txBody>
      </p:sp>
      <p:sp>
        <p:nvSpPr>
          <p:cNvPr id="36868" name="Text Box 5"/>
          <p:cNvSpPr txBox="1">
            <a:spLocks noChangeArrowheads="1"/>
          </p:cNvSpPr>
          <p:nvPr/>
        </p:nvSpPr>
        <p:spPr bwMode="auto">
          <a:xfrm>
            <a:off x="1228579" y="4470073"/>
            <a:ext cx="3810000" cy="9759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endParaRPr lang="th-TH" dirty="0">
              <a:latin typeface="Angsana New" pitchFamily="18" charset="-34"/>
            </a:endParaRP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ngsana New" pitchFamily="18" charset="-34"/>
              </a:rPr>
              <a:t>การได้รับความรู้เรื่องเพศศึกษา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dirty="0">
                <a:latin typeface="Angsana New" pitchFamily="18" charset="-34"/>
              </a:rPr>
              <a:t>การเข้าถึงบริการวางแผนครอบครัว</a:t>
            </a:r>
          </a:p>
        </p:txBody>
      </p:sp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1219200" y="5562600"/>
            <a:ext cx="4495799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ts val="1100"/>
              </a:spcBef>
            </a:pPr>
            <a:r>
              <a:rPr lang="th-TH" dirty="0">
                <a:latin typeface="Angsana New" pitchFamily="18" charset="-34"/>
              </a:rPr>
              <a:t>พฤติกรรมของกลุ่มเพื่อน (เหล้า บุหรี่ ยาเสพติด เที่ยวกลางคืน มีแฟนหรือคู่นอนหลายคน)</a:t>
            </a:r>
          </a:p>
        </p:txBody>
      </p:sp>
      <p:sp>
        <p:nvSpPr>
          <p:cNvPr id="36870" name="Text Box 7"/>
          <p:cNvSpPr txBox="1">
            <a:spLocks noChangeArrowheads="1"/>
          </p:cNvSpPr>
          <p:nvPr/>
        </p:nvSpPr>
        <p:spPr bwMode="auto">
          <a:xfrm>
            <a:off x="3276600" y="1066800"/>
            <a:ext cx="152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200" b="1" dirty="0">
                <a:latin typeface="Arial" pitchFamily="34" charset="0"/>
              </a:rPr>
              <a:t>ตัวแปรต้น</a:t>
            </a:r>
          </a:p>
        </p:txBody>
      </p:sp>
      <p:sp>
        <p:nvSpPr>
          <p:cNvPr id="36871" name="Text Box 8"/>
          <p:cNvSpPr txBox="1">
            <a:spLocks noChangeArrowheads="1"/>
          </p:cNvSpPr>
          <p:nvPr/>
        </p:nvSpPr>
        <p:spPr bwMode="auto">
          <a:xfrm>
            <a:off x="7086600" y="1066800"/>
            <a:ext cx="152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200" b="1" dirty="0">
                <a:latin typeface="Arial" pitchFamily="34" charset="0"/>
              </a:rPr>
              <a:t>ตัวแปรตาม</a:t>
            </a:r>
          </a:p>
        </p:txBody>
      </p:sp>
      <p:sp>
        <p:nvSpPr>
          <p:cNvPr id="36872" name="Text Box 9"/>
          <p:cNvSpPr txBox="1">
            <a:spLocks noChangeArrowheads="1"/>
          </p:cNvSpPr>
          <p:nvPr/>
        </p:nvSpPr>
        <p:spPr bwMode="auto">
          <a:xfrm>
            <a:off x="6952957" y="2553325"/>
            <a:ext cx="2667000" cy="14465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h-TH" sz="4400" b="1" dirty="0">
                <a:latin typeface="Arial" pitchFamily="34" charset="0"/>
              </a:rPr>
              <a:t>การตั้งครรภ์ในวัยรุ่น</a:t>
            </a:r>
          </a:p>
        </p:txBody>
      </p:sp>
      <p:sp>
        <p:nvSpPr>
          <p:cNvPr id="36873" name="Line 10"/>
          <p:cNvSpPr>
            <a:spLocks noChangeShapeType="1"/>
          </p:cNvSpPr>
          <p:nvPr/>
        </p:nvSpPr>
        <p:spPr bwMode="auto">
          <a:xfrm>
            <a:off x="5257800" y="2514600"/>
            <a:ext cx="16764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6874" name="Line 11"/>
          <p:cNvSpPr>
            <a:spLocks noChangeShapeType="1"/>
          </p:cNvSpPr>
          <p:nvPr/>
        </p:nvSpPr>
        <p:spPr bwMode="auto">
          <a:xfrm flipV="1">
            <a:off x="5334000" y="3505200"/>
            <a:ext cx="1524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6875" name="Line 12"/>
          <p:cNvSpPr>
            <a:spLocks noChangeShapeType="1"/>
          </p:cNvSpPr>
          <p:nvPr/>
        </p:nvSpPr>
        <p:spPr bwMode="auto">
          <a:xfrm flipV="1">
            <a:off x="5562600" y="3657600"/>
            <a:ext cx="137160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76200"/>
            <a:ext cx="8915400" cy="12954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b="1" dirty="0">
                <a:solidFill>
                  <a:schemeClr val="tx1"/>
                </a:solidFill>
                <a:latin typeface="Angsana New" pitchFamily="18" charset="-34"/>
              </a:rPr>
              <a:t>Precede-Proceed </a:t>
            </a:r>
            <a:r>
              <a:rPr lang="en-US" b="1" dirty="0" err="1">
                <a:solidFill>
                  <a:schemeClr val="tx1"/>
                </a:solidFill>
                <a:latin typeface="Angsana New" pitchFamily="18" charset="-34"/>
              </a:rPr>
              <a:t>Framwork</a:t>
            </a:r>
            <a:br>
              <a:rPr lang="en-US" b="1" dirty="0">
                <a:solidFill>
                  <a:schemeClr val="tx1"/>
                </a:solidFill>
                <a:latin typeface="Angsana New" pitchFamily="18" charset="-34"/>
              </a:rPr>
            </a:br>
            <a:r>
              <a:rPr lang="th-TH" b="1" dirty="0">
                <a:solidFill>
                  <a:schemeClr val="tx1"/>
                </a:solidFill>
                <a:latin typeface="Angsana New" pitchFamily="18" charset="-34"/>
              </a:rPr>
              <a:t>ปัจจัยที่สัมพันธ์กับพฤติกรรมส่งเสริมสุขภาพของหญิงวัยทอง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33</a:t>
            </a:fld>
            <a:endParaRPr lang="th-TH"/>
          </a:p>
        </p:txBody>
      </p:sp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1676400" y="1905000"/>
            <a:ext cx="3429000" cy="19380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sz="2000" b="1" dirty="0">
                <a:solidFill>
                  <a:srgbClr val="000000"/>
                </a:solidFill>
                <a:latin typeface="Angsana New" pitchFamily="18" charset="-34"/>
              </a:rPr>
              <a:t>ปัจจัยนำ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อายุ เพศ อาชีพ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ระดับการศึกษา สถานภาพสมรส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ระยะเวลาที่หมดประจำเดือน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โรคประจำตัว</a:t>
            </a:r>
          </a:p>
          <a:p>
            <a:pPr eaLnBrk="1" hangingPunct="1">
              <a:lnSpc>
                <a:spcPts val="14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ความรู้เรื่องการดูแลตนเอง</a:t>
            </a:r>
          </a:p>
        </p:txBody>
      </p:sp>
      <p:sp>
        <p:nvSpPr>
          <p:cNvPr id="37892" name="Text Box 6"/>
          <p:cNvSpPr txBox="1">
            <a:spLocks noChangeArrowheads="1"/>
          </p:cNvSpPr>
          <p:nvPr/>
        </p:nvSpPr>
        <p:spPr bwMode="auto">
          <a:xfrm>
            <a:off x="1676400" y="3886201"/>
            <a:ext cx="3505200" cy="122084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600"/>
              </a:lnSpc>
              <a:spcBef>
                <a:spcPts val="1100"/>
              </a:spcBef>
            </a:pPr>
            <a:r>
              <a:rPr lang="th-TH" sz="2000" b="1" dirty="0">
                <a:solidFill>
                  <a:srgbClr val="000000"/>
                </a:solidFill>
                <a:latin typeface="Angsana New" pitchFamily="18" charset="-34"/>
              </a:rPr>
              <a:t>ปัจจัยเอื้อ</a:t>
            </a:r>
          </a:p>
          <a:p>
            <a:pPr eaLnBrk="1" hangingPunct="1">
              <a:lnSpc>
                <a:spcPts val="16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การเข้าถึงบริการส่งเสริมสุขภาพ ระยะเวลา เวลา ค่าใช้จ่ายในการเดินทาง</a:t>
            </a:r>
          </a:p>
          <a:p>
            <a:pPr eaLnBrk="1" hangingPunct="1">
              <a:lnSpc>
                <a:spcPts val="16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การรับรู้ในสิทธิประโยชน์</a:t>
            </a:r>
          </a:p>
        </p:txBody>
      </p:sp>
      <p:sp>
        <p:nvSpPr>
          <p:cNvPr id="37893" name="Text Box 7"/>
          <p:cNvSpPr txBox="1">
            <a:spLocks noChangeArrowheads="1"/>
          </p:cNvSpPr>
          <p:nvPr/>
        </p:nvSpPr>
        <p:spPr bwMode="auto">
          <a:xfrm>
            <a:off x="1676400" y="5410201"/>
            <a:ext cx="3733800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600"/>
              </a:lnSpc>
              <a:spcBef>
                <a:spcPts val="1100"/>
              </a:spcBef>
            </a:pPr>
            <a:r>
              <a:rPr lang="th-TH" sz="2000" b="1" dirty="0">
                <a:solidFill>
                  <a:srgbClr val="000000"/>
                </a:solidFill>
                <a:latin typeface="Angsana New" pitchFamily="18" charset="-34"/>
              </a:rPr>
              <a:t>ปัจจัยเสริม</a:t>
            </a:r>
          </a:p>
          <a:p>
            <a:pPr eaLnBrk="1" hangingPunct="1">
              <a:lnSpc>
                <a:spcPts val="16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แรงสนับสนุนทางสังคม</a:t>
            </a:r>
          </a:p>
          <a:p>
            <a:pPr eaLnBrk="1" hangingPunct="1">
              <a:lnSpc>
                <a:spcPts val="1600"/>
              </a:lnSpc>
              <a:spcBef>
                <a:spcPts val="1100"/>
              </a:spcBef>
            </a:pPr>
            <a:r>
              <a:rPr lang="th-TH" sz="2000" dirty="0">
                <a:solidFill>
                  <a:srgbClr val="000000"/>
                </a:solidFill>
                <a:latin typeface="Angsana New" pitchFamily="18" charset="-34"/>
              </a:rPr>
              <a:t>การได้รับข้อมูลข่าวสารด้านสุขภาพ</a:t>
            </a:r>
          </a:p>
        </p:txBody>
      </p:sp>
      <p:sp>
        <p:nvSpPr>
          <p:cNvPr id="37894" name="Text Box 8"/>
          <p:cNvSpPr txBox="1">
            <a:spLocks noChangeArrowheads="1"/>
          </p:cNvSpPr>
          <p:nvPr/>
        </p:nvSpPr>
        <p:spPr bwMode="auto">
          <a:xfrm>
            <a:off x="3276600" y="1371600"/>
            <a:ext cx="152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200" b="1" dirty="0">
                <a:latin typeface="Arial" pitchFamily="34" charset="0"/>
              </a:rPr>
              <a:t>ตัวแปรต้น</a:t>
            </a:r>
          </a:p>
        </p:txBody>
      </p:sp>
      <p:sp>
        <p:nvSpPr>
          <p:cNvPr id="37895" name="Text Box 9"/>
          <p:cNvSpPr txBox="1">
            <a:spLocks noChangeArrowheads="1"/>
          </p:cNvSpPr>
          <p:nvPr/>
        </p:nvSpPr>
        <p:spPr bwMode="auto">
          <a:xfrm>
            <a:off x="7086600" y="1371600"/>
            <a:ext cx="152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200" b="1" dirty="0">
                <a:latin typeface="Arial" pitchFamily="34" charset="0"/>
              </a:rPr>
              <a:t>ตัวแปรตาม</a:t>
            </a:r>
          </a:p>
        </p:txBody>
      </p:sp>
      <p:sp>
        <p:nvSpPr>
          <p:cNvPr id="37896" name="Text Box 10"/>
          <p:cNvSpPr txBox="1">
            <a:spLocks noChangeArrowheads="1"/>
          </p:cNvSpPr>
          <p:nvPr/>
        </p:nvSpPr>
        <p:spPr bwMode="auto">
          <a:xfrm>
            <a:off x="6971731" y="1951038"/>
            <a:ext cx="3352800" cy="46422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400"/>
              </a:lnSpc>
              <a:spcBef>
                <a:spcPts val="1200"/>
              </a:spcBef>
            </a:pPr>
            <a:endParaRPr lang="th-TH" sz="1600" b="1" dirty="0">
              <a:solidFill>
                <a:srgbClr val="000000"/>
              </a:solidFill>
              <a:latin typeface="Arial" pitchFamily="34" charset="0"/>
            </a:endParaRPr>
          </a:p>
          <a:p>
            <a:pPr eaLnBrk="1" hangingPunct="1">
              <a:spcBef>
                <a:spcPts val="1200"/>
              </a:spcBef>
            </a:pPr>
            <a:r>
              <a:rPr lang="th-TH" b="1" dirty="0">
                <a:solidFill>
                  <a:srgbClr val="000000"/>
                </a:solidFill>
                <a:latin typeface="Arial" pitchFamily="34" charset="0"/>
              </a:rPr>
              <a:t>พฤติกรรมการส่งเสริมสุขภาพของหญิงวัยทอง</a:t>
            </a:r>
          </a:p>
          <a:p>
            <a:pPr eaLnBrk="1" hangingPunct="1">
              <a:spcBef>
                <a:spcPts val="1200"/>
              </a:spcBef>
            </a:pPr>
            <a:r>
              <a:rPr lang="th-TH" dirty="0">
                <a:solidFill>
                  <a:srgbClr val="000000"/>
                </a:solidFill>
                <a:latin typeface="Arial" pitchFamily="34" charset="0"/>
              </a:rPr>
              <a:t>-อาหาร</a:t>
            </a:r>
          </a:p>
          <a:p>
            <a:pPr eaLnBrk="1" hangingPunct="1">
              <a:spcBef>
                <a:spcPts val="1200"/>
              </a:spcBef>
            </a:pPr>
            <a:r>
              <a:rPr lang="th-TH" dirty="0">
                <a:solidFill>
                  <a:srgbClr val="000000"/>
                </a:solidFill>
                <a:latin typeface="Arial" pitchFamily="34" charset="0"/>
              </a:rPr>
              <a:t>-การออกกำลังกาย</a:t>
            </a:r>
          </a:p>
          <a:p>
            <a:pPr eaLnBrk="1" hangingPunct="1">
              <a:spcBef>
                <a:spcPts val="1200"/>
              </a:spcBef>
            </a:pPr>
            <a:r>
              <a:rPr lang="th-TH" dirty="0">
                <a:solidFill>
                  <a:srgbClr val="000000"/>
                </a:solidFill>
                <a:latin typeface="Arial" pitchFamily="34" charset="0"/>
              </a:rPr>
              <a:t>-การพักผ่อน</a:t>
            </a:r>
          </a:p>
          <a:p>
            <a:pPr eaLnBrk="1" hangingPunct="1">
              <a:spcBef>
                <a:spcPts val="1200"/>
              </a:spcBef>
            </a:pPr>
            <a:r>
              <a:rPr lang="th-TH" dirty="0">
                <a:solidFill>
                  <a:srgbClr val="000000"/>
                </a:solidFill>
                <a:latin typeface="Arial" pitchFamily="34" charset="0"/>
              </a:rPr>
              <a:t>-การจัดการความเครียด</a:t>
            </a:r>
          </a:p>
          <a:p>
            <a:pPr eaLnBrk="1" hangingPunct="1">
              <a:spcBef>
                <a:spcPts val="1200"/>
              </a:spcBef>
            </a:pPr>
            <a:r>
              <a:rPr lang="th-TH" dirty="0">
                <a:solidFill>
                  <a:srgbClr val="000000"/>
                </a:solidFill>
                <a:latin typeface="Arial" pitchFamily="34" charset="0"/>
              </a:rPr>
              <a:t>-การมีส่วนร่วมในกิจกรรมทางสังคม</a:t>
            </a:r>
          </a:p>
        </p:txBody>
      </p:sp>
      <p:sp>
        <p:nvSpPr>
          <p:cNvPr id="37897" name="Line 11"/>
          <p:cNvSpPr>
            <a:spLocks noChangeShapeType="1"/>
          </p:cNvSpPr>
          <p:nvPr/>
        </p:nvSpPr>
        <p:spPr bwMode="auto">
          <a:xfrm>
            <a:off x="5105400" y="2667000"/>
            <a:ext cx="17526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7898" name="Line 12"/>
          <p:cNvSpPr>
            <a:spLocks noChangeShapeType="1"/>
          </p:cNvSpPr>
          <p:nvPr/>
        </p:nvSpPr>
        <p:spPr bwMode="auto">
          <a:xfrm flipV="1">
            <a:off x="5181600" y="3581400"/>
            <a:ext cx="16764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7899" name="Line 13"/>
          <p:cNvSpPr>
            <a:spLocks noChangeShapeType="1"/>
          </p:cNvSpPr>
          <p:nvPr/>
        </p:nvSpPr>
        <p:spPr bwMode="auto">
          <a:xfrm flipV="1">
            <a:off x="5410200" y="3810000"/>
            <a:ext cx="152400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474664"/>
            <a:ext cx="8596668" cy="1320800"/>
          </a:xfrm>
        </p:spPr>
        <p:txBody>
          <a:bodyPr/>
          <a:lstStyle/>
          <a:p>
            <a:pPr eaLnBrk="1" hangingPunct="1">
              <a:defRPr/>
            </a:pPr>
            <a:r>
              <a:rPr lang="th-TH" sz="5400" b="1" dirty="0">
                <a:solidFill>
                  <a:schemeClr val="tx1"/>
                </a:solidFill>
              </a:rPr>
              <a:t>9. ประโยชน์ที่คาดว่าจะได้รับ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2160589"/>
            <a:ext cx="10219266" cy="3880773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th-TH" sz="3400" b="1" dirty="0"/>
              <a:t>เป็นการบอกกล่าวให้ทราบว่าหลังจากการวิจัยแล้วจะได้ผลลัพธ์อย่างไรและมีประโยชน์อย่างไร</a:t>
            </a:r>
          </a:p>
          <a:p>
            <a:pPr eaLnBrk="1" hangingPunct="1">
              <a:defRPr/>
            </a:pPr>
            <a:r>
              <a:rPr lang="th-TH" sz="3400" b="1" dirty="0"/>
              <a:t>ต้องระบุให้ชัดเจนว่าปัญหาที่จะวิจัยให้ผลออกมาในรูปใด เช่นการเสริมความรู้ เพิ่มพูนทางวิชาการแขนงที่ ทำการศึกษา หรือผลการวิจัยสามารถนำไปใช้แก้ปัญหา หรือมีประโยชน์อย่างไร</a:t>
            </a:r>
          </a:p>
          <a:p>
            <a:pPr eaLnBrk="1" hangingPunct="1">
              <a:defRPr/>
            </a:pPr>
            <a:r>
              <a:rPr lang="th-TH" sz="3400" b="1" dirty="0"/>
              <a:t>ไม่ควรเขียนขยายความประโยชน์ของการวิจัยมากจนเกินจริง หรือเกินกว่าผลที่ได้จาการวิจัย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34</a:t>
            </a:fld>
            <a:endParaRPr lang="th-TH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508661"/>
            <a:ext cx="8596668" cy="1320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5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10. </a:t>
            </a:r>
            <a:r>
              <a:rPr lang="th-TH" sz="54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ทบทวนเอกสารและงานวิจัยที่เกี่ยวข้อง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677334" y="2160589"/>
            <a:ext cx="10524066" cy="388077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การทบทวนเอกสารที่เกี่ยวข้องกับการวิจัย เพื่อสำรวจทฤษฎีที่เกี่ยวข้อง เพื่อใช้เป็นกรอบแนวคิดของการวิจัย (</a:t>
            </a:r>
            <a:r>
              <a:rPr lang="en-US" sz="3200" b="1" dirty="0">
                <a:effectLst/>
                <a:latin typeface="Angsana New" pitchFamily="18" charset="-34"/>
              </a:rPr>
              <a:t>Conceptual Framework</a:t>
            </a:r>
            <a:r>
              <a:rPr lang="th-TH" sz="3200" b="1" dirty="0">
                <a:effectLst/>
                <a:latin typeface="Angsana New" pitchFamily="18" charset="-34"/>
              </a:rPr>
              <a:t>)</a:t>
            </a:r>
          </a:p>
          <a:p>
            <a:pPr eaLnBrk="1" hangingPunct="1">
              <a:defRPr/>
            </a:pPr>
            <a:r>
              <a:rPr lang="th-TH" sz="3200" b="1" dirty="0">
                <a:effectLst/>
                <a:latin typeface="Angsana New" pitchFamily="18" charset="-34"/>
              </a:rPr>
              <a:t>งานวิจัยที่เกี่ยวข้อง แบ่งเป็นงานวิจัยที่เกี่ยวข้องจากต่างประเทศและในประเทศ โดยสรุปให้เห็นความสัมพันธ์ของผลงานที่ค้นคว้ามากับปัญหาที่จำทำวิจัย ไม่ใช่เป็นการนำผลการวิจัยหลายๆเรื่องมาเรียงต่อกัน (</a:t>
            </a:r>
            <a:r>
              <a:rPr lang="en-US" sz="3200" b="1" dirty="0">
                <a:effectLst/>
                <a:latin typeface="Angsana New" pitchFamily="18" charset="-34"/>
              </a:rPr>
              <a:t>Cut &amp; Paste</a:t>
            </a:r>
            <a:r>
              <a:rPr lang="th-TH" sz="3200" b="1" dirty="0">
                <a:effectLst/>
                <a:latin typeface="Angsana New" pitchFamily="18" charset="-34"/>
              </a:rPr>
              <a:t>) โดยปราศจากการสังเคราะห์ให้เห็นความสัมพันธ์ของงานวิจัยทั้งหมด ควรทบทวนเป็นรายตัวแปร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35</a:t>
            </a:fld>
            <a:endParaRPr lang="th-TH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11. 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ระเบียบวิธีวิจัย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77334" y="2160589"/>
            <a:ext cx="10905066" cy="388077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4400" b="1" dirty="0">
                <a:solidFill>
                  <a:schemeClr val="tx1"/>
                </a:solidFill>
                <a:latin typeface="Angsana New" pitchFamily="18" charset="-34"/>
              </a:rPr>
              <a:t>11.1 </a:t>
            </a:r>
            <a:r>
              <a:rPr lang="th-TH" sz="4400" b="1" dirty="0">
                <a:solidFill>
                  <a:schemeClr val="tx1"/>
                </a:solidFill>
                <a:latin typeface="Angsana New" pitchFamily="18" charset="-34"/>
              </a:rPr>
              <a:t>รูปแบบการวิจัย</a:t>
            </a:r>
          </a:p>
          <a:p>
            <a:pPr>
              <a:defRPr/>
            </a:pPr>
            <a:r>
              <a:rPr lang="th-TH" sz="3600" b="1" dirty="0">
                <a:solidFill>
                  <a:schemeClr val="tx1"/>
                </a:solidFill>
              </a:rPr>
              <a:t>ระบุชนิดของการศึกษาที่ชัดเจนว่าเป็นการศึกษาในรูปแบบใด เช่นการศึกษาเชิงสำรวจ การศึกษากึ่งทดลอง การศึกษาเชิงพรรณนาหรือเชิงวิเคราะห์ เป็นต้น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36</a:t>
            </a:fld>
            <a:endParaRPr lang="th-TH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86000" y="742662"/>
            <a:ext cx="8596668" cy="1320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11.2 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ประชากรและเกณฑ์การคัดเลือก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77334" y="2160589"/>
            <a:ext cx="11133666" cy="3880773"/>
          </a:xfrm>
        </p:spPr>
        <p:txBody>
          <a:bodyPr/>
          <a:lstStyle/>
          <a:p>
            <a:pPr>
              <a:defRPr/>
            </a:pPr>
            <a:r>
              <a:rPr lang="th-TH" sz="3600" b="1" dirty="0"/>
              <a:t>ผู้วิจัยต้องกำหนดให้ชัดเจนว่ากลุ่มประชากรคืออะไรได้จากแหล่งใด วิธีการเลือกกลุ่มประชากร เป็นอย่างไร</a:t>
            </a:r>
          </a:p>
          <a:p>
            <a:pPr>
              <a:defRPr/>
            </a:pPr>
            <a:r>
              <a:rPr lang="th-TH" sz="3600" b="1" dirty="0"/>
              <a:t>เกณฑ์คัดเลือกคืออะไร</a:t>
            </a:r>
          </a:p>
          <a:p>
            <a:pPr>
              <a:defRPr/>
            </a:pPr>
            <a:r>
              <a:rPr lang="th-TH" sz="3600" b="1" dirty="0"/>
              <a:t>เกณฑ์การคัดออกคืออะไร ระบุให้ชัดเจน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37</a:t>
            </a:fld>
            <a:endParaRPr lang="th-TH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09800" y="609600"/>
            <a:ext cx="8596668" cy="1320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11.3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 กลุ่มตัวอย่างและขนาดตัวอย่าง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77334" y="2160589"/>
            <a:ext cx="10524066" cy="3880773"/>
          </a:xfrm>
        </p:spPr>
        <p:txBody>
          <a:bodyPr/>
          <a:lstStyle/>
          <a:p>
            <a:pPr>
              <a:defRPr/>
            </a:pPr>
            <a:r>
              <a:rPr lang="th-TH" sz="3600" b="1" dirty="0"/>
              <a:t>ผู้วิจัยต้องกำหนดให้ชัดเจนกว่ากลุ่มตัวอย่างคืออะไรมีจำนวนเท่าไหร่ ได้มาโดยการสุ่มวิธีใดหรือการคัดเลือกอย่างไร</a:t>
            </a:r>
          </a:p>
          <a:p>
            <a:pPr>
              <a:defRPr/>
            </a:pPr>
            <a:r>
              <a:rPr lang="th-TH" sz="3600" b="1" dirty="0"/>
              <a:t>ควรระบุขั้นตอนการสุ่มให้ชัดเจน</a:t>
            </a:r>
          </a:p>
          <a:p>
            <a:pPr>
              <a:defRPr/>
            </a:pPr>
            <a:r>
              <a:rPr lang="th-TH" sz="3600" b="1" dirty="0"/>
              <a:t>ระบุแนวทางการคำนวณหาค่าขนาดตัวอย่าง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38</a:t>
            </a:fld>
            <a:endParaRPr lang="th-TH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828800" y="673566"/>
            <a:ext cx="85344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11.4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 เครื่องมือการวิจัยและการสร้างเครื่องมือ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77334" y="2160589"/>
            <a:ext cx="10905066" cy="38807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th-TH" sz="3600" b="1" dirty="0">
                <a:latin typeface="Angsana New" pitchFamily="18" charset="-34"/>
              </a:rPr>
              <a:t>ต้องชี้แจงรายละเอียดในการสร้างเครื่องมือวิจัยที่ใช้ในการเก็บรวบรวมข้อมูล ชี้แจงลักษณะของเครื่องมือว่าเป็นอย่างไร ให้คะแนนอย่างไร สร้างเครื่องมือด้วยคนเอง หรือปรับปรุงจากเครื่องมือของผู้วิจัยท่านอื่น มีวิธีการสร้างเครื่องมืออย่างไร</a:t>
            </a:r>
          </a:p>
          <a:p>
            <a:pPr>
              <a:defRPr/>
            </a:pPr>
            <a:r>
              <a:rPr lang="th-TH" sz="3600" b="1" dirty="0">
                <a:latin typeface="Angsana New" pitchFamily="18" charset="-34"/>
              </a:rPr>
              <a:t>การหาคุณภาพเครื่องมือทั้งความตรงตามเนื้อหาโดยให้ผู้เชี่ยวชาญตรวจสอบ และความเชื่อมั่นโดยการนำไปทดสอบ (</a:t>
            </a:r>
            <a:r>
              <a:rPr lang="en-US" sz="3600" b="1" dirty="0">
                <a:latin typeface="Angsana New" pitchFamily="18" charset="-34"/>
              </a:rPr>
              <a:t>Try out</a:t>
            </a:r>
            <a:r>
              <a:rPr lang="th-TH" sz="3600" b="1" dirty="0">
                <a:latin typeface="Angsana New" pitchFamily="18" charset="-34"/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39</a:t>
            </a:fld>
            <a:endParaRPr lang="th-TH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819400" y="304800"/>
            <a:ext cx="8596668" cy="1320800"/>
          </a:xfrm>
        </p:spPr>
        <p:txBody>
          <a:bodyPr/>
          <a:lstStyle/>
          <a:p>
            <a:pPr>
              <a:defRPr/>
            </a:pP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11.5 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การเก็บรวบรวมข้อมูล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77334" y="2160589"/>
            <a:ext cx="10738734" cy="3880773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th-TH" sz="4000" b="1" dirty="0"/>
              <a:t>เขียนให้ชัดเจนว่าเก็บรวบรวมด้วยคนเอง หรือมีผู้ร่วมงานร่วมด้วย หรือจะเก็บรวบรวมข้อมูลทางไปรษณีย์</a:t>
            </a:r>
          </a:p>
          <a:p>
            <a:pPr>
              <a:defRPr/>
            </a:pPr>
            <a:r>
              <a:rPr lang="th-TH" sz="4000" b="1" dirty="0"/>
              <a:t>ระบุขั้นตอนของการดำเนินการตั้งแต่การเตรียมการส่งหนังสือขอความร่วมมือหรือติดต่อประสานงานกับพื้นที่</a:t>
            </a:r>
          </a:p>
          <a:p>
            <a:pPr>
              <a:defRPr/>
            </a:pPr>
            <a:r>
              <a:rPr lang="th-TH" sz="4000" b="1" dirty="0"/>
              <a:t>การชี้แจงวัตถุประสงค์และขอคำยินยอมจากกลุ่มตัวอย่าง โดย</a:t>
            </a:r>
            <a:r>
              <a:rPr lang="th-TH" sz="4000" b="1" dirty="0" err="1"/>
              <a:t>เซนต์</a:t>
            </a:r>
            <a:r>
              <a:rPr lang="th-TH" sz="4000" b="1" dirty="0"/>
              <a:t>ใบยินยอม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40</a:t>
            </a:fld>
            <a:endParaRPr lang="th-TH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057400" y="1524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11.6 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การพิทักษ์สิทธิ์กลุ่มตัวอย่าง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762000" y="1447801"/>
            <a:ext cx="10058400" cy="453072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th-TH" sz="3600" b="1" dirty="0"/>
              <a:t>ระบุแนวทางการดำเนินการเพื่อการพิทักษ์สิทธิ์ของกลุ่มตัวอย่างในการเข้าร่วมในการวิจัย ได้แก่การยื่นขอจริยธรรมการทำวิจัยในมนุษย์ต่อคณะกรรมการพิจารณาจริยธรรมการวิจัยในมนุษย์ในสถาบันที่ให้การรับรองตามที่วางแผนศึกษา</a:t>
            </a:r>
          </a:p>
          <a:p>
            <a:pPr>
              <a:defRPr/>
            </a:pPr>
            <a:r>
              <a:rPr lang="th-TH" sz="3600" b="1" dirty="0"/>
              <a:t>การชี้แจงวัตถุประสงค์และขอความร่วมมือจากหน่วยงาน</a:t>
            </a:r>
          </a:p>
          <a:p>
            <a:pPr>
              <a:defRPr/>
            </a:pPr>
            <a:r>
              <a:rPr lang="th-TH" sz="3600" b="1" dirty="0"/>
              <a:t>การชี้แจงการพิทักษ์สิทธ์ อธิบายประโยชน์ ชี้แจงวัตถุประสงค์และขอคำยินยอมจากกลุ่มตัวอย่าง โดยเซ็นใบยินยอมเป็นลายลักษณ์อักษร</a:t>
            </a:r>
          </a:p>
          <a:p>
            <a:pPr>
              <a:defRPr/>
            </a:pPr>
            <a:r>
              <a:rPr lang="th-TH" sz="3600" b="1" dirty="0"/>
              <a:t>มาตรการเก็บรักษาความลับและการนำเสนอผลวิจัย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41</a:t>
            </a:fld>
            <a:endParaRPr lang="th-TH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71600" y="277813"/>
            <a:ext cx="92202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5400" b="1" dirty="0">
                <a:solidFill>
                  <a:schemeClr val="tx1"/>
                </a:solidFill>
                <a:latin typeface="Angsana New" pitchFamily="18" charset="-34"/>
              </a:rPr>
              <a:t>11.7 </a:t>
            </a: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</a:rPr>
              <a:t>การเตรียมข้อมูลการวิเคราะห์และแปลผล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77334" y="2160589"/>
            <a:ext cx="10600266" cy="3880773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th-TH" sz="3600" b="1" dirty="0"/>
              <a:t>อธิบายให้ชัดเจนถึงวิธีการจำแนกข้อมูล วิธีการวิเคราะห์ข้อมูล และสถิติที่ใช้ในการวิเคราะห์ข้อมูล</a:t>
            </a:r>
          </a:p>
          <a:p>
            <a:pPr>
              <a:defRPr/>
            </a:pPr>
            <a:r>
              <a:rPr lang="th-TH" sz="3600" b="1" dirty="0"/>
              <a:t>เขียนให้สอดคล้องกับจุดมุ่งหมายของการวิจัยหรือสมมติฐานการวิจัย</a:t>
            </a:r>
          </a:p>
          <a:p>
            <a:pPr>
              <a:defRPr/>
            </a:pPr>
            <a:r>
              <a:rPr lang="th-TH" sz="3600" b="1" dirty="0"/>
              <a:t>ถ้าวัตถุประสงค์ของการวิจัยเพื่อบรรยายก็ใช้สถิติบรรยาย เช่นร้อยละ ค่าเฉลี่ยและส่วนเบี่ยงเบนมาตรฐาน</a:t>
            </a:r>
          </a:p>
          <a:p>
            <a:pPr>
              <a:defRPr/>
            </a:pPr>
            <a:r>
              <a:rPr lang="th-TH" sz="3600" b="1" dirty="0"/>
              <a:t>ถ้าวัตถุประสงค์ของการวิจัยเพื่ออธิบายความสัมพันธ์ก็ต้องใช้สถิติวิเคราะห์ เช่น</a:t>
            </a:r>
            <a:r>
              <a:rPr lang="th-TH" sz="3600" b="1" dirty="0" err="1"/>
              <a:t>ไคสแคว์</a:t>
            </a:r>
            <a:r>
              <a:rPr lang="th-TH" sz="3600" b="1" dirty="0"/>
              <a:t> หรือค่าสหสัมพันธ์ เป็นต้น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42</a:t>
            </a:fld>
            <a:endParaRPr lang="th-TH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10591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12.</a:t>
            </a:r>
            <a:r>
              <a:rPr lang="en-US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ระยะเวลาที่ทำการวิจัย และแผนการดำเนินงานตลอดโครงการวิจัย</a:t>
            </a:r>
            <a:endParaRPr lang="th-TH" sz="5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6958011"/>
              </p:ext>
            </p:extLst>
          </p:nvPr>
        </p:nvGraphicFramePr>
        <p:xfrm>
          <a:off x="1524000" y="1752600"/>
          <a:ext cx="9144000" cy="4876800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141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9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7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96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796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7967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967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967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7647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647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366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66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44978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96238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tx1"/>
                          </a:solidFill>
                          <a:effectLst/>
                        </a:rPr>
                        <a:t>กิจกรรม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tx1"/>
                          </a:solidFill>
                          <a:effectLst/>
                        </a:rPr>
                        <a:t>เดือน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effectLst/>
                        </a:rPr>
                        <a:t>ผู้รับผิดชอบ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238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4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tx1"/>
                          </a:solidFill>
                          <a:effectLst/>
                        </a:rPr>
                        <a:t>1.......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>
                        <a:solidFill>
                          <a:schemeClr val="tx1"/>
                        </a:solidFill>
                        <a:effectLst/>
                        <a:latin typeface="EucrosiaUPC"/>
                        <a:ea typeface="Cordia New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4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tx1"/>
                          </a:solidFill>
                          <a:effectLst/>
                        </a:rPr>
                        <a:t>2.......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>
                        <a:solidFill>
                          <a:schemeClr val="tx1"/>
                        </a:solidFill>
                        <a:effectLst/>
                        <a:latin typeface="EucrosiaUPC"/>
                        <a:ea typeface="Cordia New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23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solidFill>
                            <a:schemeClr val="tx1"/>
                          </a:solidFill>
                          <a:effectLst/>
                        </a:rPr>
                        <a:t>ฯลฯ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43</a:t>
            </a:fld>
            <a:endParaRPr lang="th-TH"/>
          </a:p>
        </p:txBody>
      </p:sp>
      <p:cxnSp>
        <p:nvCxnSpPr>
          <p:cNvPr id="6" name="ลูกศรเชื่อมต่อแบบตรง 4"/>
          <p:cNvCxnSpPr>
            <a:cxnSpLocks noChangeShapeType="1"/>
          </p:cNvCxnSpPr>
          <p:nvPr/>
        </p:nvCxnSpPr>
        <p:spPr bwMode="auto">
          <a:xfrm>
            <a:off x="5930901" y="7615238"/>
            <a:ext cx="52387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ลูกศรเชื่อมต่อแบบตรง 3"/>
          <p:cNvCxnSpPr>
            <a:cxnSpLocks noChangeShapeType="1"/>
          </p:cNvCxnSpPr>
          <p:nvPr/>
        </p:nvCxnSpPr>
        <p:spPr bwMode="auto">
          <a:xfrm>
            <a:off x="6502401" y="7856538"/>
            <a:ext cx="52387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438525" y="3100103"/>
            <a:ext cx="48125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latin typeface="EucrosiaUPC" pitchFamily="18" charset="-34"/>
                <a:ea typeface="Cordia New" pitchFamily="34" charset="-34"/>
                <a:cs typeface="Angsana New" pitchFamily="18" charset="-34"/>
              </a:rPr>
              <a:t>แผนการดำเนินงานตลอดโครงการวิจัย</a:t>
            </a:r>
            <a:endParaRPr lang="th-TH" sz="4800" dirty="0">
              <a:latin typeface="Tahoma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404529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7666" y="609600"/>
            <a:ext cx="8596668" cy="1320800"/>
          </a:xfrm>
        </p:spPr>
        <p:txBody>
          <a:bodyPr>
            <a:normAutofit/>
          </a:bodyPr>
          <a:lstStyle/>
          <a:p>
            <a:pPr lvl="0"/>
            <a:r>
              <a:rPr 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13.</a:t>
            </a:r>
            <a:r>
              <a:rPr 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งบประมาณของโครงการวิจัย</a:t>
            </a:r>
            <a:endParaRPr lang="th-TH" sz="6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160589"/>
            <a:ext cx="7978602" cy="3880773"/>
          </a:xfrm>
        </p:spPr>
        <p:txBody>
          <a:bodyPr/>
          <a:lstStyle/>
          <a:p>
            <a:r>
              <a:rPr lang="th-TH" sz="3600" b="1" dirty="0"/>
              <a:t>ระบุงบประมาณที่ต้องใช้ในการศึกษาวิจัยทั้งโครงการ</a:t>
            </a:r>
          </a:p>
          <a:p>
            <a:r>
              <a:rPr lang="th-TH" sz="3600" b="1" dirty="0"/>
              <a:t>ระบุแหล่งทุน</a:t>
            </a:r>
          </a:p>
          <a:p>
            <a:r>
              <a:rPr lang="th-TH" sz="3600" b="1" dirty="0"/>
              <a:t>ระบุการวางแผนใช้จ่ายเงินตามหมวดที่กำหนด</a:t>
            </a:r>
          </a:p>
          <a:p>
            <a:endParaRPr lang="th-TH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87853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474664"/>
            <a:ext cx="8596668" cy="1320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14.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th-TH" sz="4800" b="1" dirty="0">
                <a:solidFill>
                  <a:schemeClr val="tx1"/>
                </a:solidFill>
              </a:rPr>
              <a:t>บรรณานุกรม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10371666" cy="3880773"/>
          </a:xfrm>
        </p:spPr>
        <p:txBody>
          <a:bodyPr/>
          <a:lstStyle/>
          <a:p>
            <a:r>
              <a:rPr lang="th-TH" sz="4000" b="1" dirty="0"/>
              <a:t>บรรณานุกรมอาจเป็นตำรา วารสาร รายงานการวิจัย บทความวิจัย สารสนเทศจาก</a:t>
            </a:r>
            <a:r>
              <a:rPr lang="th-TH" sz="4000" b="1" dirty="0" err="1"/>
              <a:t>เวบเพจ</a:t>
            </a:r>
            <a:r>
              <a:rPr lang="th-TH" sz="4000" b="1" dirty="0"/>
              <a:t> ซึ่งเป็นเอกสารที่ใช้อ้างอิงในโครงร่างการวิจัย</a:t>
            </a:r>
          </a:p>
          <a:p>
            <a:r>
              <a:rPr lang="th-TH" sz="4000" b="1" dirty="0"/>
              <a:t>ให้เขียนรูปแบบตามที่สถาบันที่ให้ทุน หรือหน่วยงานกำหนด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0495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95274"/>
            <a:ext cx="8596668" cy="1320800"/>
          </a:xfrm>
        </p:spPr>
        <p:txBody>
          <a:bodyPr/>
          <a:lstStyle/>
          <a:p>
            <a:r>
              <a:rPr 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15.</a:t>
            </a:r>
            <a:r>
              <a:rPr 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ประวัตินักวิจัย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9700" y="1563356"/>
            <a:ext cx="9372600" cy="45307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h-TH" sz="3600" b="1" dirty="0"/>
              <a:t>ประกอบด้วย </a:t>
            </a:r>
          </a:p>
          <a:p>
            <a:r>
              <a:rPr lang="th-TH" sz="3600" b="1" dirty="0"/>
              <a:t> ชื่อ-นามสกุล  </a:t>
            </a:r>
          </a:p>
          <a:p>
            <a:r>
              <a:rPr lang="th-TH" sz="3600" b="1" dirty="0"/>
              <a:t>ตำแหน่งทางวิชาการ  </a:t>
            </a:r>
          </a:p>
          <a:p>
            <a:r>
              <a:rPr lang="th-TH" sz="3600" b="1" dirty="0"/>
              <a:t>ที่อยู่ที่สามารถติดต่อได้  </a:t>
            </a:r>
          </a:p>
          <a:p>
            <a:r>
              <a:rPr lang="th-TH" sz="3600" b="1" dirty="0"/>
              <a:t>วุฒิการศึกษา </a:t>
            </a:r>
          </a:p>
          <a:p>
            <a:r>
              <a:rPr lang="th-TH" sz="3600" b="1" dirty="0"/>
              <a:t>สาขาวิชาที่เชี่ยวชาญ</a:t>
            </a:r>
            <a:endParaRPr lang="en-US" sz="3600" b="1" dirty="0"/>
          </a:p>
          <a:p>
            <a:r>
              <a:rPr lang="th-TH" sz="3600" b="1" dirty="0"/>
              <a:t>ผลงานวิจัยที่เคยทำสำเร็จแล้ว</a:t>
            </a:r>
          </a:p>
          <a:p>
            <a:r>
              <a:rPr lang="th-TH" sz="3600" b="1" dirty="0"/>
              <a:t>การตีพิมพ์เผยแพร่บทความวิจัย และ/หรือ บทความวิชาการ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72806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0" y="228600"/>
            <a:ext cx="5638800" cy="948958"/>
          </a:xfrm>
        </p:spPr>
        <p:txBody>
          <a:bodyPr/>
          <a:lstStyle/>
          <a:p>
            <a:r>
              <a:rPr lang="th-TH" sz="5400" b="1" dirty="0">
                <a:solidFill>
                  <a:schemeClr val="tx1"/>
                </a:solidFill>
              </a:rPr>
              <a:t>ฝึกเขียนโครงร่างการวิจัย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53419-7001-4AB5-8F3E-5EC343228599}" type="slidenum">
              <a:rPr lang="th-TH" smtClean="0"/>
              <a:pPr>
                <a:defRPr/>
              </a:pPr>
              <a:t>47</a:t>
            </a:fld>
            <a:endParaRPr lang="th-TH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1" y="1177559"/>
            <a:ext cx="7573922" cy="5680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20211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1407</TotalTime>
  <Words>3479</Words>
  <Application>Microsoft Office PowerPoint</Application>
  <PresentationFormat>Widescreen</PresentationFormat>
  <Paragraphs>365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8" baseType="lpstr">
      <vt:lpstr>Angsana New</vt:lpstr>
      <vt:lpstr>AngsanaUPC</vt:lpstr>
      <vt:lpstr>Arial</vt:lpstr>
      <vt:lpstr>Calibri</vt:lpstr>
      <vt:lpstr>EucrosiaUPC</vt:lpstr>
      <vt:lpstr>Tahoma</vt:lpstr>
      <vt:lpstr>TH SarabunIT๙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   องค์ประกอบโครงร่างการวิจัย (1)</vt:lpstr>
      <vt:lpstr>   องค์ประกอบโครงร่างการวิจัย (2)</vt:lpstr>
      <vt:lpstr>1. ที่มาและความสำคัญของปัญหา</vt:lpstr>
      <vt:lpstr>ตัวอย่าง 1 : ปัจจัยที่มีความสัมพันธ์กับคุณภาพชีวิตของวัยรุ่นตอนต้นจังหวัดสมุทรปราการ</vt:lpstr>
      <vt:lpstr>ตัวอย่าง 2 : ปัจจัยที่มีความสัมพันธ์กับการรับประทานยาต้านไวรัสเอดส์ของผู้ติดเชื้อและผู้ป่วยเอดส์</vt:lpstr>
      <vt:lpstr>ตัวอย่าง 3 : ผลของโปรแกรมทันตสุขศึกษาต่อการแปรงฟันที่ถูกวิธีในเด็กวัยเรียนตอนต้น</vt:lpstr>
      <vt:lpstr>ตัวอย่าง 4: ผลการตรวจทางห้องปฏิบัติการเพื่อวินิจฉัยการเป็นพาหะของไวรัสตับอักเสบ ซี</vt:lpstr>
      <vt:lpstr>2. คำถามการวิจัย</vt:lpstr>
      <vt:lpstr>ตัวอย่างคำถามการวิจัย (1)</vt:lpstr>
      <vt:lpstr>ตัวอย่างคำถามการวิจัย (2)</vt:lpstr>
      <vt:lpstr>ตัวอย่างคำถามการวิจัย (3)</vt:lpstr>
      <vt:lpstr>3. วัตถุประสงค์การวิจัย</vt:lpstr>
      <vt:lpstr>ตัวอย่างวัตถุประสงค์การวิจัย (1)</vt:lpstr>
      <vt:lpstr>ตัวอย่างวัตถุประสงค์การวิจัย (2)</vt:lpstr>
      <vt:lpstr>ตัวอย่างวัตถุประสงค์การวิจัย (3)</vt:lpstr>
      <vt:lpstr>4. สมมติฐานการวิจัย</vt:lpstr>
      <vt:lpstr>ตัวอย่างสมมติฐานการวิจัย (1)</vt:lpstr>
      <vt:lpstr>ตัวอย่างสมมติฐานการวิจัย (2)</vt:lpstr>
      <vt:lpstr>ตัวอย่างสมมติฐานการวิจัย (3)</vt:lpstr>
      <vt:lpstr>5. ขอบเขตการวิจัย</vt:lpstr>
      <vt:lpstr>ตัวอย่างขอบเขตของการวิจัย</vt:lpstr>
      <vt:lpstr>6. ข้อจำกัดของการวิจัย</vt:lpstr>
      <vt:lpstr>7. นิยามศัพท์เฉพาะ</vt:lpstr>
      <vt:lpstr>การให้คำนิยามตัวแปร</vt:lpstr>
      <vt:lpstr>ตัวอย่างการให้คำนิยามตัวแปร (1)</vt:lpstr>
      <vt:lpstr>ตัวอย่างการให้คำนิยามตัวแปร (2)</vt:lpstr>
      <vt:lpstr>8. กรอบแนวคิดการวิจัย</vt:lpstr>
      <vt:lpstr>ที่มาของกรอบแนวคิดการวิจัย</vt:lpstr>
      <vt:lpstr>ตัวอย่าง</vt:lpstr>
      <vt:lpstr>Precede-Proceed Framwork ปัจจัยที่สัมพันธ์กับพฤติกรรมส่งเสริมสุขภาพของหญิงวัยทอง</vt:lpstr>
      <vt:lpstr>9. ประโยชน์ที่คาดว่าจะได้รับ</vt:lpstr>
      <vt:lpstr>10. ทบทวนเอกสารและงานวิจัยที่เกี่ยวข้อง</vt:lpstr>
      <vt:lpstr>11. ระเบียบวิธีวิจัย</vt:lpstr>
      <vt:lpstr>11.2 ประชากรและเกณฑ์การคัดเลือก</vt:lpstr>
      <vt:lpstr>11.3 กลุ่มตัวอย่างและขนาดตัวอย่าง</vt:lpstr>
      <vt:lpstr>11.4 เครื่องมือการวิจัยและการสร้างเครื่องมือ</vt:lpstr>
      <vt:lpstr>11.5 การเก็บรวบรวมข้อมูล</vt:lpstr>
      <vt:lpstr>11.6 การพิทักษ์สิทธิ์กลุ่มตัวอย่าง</vt:lpstr>
      <vt:lpstr>11.7 การเตรียมข้อมูลการวิเคราะห์และแปลผล</vt:lpstr>
      <vt:lpstr>12. ระยะเวลาที่ทำการวิจัย และแผนการดำเนินงานตลอดโครงการวิจัย</vt:lpstr>
      <vt:lpstr>13. งบประมาณของโครงการวิจัย</vt:lpstr>
      <vt:lpstr>14. บรรณานุกรม</vt:lpstr>
      <vt:lpstr>15. ประวัตินักวิจัย </vt:lpstr>
      <vt:lpstr>ฝึกเขียนโครงร่างการวิจัย</vt:lpstr>
    </vt:vector>
  </TitlesOfParts>
  <Company>Chiangmuan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องค์ประกอบโครงร่างการวิจัย</dc:title>
  <dc:creator>iLLuSioN</dc:creator>
  <cp:lastModifiedBy>asus</cp:lastModifiedBy>
  <cp:revision>70</cp:revision>
  <cp:lastPrinted>2016-01-25T07:58:50Z</cp:lastPrinted>
  <dcterms:created xsi:type="dcterms:W3CDTF">2012-02-12T05:54:41Z</dcterms:created>
  <dcterms:modified xsi:type="dcterms:W3CDTF">2022-11-01T23:56:24Z</dcterms:modified>
</cp:coreProperties>
</file>