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notesMasterIdLst>
    <p:notesMasterId r:id="rId12"/>
  </p:notesMasterIdLst>
  <p:sldIdLst>
    <p:sldId id="256" r:id="rId3"/>
    <p:sldId id="257" r:id="rId4"/>
    <p:sldId id="259" r:id="rId5"/>
    <p:sldId id="260" r:id="rId6"/>
    <p:sldId id="261" r:id="rId7"/>
    <p:sldId id="263" r:id="rId8"/>
    <p:sldId id="262" r:id="rId9"/>
    <p:sldId id="284" r:id="rId10"/>
    <p:sldId id="28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56E58C-C0E2-4313-B2E3-F5D95249094A}" type="datetimeFigureOut">
              <a:rPr lang="en-US" smtClean="0"/>
              <a:t>12/6/2022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472F3A-45B0-444B-888F-E112BFB5E4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979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2119B-C7D9-47D7-B1E1-F73D2FE18629}" type="datetime1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EA7FF-C9B8-4C91-A9C0-55A0C8339457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1753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2531C-181C-4FBD-9917-C902ABA050FE}" type="datetime1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EA7FF-C9B8-4C91-A9C0-55A0C83394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414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9035E-6F37-407E-9ADB-EBFA65D5A4A2}" type="datetime1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EA7FF-C9B8-4C91-A9C0-55A0C8339457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5513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AEDA9-4287-489D-90DF-B559308939B8}" type="datetime1">
              <a:rPr lang="en-US" smtClean="0"/>
              <a:t>12/6/2022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EA7FF-C9B8-4C91-A9C0-55A0C83394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583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16986-F895-43D1-8011-B9D2E1FEC5F9}" type="datetime1">
              <a:rPr lang="en-US" smtClean="0"/>
              <a:t>12/6/2022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EA7FF-C9B8-4C91-A9C0-55A0C83394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464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CA160-91F8-4DD8-9DFF-B3DA59038FFC}" type="datetime1">
              <a:rPr lang="en-US" smtClean="0"/>
              <a:t>12/6/2022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EA7FF-C9B8-4C91-A9C0-55A0C83394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11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E319-7C1D-47C0-BF3C-1D78D59D989B}" type="datetime1">
              <a:rPr lang="en-US" smtClean="0"/>
              <a:t>12/6/2022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EA7FF-C9B8-4C91-A9C0-55A0C83394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758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C840FF97-C91E-4C06-B67E-F82F74FA7F5C}" type="datetime1">
              <a:rPr lang="en-US" smtClean="0"/>
              <a:t>12/6/2022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8CEA7FF-C9B8-4C91-A9C0-55A0C83394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683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91CFF-E38A-4420-9CCF-51FF9E0D7FA9}" type="datetime1">
              <a:rPr lang="en-US" smtClean="0"/>
              <a:t>12/6/2022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EA7FF-C9B8-4C91-A9C0-55A0C83394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498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FC4C8-F9D6-4888-ABF0-1E2C337A21F4}" type="datetime1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EA7FF-C9B8-4C91-A9C0-55A0C83394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885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BBC8B-4391-4DA7-85D0-B5B5977774C6}" type="datetime1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EA7FF-C9B8-4C91-A9C0-55A0C83394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413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1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1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E4B3F-015A-4F47-BB21-CF0C75916583}" type="datetime1">
              <a:rPr lang="th-TH" smtClean="0"/>
              <a:t>06/12/65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595E0-7B25-41DF-9D3A-BC55B9E1D20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38617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2C433-08E6-4842-A62F-291DDCC02476}" type="datetime1">
              <a:rPr lang="th-TH" smtClean="0"/>
              <a:t>06/12/65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595E0-7B25-41DF-9D3A-BC55B9E1D20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820365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72E00-5E9A-42B3-9FEE-6FB7193D4BB8}" type="datetime1">
              <a:rPr lang="th-TH" smtClean="0"/>
              <a:t>06/12/65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595E0-7B25-41DF-9D3A-BC55B9E1D20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523437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2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2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C460-735A-4F87-B979-4EACA51D51EA}" type="datetime1">
              <a:rPr lang="th-TH" smtClean="0"/>
              <a:t>06/12/65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595E0-7B25-41DF-9D3A-BC55B9E1D20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502141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1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F97BC-AB7B-4392-83C7-8D2E6861CEA3}" type="datetime1">
              <a:rPr lang="th-TH" smtClean="0"/>
              <a:t>06/12/65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595E0-7B25-41DF-9D3A-BC55B9E1D20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72307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60A1-956E-467C-89D0-4D8415D9E5FD}" type="datetime1">
              <a:rPr lang="th-TH" smtClean="0"/>
              <a:t>06/12/65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595E0-7B25-41DF-9D3A-BC55B9E1D20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651147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09D04-969D-485D-AFF1-872F502C192E}" type="datetime1">
              <a:rPr lang="th-TH" smtClean="0"/>
              <a:t>06/12/65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595E0-7B25-41DF-9D3A-BC55B9E1D20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87951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4" y="273052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2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AD33D-97A3-4D00-997D-8CEAABD9E8D7}" type="datetime1">
              <a:rPr lang="th-TH" smtClean="0"/>
              <a:t>06/12/65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595E0-7B25-41DF-9D3A-BC55B9E1D20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396412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EB190-357C-4EDF-8C0C-42E428290841}" type="datetime1">
              <a:rPr lang="th-TH" smtClean="0"/>
              <a:t>06/12/65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595E0-7B25-41DF-9D3A-BC55B9E1D20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997901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1DFFB-68CC-43DC-A951-766CF75D9037}" type="datetime1">
              <a:rPr lang="th-TH" smtClean="0"/>
              <a:t>06/12/65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595E0-7B25-41DF-9D3A-BC55B9E1D20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761455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0C329-A270-469E-8BAD-8DD76DBB98A2}" type="datetime1">
              <a:rPr lang="th-TH" smtClean="0"/>
              <a:t>06/12/65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595E0-7B25-41DF-9D3A-BC55B9E1D20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371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FCE13844-BDC0-4AF6-A65C-F10A5D78C124}" type="datetime1">
              <a:rPr lang="en-US" smtClean="0"/>
              <a:t>12/6/2022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A8CEA7FF-C9B8-4C91-A9C0-55A0C8339457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6848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1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1600202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F9C1C8-2874-4F02-A633-8BD1EDB7B4CB}" type="datetime1">
              <a:rPr lang="th-TH" smtClean="0"/>
              <a:t>06/12/65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1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2595E0-7B25-41DF-9D3A-BC55B9E1D20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1841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706BC-9FD7-F4B8-CE99-07409F0CD1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h-TH" sz="8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H SarabunPSK" panose="020B0500040200020003" pitchFamily="34" charset="-34"/>
              </a:rPr>
              <a:t>รูปแบบของการศึกษาวิจัย </a:t>
            </a:r>
            <a:br>
              <a:rPr lang="th-TH" sz="80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H SarabunPSK" panose="020B0500040200020003" pitchFamily="34" charset="-34"/>
              </a:rPr>
            </a:br>
            <a:r>
              <a:rPr lang="en-US" sz="8000" dirty="0">
                <a:solidFill>
                  <a:srgbClr val="00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</a:rPr>
              <a:t>(study design)</a:t>
            </a:r>
            <a:br>
              <a:rPr lang="en-US" sz="8000" dirty="0">
                <a:solidFill>
                  <a:srgbClr val="00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CE2DF9-8F57-A858-29A1-8FE719C74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EA7FF-C9B8-4C91-A9C0-55A0C8339457}" type="slidenum">
              <a:rPr lang="en-US" smtClean="0"/>
              <a:t>1</a:t>
            </a:fld>
            <a:endParaRPr lang="en-US"/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DAF41D86-E77D-12AC-D21D-F826E362F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9710" y="2130825"/>
            <a:ext cx="1895060" cy="2087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78586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508B4-1828-821C-2BA9-29B98F5CC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Study design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9232E8-7434-45E0-686A-F634441522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002060"/>
                </a:solidFill>
              </a:rPr>
              <a:t>Quantitative research</a:t>
            </a:r>
          </a:p>
          <a:p>
            <a:r>
              <a:rPr lang="en-US" sz="2400" dirty="0"/>
              <a:t>-Cross-sectional study </a:t>
            </a:r>
          </a:p>
          <a:p>
            <a:r>
              <a:rPr lang="en-US" sz="2400" dirty="0"/>
              <a:t>-Case control study</a:t>
            </a:r>
          </a:p>
          <a:p>
            <a:r>
              <a:rPr lang="en-US" sz="2400" dirty="0"/>
              <a:t>-Cohort study (retrospective cohort study/prospective cohort study)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002060"/>
                </a:solidFill>
              </a:rPr>
              <a:t>Experimental study design </a:t>
            </a:r>
            <a:r>
              <a:rPr lang="en-US" sz="2400" dirty="0"/>
              <a:t>(RCT/Quasi-experimental study)</a:t>
            </a:r>
            <a:endParaRPr lang="th-TH" sz="2400" dirty="0"/>
          </a:p>
          <a:p>
            <a:pPr marL="0" indent="0">
              <a:buNone/>
            </a:pPr>
            <a:r>
              <a:rPr lang="en-US" sz="2400" b="1" dirty="0">
                <a:solidFill>
                  <a:srgbClr val="002060"/>
                </a:solidFill>
              </a:rPr>
              <a:t>Qualitative study design</a:t>
            </a:r>
            <a:endParaRPr lang="en-US" sz="2400" dirty="0"/>
          </a:p>
          <a:p>
            <a:pPr marL="0" indent="0">
              <a:buNone/>
            </a:pPr>
            <a:r>
              <a:rPr lang="en-US" sz="2400" b="1" dirty="0">
                <a:solidFill>
                  <a:srgbClr val="002060"/>
                </a:solidFill>
              </a:rPr>
              <a:t>Research and Development </a:t>
            </a:r>
            <a:r>
              <a:rPr lang="en-US" sz="2400" dirty="0"/>
              <a:t>(R&amp;D research)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1B2DCB-D112-2F9E-C77E-F5A99C125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EA7FF-C9B8-4C91-A9C0-55A0C83394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805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0B12B3-F304-6DCF-D1BB-8CEF86964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Cross-sectional study (</a:t>
            </a:r>
            <a:r>
              <a:rPr lang="th-TH" dirty="0"/>
              <a:t>การศึกษาแบบภาคตัดขวาง</a:t>
            </a:r>
            <a:r>
              <a:rPr lang="en-US" dirty="0"/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417515-4692-F41F-594D-8846A70A39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845734"/>
            <a:ext cx="10058400" cy="4023360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th-TH" sz="2400" b="1" u="sng" dirty="0"/>
              <a:t>ตัวอย่างงานวิจัย</a:t>
            </a:r>
          </a:p>
          <a:p>
            <a:r>
              <a:rPr lang="en-US" sz="2400" dirty="0"/>
              <a:t>-</a:t>
            </a:r>
            <a:r>
              <a:rPr lang="th-TH" sz="2400" b="1" dirty="0"/>
              <a:t>เพื่อศึกษา</a:t>
            </a:r>
            <a:r>
              <a:rPr lang="th-TH" sz="2400" b="1" dirty="0">
                <a:solidFill>
                  <a:srgbClr val="002060"/>
                </a:solidFill>
              </a:rPr>
              <a:t>ความชุก</a:t>
            </a:r>
            <a:r>
              <a:rPr lang="th-TH" sz="2400" b="1" dirty="0"/>
              <a:t>และ</a:t>
            </a:r>
            <a:r>
              <a:rPr lang="th-TH" sz="2400" b="1" dirty="0">
                <a:solidFill>
                  <a:srgbClr val="002060"/>
                </a:solidFill>
              </a:rPr>
              <a:t>ปัจจัยที่มีความสัมพันธ์</a:t>
            </a:r>
            <a:r>
              <a:rPr lang="th-TH" sz="2400" b="1" dirty="0"/>
              <a:t>กับภาวะซึมเศร้าของผู้ติดเชื้อเอชไอวี/ผู้ป่วยเอดส์ที่มารับบริการรักษา ในโรงพยาบาลสมเด็จพระญาณสังวร จังหวัดเชียงราย</a:t>
            </a:r>
          </a:p>
          <a:p>
            <a:endParaRPr lang="en-US" sz="2400" b="1" u="sn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D62B04-4C21-DA81-31BB-B854DC748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EA7FF-C9B8-4C91-A9C0-55A0C8339457}" type="slidenum">
              <a:rPr lang="en-US" smtClean="0"/>
              <a:t>3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583AC0B-9F72-0DD9-7699-87BF3252E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0887" y="2038350"/>
            <a:ext cx="4468983" cy="2290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032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FDD0A-280E-D0D2-89BD-BC5012E4A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-Case control 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009370-DEE9-F0CF-06CE-74C0BB3DBE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th-TH" dirty="0"/>
          </a:p>
          <a:p>
            <a:pPr>
              <a:buFont typeface="Arial" panose="020B0604020202020204" pitchFamily="34" charset="0"/>
              <a:buChar char="•"/>
            </a:pPr>
            <a:endParaRPr lang="th-TH" sz="32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th-TH" sz="3200" b="1" dirty="0"/>
              <a:t>ปัจจัยที่มีความสัมพันธ์กับมะเร็งเต้านมในหญิงที่อายุน้อยกว่า </a:t>
            </a:r>
            <a:r>
              <a:rPr lang="en-US" sz="3200" b="1" dirty="0"/>
              <a:t>45 </a:t>
            </a:r>
            <a:r>
              <a:rPr lang="th-TH" sz="3200" b="1" dirty="0"/>
              <a:t>ปี</a:t>
            </a:r>
            <a:endParaRPr lang="en-US" sz="3200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EC6259-E836-765F-FB57-C8C88EF4F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EA7FF-C9B8-4C91-A9C0-55A0C8339457}" type="slidenum">
              <a:rPr lang="en-US" smtClean="0"/>
              <a:t>4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6A3CEB7-219D-829C-9693-9823266426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4949" y="1953124"/>
            <a:ext cx="4794804" cy="2752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0822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57F8C-FED2-87EE-0C6F-C8AFB7A23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-Cohort study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0C6BC7-F892-B50C-4545-77BC042CD4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79" y="1845733"/>
            <a:ext cx="10399395" cy="4374091"/>
          </a:xfrm>
        </p:spPr>
        <p:txBody>
          <a:bodyPr>
            <a:normAutofit lnSpcReduction="10000"/>
          </a:bodyPr>
          <a:lstStyle/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pPr>
              <a:buFont typeface="Arial" panose="020B0604020202020204" pitchFamily="34" charset="0"/>
              <a:buChar char="•"/>
            </a:pPr>
            <a:r>
              <a:rPr lang="th-TH" sz="2600" b="1" dirty="0"/>
              <a:t>ปัจจัยที่มีความสัมพันธ์กับการเสียชีวิตของผู้ป่วยวัณโรคของโรงพยาบาลชุมชนแห่งหนึ่ง จังหวัดเชียงราย: การศึกษาข้อมูล ย้อนหลัง 6 ปี</a:t>
            </a:r>
            <a:endParaRPr lang="en-US" sz="2600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9A7C0D-68FD-0C4E-A057-D92C6B37F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EA7FF-C9B8-4C91-A9C0-55A0C8339457}" type="slidenum">
              <a:rPr lang="en-US" smtClean="0"/>
              <a:t>5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3C35A6D-65BF-4A69-AC5C-913B305E47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1" y="1885705"/>
            <a:ext cx="5562600" cy="3086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309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68842-77B2-B97B-F184-21B7FAD91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Experimental study design </a:t>
            </a:r>
            <a:br>
              <a:rPr lang="en-US" sz="4000" dirty="0"/>
            </a:br>
            <a:r>
              <a:rPr lang="en-US" sz="4000" dirty="0"/>
              <a:t>(RCT/Quasi-experimental study)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42C04ED-BFC5-E2DA-F070-C211CF36EC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63375" y="1873695"/>
            <a:ext cx="3770698" cy="2092737"/>
          </a:xfrm>
          <a:prstGeom prst="rect">
            <a:avLst/>
          </a:prstGeom>
        </p:spPr>
      </p:pic>
      <p:sp>
        <p:nvSpPr>
          <p:cNvPr id="5" name="Rectangle 18">
            <a:extLst>
              <a:ext uri="{FF2B5EF4-FFF2-40B4-BE49-F238E27FC236}">
                <a16:creationId xmlns:a16="http://schemas.microsoft.com/office/drawing/2014/main" id="{C87B9793-6CBC-96FA-A5F6-8C1A098AAA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1045" y="3200400"/>
            <a:ext cx="1449387" cy="4572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b="1" dirty="0"/>
              <a:t>Random  </a:t>
            </a:r>
          </a:p>
          <a:p>
            <a:pPr algn="ctr">
              <a:defRPr/>
            </a:pPr>
            <a:r>
              <a:rPr lang="en-US" b="1" dirty="0"/>
              <a:t>Allocation?</a:t>
            </a:r>
            <a:endParaRPr lang="th-TH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16C5BA-56D1-05AC-DE68-A7966F226D7D}"/>
              </a:ext>
            </a:extLst>
          </p:cNvPr>
          <p:cNvSpPr txBox="1"/>
          <p:nvPr/>
        </p:nvSpPr>
        <p:spPr>
          <a:xfrm>
            <a:off x="1200150" y="4177022"/>
            <a:ext cx="4386834" cy="9233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1800" dirty="0"/>
              <a:t>Quasi-experimental study=</a:t>
            </a:r>
            <a:r>
              <a:rPr lang="th-TH" sz="1800" dirty="0"/>
              <a:t>การศึกษากึ่งทดลอง</a:t>
            </a:r>
          </a:p>
          <a:p>
            <a:r>
              <a:rPr lang="en-US" dirty="0"/>
              <a:t>-One group pretest-post test design</a:t>
            </a:r>
          </a:p>
          <a:p>
            <a:r>
              <a:rPr lang="en-US" dirty="0"/>
              <a:t>-Two group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7BC5ED-E0CC-E7CF-FBE8-3F66E2CA11B7}"/>
              </a:ext>
            </a:extLst>
          </p:cNvPr>
          <p:cNvSpPr txBox="1"/>
          <p:nvPr/>
        </p:nvSpPr>
        <p:spPr>
          <a:xfrm>
            <a:off x="1200150" y="5310942"/>
            <a:ext cx="1068705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400" b="1" dirty="0"/>
              <a:t>ผลของการออกกำลังกายแอโรบ</a:t>
            </a:r>
            <a:r>
              <a:rPr lang="th-TH" sz="2400" b="1" dirty="0" err="1"/>
              <a:t>ิค</a:t>
            </a:r>
            <a:r>
              <a:rPr lang="th-TH" sz="2400" b="1" dirty="0"/>
              <a:t>ร่วมกับการรำมโนราห์ต่อการการลดความดันโลหิตในผู้ป่วยความดันโลหิตสูง ตำบล เวียงห้าว อำเภอพาน จังหวัดเชียงราย: การศึกษานำร่อง</a:t>
            </a:r>
            <a:endParaRPr lang="en-US" sz="24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2432A9B-7806-7E78-389C-8137B15A2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EA7FF-C9B8-4C91-A9C0-55A0C833945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50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E8D8D-35A9-B75F-77B4-62E595D9A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Qualitative study design</a:t>
            </a:r>
            <a:r>
              <a:rPr lang="th-TH" dirty="0"/>
              <a:t> </a:t>
            </a:r>
            <a:r>
              <a:rPr lang="en-US" dirty="0"/>
              <a:t>(</a:t>
            </a:r>
            <a:r>
              <a:rPr lang="th-TH" dirty="0"/>
              <a:t>การศึกษาเชิงคุณภาพ</a:t>
            </a:r>
            <a:r>
              <a:rPr lang="en-US" dirty="0"/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671AAA-C065-18C3-77BE-6367DEA665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79" y="1845733"/>
            <a:ext cx="10342245" cy="4526492"/>
          </a:xfrm>
        </p:spPr>
        <p:txBody>
          <a:bodyPr>
            <a:normAutofit fontScale="85000" lnSpcReduction="20000"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endParaRPr lang="th-TH" sz="26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th-TH" sz="2600" b="1" dirty="0"/>
              <a:t>เหตุผลที่ผู้ป่วยโรคไตวาย เรื้อรังระยะสุดท้ายปฏิเสธการรักษาฟอกไต ณ โรงพยาบาลสมเด็จพระ ญาณสังวร และศึกษาการใช้ชีวิตหลังปฏิเสธฟอกไตของผู้ป่วยโรคไต วายเรื้อรังระยะสุดท้าย</a:t>
            </a:r>
            <a:endParaRPr lang="en-US" sz="26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th-TH" sz="2600" b="1" dirty="0"/>
              <a:t>การถอดบทเรียนการมีส่วนร่วมของชุมชนทองทิพย์ หมู่ที่ </a:t>
            </a:r>
            <a:r>
              <a:rPr lang="en-US" sz="2600" b="1" dirty="0"/>
              <a:t>10 </a:t>
            </a:r>
            <a:r>
              <a:rPr lang="th-TH" sz="2600" b="1" dirty="0"/>
              <a:t>ตำบลศรีถ้อย อำเภอแม่สร</a:t>
            </a:r>
            <a:r>
              <a:rPr lang="th-TH" sz="2600" b="1" dirty="0" err="1"/>
              <a:t>วย</a:t>
            </a:r>
            <a:r>
              <a:rPr lang="th-TH" sz="2600" b="1" dirty="0"/>
              <a:t> จังหวัดเชียงราย ต่อชุมชนจัดการสุขภาพโรคเรื้อรัง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th-TH" sz="2600" b="1" dirty="0"/>
              <a:t>รูปแบบการแสวงหาความช่วยเหลือทางด้านสุขภาพของประชาชนชาวไทยภูเขา จังหวัดเชียงราย</a:t>
            </a:r>
            <a:endParaRPr lang="en-US" sz="2600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8ECBD3-B7F4-3A85-27FF-03D09DD27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EA7FF-C9B8-4C91-A9C0-55A0C8339457}" type="slidenum">
              <a:rPr lang="en-US" smtClean="0"/>
              <a:t>7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5A6DF53-B2D8-FA81-6510-41C37FBADA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821" y="1845734"/>
            <a:ext cx="5544474" cy="232413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5844E01-54DE-F7F9-3D9B-9843286B482E}"/>
              </a:ext>
            </a:extLst>
          </p:cNvPr>
          <p:cNvSpPr/>
          <p:nvPr/>
        </p:nvSpPr>
        <p:spPr>
          <a:xfrm>
            <a:off x="7924799" y="2124074"/>
            <a:ext cx="2371725" cy="13049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-In-dept interview</a:t>
            </a:r>
          </a:p>
          <a:p>
            <a:pPr algn="ctr"/>
            <a:r>
              <a:rPr lang="en-US" dirty="0"/>
              <a:t>-Focus group</a:t>
            </a:r>
          </a:p>
          <a:p>
            <a:pPr algn="ctr"/>
            <a:r>
              <a:rPr lang="en-US" dirty="0"/>
              <a:t>-Observation</a:t>
            </a:r>
          </a:p>
        </p:txBody>
      </p:sp>
    </p:spTree>
    <p:extLst>
      <p:ext uri="{BB962C8B-B14F-4D97-AF65-F5344CB8AC3E}">
        <p14:creationId xmlns:p14="http://schemas.microsoft.com/office/powerpoint/2010/main" val="5819526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5325" y="26296"/>
            <a:ext cx="10801350" cy="1356585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The Research and Development</a:t>
            </a:r>
            <a:endParaRPr lang="th-TH" sz="6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550" y="1600201"/>
            <a:ext cx="10045183" cy="4525963"/>
          </a:xfrm>
        </p:spPr>
        <p:txBody>
          <a:bodyPr>
            <a:normAutofit fontScale="92500" lnSpcReduction="10000"/>
          </a:bodyPr>
          <a:lstStyle/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เป็นลักษณะหนึ่งของการวิจัยเชิงปฏิบัติการ (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Action Research)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ที่ใช้กระบวนการศึกษาค้นคว้าอย่างเป็นระบบ มุ่งพัฒนาทางเลือกหรือวิธีการใหม่ๆ เพื่อใช้ในการยกระดับคุณภาพงาน หรือคุณภาพชีวิต</a:t>
            </a:r>
          </a:p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R&amp;D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เป็นการวิจัยเชิงทดลอง</a:t>
            </a:r>
          </a:p>
          <a:p>
            <a:pPr lvl="1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มีการพัฒนาต้นแบบนวัตกรรม (สื่อ/สิ่งประดิษฐ์ วิธีการ กระบวนการ)</a:t>
            </a:r>
          </a:p>
          <a:p>
            <a:pPr lvl="1"/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มีการทดลองใช้ เพื่อตรวจสอบคุณภาพในเชิงประจักษ์</a:t>
            </a:r>
          </a:p>
          <a:p>
            <a:pPr marL="355600" indent="-355600"/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“นวัตกรรม” อาจเป็นวัตถุ (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material)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หลักการ (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principle)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กระบวนการ (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process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หรือแนวคิด (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concept)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ที่สะท้อนให้เห็นถึงเทคนิคหรือวิธีการเพื่อการปฏิบัติ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AE2595E0-7B25-41DF-9D3A-BC55B9E1D209}" type="slidenum">
              <a:rPr lang="th-TH">
                <a:solidFill>
                  <a:prstClr val="black">
                    <a:tint val="75000"/>
                  </a:prstClr>
                </a:solidFill>
                <a:latin typeface="Calibri"/>
                <a:cs typeface="Cordia New" panose="020B0304020202020204" pitchFamily="34" charset="-34"/>
              </a:rPr>
              <a:pPr defTabSz="914400"/>
              <a:t>8</a:t>
            </a:fld>
            <a:endParaRPr lang="th-TH">
              <a:solidFill>
                <a:prstClr val="black">
                  <a:tint val="75000"/>
                </a:prstClr>
              </a:solidFill>
              <a:latin typeface="Calibri"/>
              <a:cs typeface="Cordia New" panose="020B0304020202020204" pitchFamily="34" charset="-3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E23BF1-FFFC-1362-4021-8FDD9CB188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2236" y="2230326"/>
            <a:ext cx="1790165" cy="2579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2832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5325" y="-27384"/>
            <a:ext cx="10801350" cy="1110646"/>
          </a:xfrm>
          <a:solidFill>
            <a:schemeClr val="accent4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sz="60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th-TH" sz="5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โมเดลการวิจัยและพัฒนา</a:t>
            </a:r>
            <a:r>
              <a:rPr lang="en-US" sz="5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(R &amp; D Model)</a:t>
            </a:r>
            <a:endParaRPr lang="th-TH" sz="5400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AE2595E0-7B25-41DF-9D3A-BC55B9E1D209}" type="slidenum">
              <a:rPr lang="th-TH">
                <a:solidFill>
                  <a:prstClr val="black">
                    <a:tint val="75000"/>
                  </a:prstClr>
                </a:solidFill>
                <a:latin typeface="Calibri"/>
                <a:cs typeface="Cordia New" panose="020B0304020202020204" pitchFamily="34" charset="-34"/>
              </a:rPr>
              <a:pPr defTabSz="914400"/>
              <a:t>9</a:t>
            </a:fld>
            <a:endParaRPr lang="th-TH" dirty="0">
              <a:solidFill>
                <a:prstClr val="black">
                  <a:tint val="75000"/>
                </a:prstClr>
              </a:solidFill>
              <a:latin typeface="Calibri"/>
              <a:cs typeface="Cordia New" panose="020B0304020202020204" pitchFamily="34" charset="-34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28" y="0"/>
            <a:ext cx="824869" cy="108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736257" y="1836142"/>
            <a:ext cx="3508779" cy="480131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R1 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ค้นหาความจริงที่มีอยู่</a:t>
            </a:r>
          </a:p>
          <a:p>
            <a:pPr defTabSz="914400"/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Primary, Secondary source</a:t>
            </a:r>
          </a:p>
          <a:p>
            <a:pPr defTabSz="914400"/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เชิงปริมาณ หรือเชิงคุณภาพ</a:t>
            </a:r>
          </a:p>
          <a:p>
            <a:pPr defTabSz="914400"/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Descriptive design</a:t>
            </a:r>
          </a:p>
          <a:p>
            <a:pPr algn="ctr" defTabSz="914400"/>
            <a:r>
              <a:rPr lang="en-US" sz="22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**</a:t>
            </a:r>
            <a:r>
              <a:rPr lang="th-TH" sz="22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ปัญหา ความต้องการ ประเด็นสำคัญ**</a:t>
            </a:r>
          </a:p>
          <a:p>
            <a:pPr defTabSz="914400"/>
            <a:endParaRPr lang="th-TH" sz="20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914400"/>
            <a:endParaRPr lang="th-TH" sz="20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914400"/>
            <a:endParaRPr lang="th-TH" sz="20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 defTabSz="914400"/>
            <a:r>
              <a:rPr lang="en-US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D1 Develop Prototype</a:t>
            </a:r>
          </a:p>
          <a:p>
            <a:pPr defTabSz="914400"/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-ได้รูปแบบ โปรแกรม</a:t>
            </a:r>
          </a:p>
          <a:p>
            <a:pPr defTabSz="914400"/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-FGD , Interview, Review</a:t>
            </a:r>
            <a:endParaRPr lang="th-TH" sz="2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914400"/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ผ่านการพิจารณาจากผู้ทรงคุณวุฒิ</a:t>
            </a:r>
          </a:p>
          <a:p>
            <a:pPr algn="ctr" defTabSz="914400"/>
            <a:r>
              <a:rPr lang="th-TH" sz="24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**</a:t>
            </a:r>
            <a:r>
              <a:rPr lang="en-US" sz="24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Prototype </a:t>
            </a:r>
            <a:r>
              <a:rPr lang="th-TH" sz="24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ที่ผ่านผู้เชี่ยวชาญ**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15014" y="1192397"/>
            <a:ext cx="3508779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 defTabSz="914400"/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ขั้นตอนที่ </a:t>
            </a:r>
            <a:r>
              <a:rPr lang="en-US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1: R1 D1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95801" y="1836142"/>
            <a:ext cx="3508779" cy="48013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R2 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ตรวจสอบประสิทธิภาพ</a:t>
            </a:r>
          </a:p>
          <a:p>
            <a:pPr defTabSz="914400"/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นำ 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Prototype 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ไป 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Pilot study</a:t>
            </a:r>
          </a:p>
          <a:p>
            <a:pPr defTabSz="914400"/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Quasi experiment, PAR, Action research</a:t>
            </a:r>
          </a:p>
          <a:p>
            <a:pPr algn="ctr" defTabSz="914400"/>
            <a:r>
              <a:rPr lang="en-US" sz="22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**</a:t>
            </a:r>
            <a:r>
              <a:rPr lang="th-TH" sz="22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ประสิทธิผล ข้อจำกัดของ </a:t>
            </a:r>
            <a:r>
              <a:rPr lang="en-US" sz="22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Prototype</a:t>
            </a:r>
            <a:r>
              <a:rPr lang="th-TH" sz="22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**</a:t>
            </a:r>
          </a:p>
          <a:p>
            <a:pPr defTabSz="914400"/>
            <a:endParaRPr lang="th-TH" sz="20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914400"/>
            <a:endParaRPr lang="th-TH" sz="20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914400"/>
            <a:endParaRPr lang="th-TH" sz="20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 defTabSz="914400"/>
            <a:r>
              <a:rPr lang="en-US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D2 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</a:t>
            </a:r>
            <a:r>
              <a:rPr lang="en-US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แก้ไข</a:t>
            </a:r>
            <a:r>
              <a:rPr lang="en-US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Prototype</a:t>
            </a:r>
          </a:p>
          <a:p>
            <a:pPr defTabSz="914400"/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Remodel </a:t>
            </a:r>
            <a:endParaRPr lang="th-TH" sz="2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914400"/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ผ่านการพิจารณาจากผู้ทรงคุณวุฒิ</a:t>
            </a:r>
          </a:p>
          <a:p>
            <a:pPr algn="ctr" defTabSz="914400"/>
            <a:r>
              <a:rPr lang="th-TH" sz="24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**</a:t>
            </a:r>
            <a:r>
              <a:rPr lang="en-US" sz="24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Prototype </a:t>
            </a:r>
            <a:r>
              <a:rPr lang="th-TH" sz="24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ที่มีประสิทธิภาพ**</a:t>
            </a:r>
          </a:p>
          <a:p>
            <a:pPr algn="ctr" defTabSz="914400"/>
            <a:endParaRPr lang="th-TH" sz="2400" b="1" u="sng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896201" y="1836142"/>
            <a:ext cx="3508779" cy="480131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R3 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ขยายผลในประชากร</a:t>
            </a:r>
          </a:p>
          <a:p>
            <a:pPr defTabSz="914400"/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-นำ 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Prototype 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ขยายผลในประชากร</a:t>
            </a:r>
          </a:p>
          <a:p>
            <a:pPr defTabSz="914400"/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-เชิงปริมาณ หรือเชิงคุณภาพ</a:t>
            </a:r>
          </a:p>
          <a:p>
            <a:pPr defTabSz="914400"/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Cross-case  analysis</a:t>
            </a:r>
          </a:p>
          <a:p>
            <a:pPr algn="ctr" defTabSz="914400"/>
            <a:r>
              <a:rPr lang="en-US" sz="24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**</a:t>
            </a:r>
            <a:r>
              <a:rPr lang="th-TH" sz="24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การศึกษาขนาดใหญ่**</a:t>
            </a:r>
          </a:p>
          <a:p>
            <a:pPr defTabSz="914400"/>
            <a:endParaRPr lang="th-TH" sz="20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914400"/>
            <a:endParaRPr lang="th-TH" sz="20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914400"/>
            <a:endParaRPr lang="th-TH" sz="20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 defTabSz="914400"/>
            <a:r>
              <a:rPr lang="en-US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D3 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รายงานผลการวิจัย</a:t>
            </a:r>
            <a:endParaRPr lang="en-US" sz="28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914400"/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ติดตามผล</a:t>
            </a:r>
          </a:p>
          <a:p>
            <a:pPr defTabSz="914400"/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-รูปแบบ การพัฒนา กลยุทธ์ใหม่</a:t>
            </a:r>
          </a:p>
          <a:p>
            <a:pPr defTabSz="914400"/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ความเป็นผู้นำเชิงนวัตกรรม</a:t>
            </a:r>
            <a:endParaRPr lang="th-TH" sz="28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 defTabSz="914400"/>
            <a:r>
              <a:rPr lang="th-TH" sz="24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**ได้ต้นแบบ </a:t>
            </a:r>
            <a:r>
              <a:rPr lang="en-US" sz="24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Prototype </a:t>
            </a:r>
            <a:r>
              <a:rPr lang="th-TH" sz="2400" b="1" u="sng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**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295800" y="1196753"/>
            <a:ext cx="3508779" cy="58477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 defTabSz="914400"/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ขั้นตอนที่ </a:t>
            </a:r>
            <a:r>
              <a:rPr lang="en-US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2: R2 D2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896200" y="1196753"/>
            <a:ext cx="3508779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 defTabSz="914400"/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ขั้นตอนที่ </a:t>
            </a:r>
            <a:r>
              <a:rPr lang="en-US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3: R3 D3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ลูกศรลง 22"/>
          <p:cNvSpPr/>
          <p:nvPr/>
        </p:nvSpPr>
        <p:spPr>
          <a:xfrm>
            <a:off x="1913352" y="3804751"/>
            <a:ext cx="360040" cy="864096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th-TH" sz="2800">
              <a:solidFill>
                <a:prstClr val="white"/>
              </a:solidFill>
              <a:latin typeface="Calibri"/>
              <a:cs typeface="Cordia New" panose="020B0304020202020204" pitchFamily="34" charset="-34"/>
            </a:endParaRPr>
          </a:p>
        </p:txBody>
      </p:sp>
      <p:sp>
        <p:nvSpPr>
          <p:cNvPr id="29" name="ลูกศรลง 28"/>
          <p:cNvSpPr/>
          <p:nvPr/>
        </p:nvSpPr>
        <p:spPr>
          <a:xfrm>
            <a:off x="5231904" y="3804751"/>
            <a:ext cx="360040" cy="864096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th-TH" sz="2800">
              <a:solidFill>
                <a:prstClr val="white"/>
              </a:solidFill>
              <a:latin typeface="Calibri"/>
              <a:cs typeface="Cordia New" panose="020B0304020202020204" pitchFamily="34" charset="-34"/>
            </a:endParaRPr>
          </a:p>
        </p:txBody>
      </p:sp>
      <p:sp>
        <p:nvSpPr>
          <p:cNvPr id="30" name="ลูกศรลง 29"/>
          <p:cNvSpPr/>
          <p:nvPr/>
        </p:nvSpPr>
        <p:spPr>
          <a:xfrm>
            <a:off x="8897649" y="3824392"/>
            <a:ext cx="360040" cy="864096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th-TH" sz="2800">
              <a:solidFill>
                <a:prstClr val="white"/>
              </a:solidFill>
              <a:latin typeface="Calibri"/>
              <a:cs typeface="Cordia New" panose="020B0304020202020204" pitchFamily="34" charset="-3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423025" y="3766869"/>
            <a:ext cx="36622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defTabSz="914400"/>
            <a:r>
              <a:rPr lang="en-US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R1</a:t>
            </a:r>
            <a:endParaRPr lang="th-TH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700014" y="3789463"/>
            <a:ext cx="36622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defTabSz="914400"/>
            <a:r>
              <a:rPr lang="en-US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R2</a:t>
            </a:r>
            <a:endParaRPr lang="th-TH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9441280" y="3827411"/>
            <a:ext cx="36622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defTabSz="914400"/>
            <a:r>
              <a:rPr lang="en-US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R3</a:t>
            </a:r>
            <a:endParaRPr lang="th-TH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423025" y="4280487"/>
            <a:ext cx="366224" cy="33855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defTabSz="914400"/>
            <a:r>
              <a:rPr lang="en-US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D1</a:t>
            </a:r>
            <a:endParaRPr lang="th-TH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683965" y="4311265"/>
            <a:ext cx="366224" cy="33855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defTabSz="914400"/>
            <a:r>
              <a:rPr lang="en-US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D2</a:t>
            </a:r>
            <a:endParaRPr lang="th-TH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9441280" y="4358672"/>
            <a:ext cx="366224" cy="33855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defTabSz="914400"/>
            <a:r>
              <a:rPr lang="en-US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D3</a:t>
            </a:r>
            <a:endParaRPr lang="th-TH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ลูกศรขวา 30"/>
          <p:cNvSpPr/>
          <p:nvPr/>
        </p:nvSpPr>
        <p:spPr>
          <a:xfrm>
            <a:off x="3755740" y="1227594"/>
            <a:ext cx="936104" cy="504057"/>
          </a:xfrm>
          <a:prstGeom prst="rightArrow">
            <a:avLst/>
          </a:prstGeom>
          <a:solidFill>
            <a:srgbClr val="F9C7F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th-TH" sz="2800">
              <a:solidFill>
                <a:prstClr val="white"/>
              </a:solidFill>
              <a:latin typeface="Calibri"/>
              <a:cs typeface="Cordia New" panose="020B0304020202020204" pitchFamily="34" charset="-34"/>
            </a:endParaRPr>
          </a:p>
        </p:txBody>
      </p:sp>
      <p:sp>
        <p:nvSpPr>
          <p:cNvPr id="38" name="ลูกศรขวา 37"/>
          <p:cNvSpPr/>
          <p:nvPr/>
        </p:nvSpPr>
        <p:spPr>
          <a:xfrm>
            <a:off x="7428147" y="1227594"/>
            <a:ext cx="936104" cy="504057"/>
          </a:xfrm>
          <a:prstGeom prst="rightArrow">
            <a:avLst/>
          </a:prstGeom>
          <a:solidFill>
            <a:srgbClr val="F9C7F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th-TH" sz="2800">
              <a:solidFill>
                <a:prstClr val="white"/>
              </a:solidFill>
              <a:latin typeface="Calibri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5220521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99</TotalTime>
  <Words>604</Words>
  <Application>Microsoft Office PowerPoint</Application>
  <PresentationFormat>Widescreen</PresentationFormat>
  <Paragraphs>121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TH SarabunPSK</vt:lpstr>
      <vt:lpstr>Retrospect</vt:lpstr>
      <vt:lpstr>Office Theme</vt:lpstr>
      <vt:lpstr>รูปแบบของการศึกษาวิจัย  (study design) </vt:lpstr>
      <vt:lpstr>Study design</vt:lpstr>
      <vt:lpstr>Cross-sectional study (การศึกษาแบบภาคตัดขวาง)</vt:lpstr>
      <vt:lpstr>-Case control study</vt:lpstr>
      <vt:lpstr>-Cohort study </vt:lpstr>
      <vt:lpstr>Experimental study design  (RCT/Quasi-experimental study)</vt:lpstr>
      <vt:lpstr>Qualitative study design (การศึกษาเชิงคุณภาพ)</vt:lpstr>
      <vt:lpstr>The Research and Development</vt:lpstr>
      <vt:lpstr>   โมเดลการวิจัยและพัฒนา (R &amp; D Model)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รูปแบบของการศึกษาวิจัย (study design) </dc:title>
  <dc:creator>Thapakorn Ruanjai</dc:creator>
  <cp:lastModifiedBy>Thapakorn Ruanjai</cp:lastModifiedBy>
  <cp:revision>8</cp:revision>
  <dcterms:created xsi:type="dcterms:W3CDTF">2022-12-05T15:48:27Z</dcterms:created>
  <dcterms:modified xsi:type="dcterms:W3CDTF">2022-12-06T14:10:42Z</dcterms:modified>
</cp:coreProperties>
</file>