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64" r:id="rId2"/>
    <p:sldId id="429" r:id="rId3"/>
    <p:sldId id="428" r:id="rId4"/>
    <p:sldId id="431" r:id="rId5"/>
    <p:sldId id="423" r:id="rId6"/>
    <p:sldId id="397" r:id="rId7"/>
    <p:sldId id="406" r:id="rId8"/>
    <p:sldId id="407" r:id="rId9"/>
    <p:sldId id="409" r:id="rId10"/>
    <p:sldId id="432" r:id="rId11"/>
    <p:sldId id="433" r:id="rId12"/>
    <p:sldId id="434" r:id="rId13"/>
    <p:sldId id="410" r:id="rId14"/>
    <p:sldId id="342" r:id="rId15"/>
    <p:sldId id="344" r:id="rId16"/>
    <p:sldId id="346" r:id="rId17"/>
    <p:sldId id="404" r:id="rId18"/>
  </p:sldIdLst>
  <p:sldSz cx="9144000" cy="6858000" type="screen4x3"/>
  <p:notesSz cx="6797675" cy="99266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3842" autoAdjust="0"/>
  </p:normalViewPr>
  <p:slideViewPr>
    <p:cSldViewPr>
      <p:cViewPr>
        <p:scale>
          <a:sx n="70" d="100"/>
          <a:sy n="70" d="100"/>
        </p:scale>
        <p:origin x="1180" y="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AF4FFB7-8DFB-4D35-AE69-D5FE33BD1164}" type="datetimeFigureOut">
              <a:rPr lang="th-TH" smtClean="0"/>
              <a:t>27/12/65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6C8D6AF-FA2C-4266-8D93-983E811065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237509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6DB0057-2588-4B38-A37C-4ED4A2D727DC}" type="datetimeFigureOut">
              <a:rPr lang="th-TH" smtClean="0"/>
              <a:t>27/12/65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55992FA-1508-4DBC-8230-71B49CAC6A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25058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ค่า </a:t>
            </a:r>
            <a:r>
              <a:rPr lang="en-US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IOC </a:t>
            </a:r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ใช้ดุลยพินิจของกลุ่มผู้เชี่ยวชาญ คือใช้คนเดียวอาจไม่แน่นอน โดยปกติใช้ 5 คน ต่างคนก็ให้ความเห็นว่า ข้อคำถามแต่ละข้อนั้นสอดคล้องกับวัตถุประสงค์ในการถามหรือไม่ โดยให้เลือกคำตอบ 3 ข้อคือ</a:t>
            </a:r>
          </a:p>
          <a:p>
            <a:b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th-TH" sz="18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1. </a:t>
            </a:r>
            <a:r>
              <a:rPr lang="th-TH" sz="18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แน่ใจ</a:t>
            </a:r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ว่าข้อคำถามวัด</a:t>
            </a:r>
            <a:r>
              <a:rPr lang="th-TH" sz="18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ได้ตรง</a:t>
            </a:r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ตามวัตถุประสงค์</a:t>
            </a:r>
          </a:p>
          <a:p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2. </a:t>
            </a:r>
            <a:r>
              <a:rPr lang="th-TH" sz="18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ไม่แน่ใจ</a:t>
            </a:r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ว่า ข้อคำถามวัดได้ตรงตามวัตถุประสงค์</a:t>
            </a:r>
          </a:p>
          <a:p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3. </a:t>
            </a:r>
            <a:r>
              <a:rPr lang="th-TH" sz="18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แน่ใจ</a:t>
            </a:r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ว่าข้อคำถามวัด</a:t>
            </a:r>
            <a:r>
              <a:rPr lang="th-TH" sz="18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ไม่ได้ตรง</a:t>
            </a:r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ตามวัตถุประสงค์</a:t>
            </a:r>
          </a:p>
          <a:p>
            <a:b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th-TH" sz="18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ผู้วิจัยก็มาให้</a:t>
            </a:r>
            <a:r>
              <a:rPr lang="th-TH" sz="18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คะแนนแต</a:t>
            </a:r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ละข้อคำถามเป็น </a:t>
            </a:r>
            <a:r>
              <a:rPr lang="th-TH" sz="18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+1 สำหรับคำตอบที่แน่ใจว่าตรง, คะแนนเป็น 0 สำหรับคำตอบไม่แน่ใจ และ คะแนนเป็น -1 สำหรับคำตอบที่แน่ใจว่าไม่ตรง</a:t>
            </a:r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แล้วมาบวกคะแนนของผู้เชี่ยวชาญแต่ละคนในแต่ละข้อ หารด้วยจำนวนของผู้เชี่ยวชาญ เช่นมี 5 คน ก็หารคะแนนรวมด้วย 5 เป็น ค่า </a:t>
            </a:r>
            <a:r>
              <a:rPr lang="en-US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IOC </a:t>
            </a:r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ของข้อคำถาม (</a:t>
            </a:r>
            <a:r>
              <a:rPr lang="en-US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item) </a:t>
            </a:r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ข้อนั้น</a:t>
            </a:r>
          </a:p>
          <a:p>
            <a:b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th-TH" sz="18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ยกตัวอย่างเช่น ในข้อคำถามข้อ 3 ผู้</a:t>
            </a:r>
            <a:r>
              <a:rPr lang="th-TH" sz="18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เชึ่ยว</a:t>
            </a:r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ชาญทั้ง 5 คน เห็นพ้องกันว่าตรงตามวัตถุประสงค์ที่ต้องการถาม ก็ให้คะแนนเป็น +1 เหมือนกับ รวมเป็น 5 คะแนน หารด้วยจำนวนผู้เชี่ยวชาญคือ 5 ได้เท่ากับ </a:t>
            </a:r>
            <a:r>
              <a:rPr lang="th-TH" sz="18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1.0</a:t>
            </a:r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ก็เป็นค่า </a:t>
            </a:r>
            <a:r>
              <a:rPr lang="en-US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IOC </a:t>
            </a:r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ของข้อคำถามข้อ 3 นั้น</a:t>
            </a:r>
          </a:p>
          <a:p>
            <a:b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th-TH" sz="18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เนื่องจากข้อคำถามที่ผ่านเกณฑ์ต้องมีเสียงส่วนใหญ่แน่ใจว่าตรงตามวัตถุประสงค์ จำนวนผู้เชี่ยวชาญ 5 คน เสียงส่วนใหญ่คืออย่างน้อย 3 หรือ คะแนนต้องเป็นอย่างน้อย 3/5 หรือ </a:t>
            </a:r>
            <a:r>
              <a:rPr lang="th-TH" sz="18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0.6 </a:t>
            </a:r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เป็นค่า </a:t>
            </a:r>
            <a:r>
              <a:rPr lang="en-US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IOC </a:t>
            </a:r>
            <a:r>
              <a:rPr lang="th-TH" sz="18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ต่ำสุดที่ให้ข้อคำถามนั้นผ่านเกณฑ์ ถ้าไม่ผ่านเกณฑ์ผู้วิจัยก็ต้องตัดข้อคำถามนั้นออกไปจากแบบสอบถาม</a:t>
            </a:r>
          </a:p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992FA-1508-4DBC-8230-71B49CAC6A68}" type="slidenum">
              <a:rPr lang="th-TH" smtClean="0"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663797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ordia New" panose="020B0304020202020204" pitchFamily="34" charset="-34"/>
              </a:rPr>
              <a:t>expert less than or equal to 5, the CVI must be 1.00, which means all experts must agree by rating either 3 or 4 that each item is content valid. If more than five experts, then the result of each item can be at least 0.83, which means one expert reflects disagreement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5992FA-1508-4DBC-8230-71B49CAC6A68}" type="slidenum">
              <a:rPr lang="th-TH" smtClean="0"/>
              <a:t>10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884561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u="sng" dirty="0" err="1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Cronbach</a:t>
            </a:r>
            <a:endParaRPr lang="en-US" b="1" u="sng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เหมาะสมกับการวัดทัศนคติ แรงจูงใจ หรือคุณภาพชีวิตที่เป็นแบบประเมินค่า เช่น เห็นด้วยอย่างยิ่ง ถึงไม่เห็นด้วยอย่างยิ่ง การวัดประเภทนี้ไม่สามารถคำนวณหาสัมประสิทธิ์ความเที่ยงโดยวิธีของ </a:t>
            </a:r>
            <a:r>
              <a:rPr lang="en-US" dirty="0" err="1">
                <a:latin typeface="Tahoma" pitchFamily="34" charset="0"/>
                <a:ea typeface="Tahoma" pitchFamily="34" charset="0"/>
                <a:cs typeface="Tahoma" pitchFamily="34" charset="0"/>
              </a:rPr>
              <a:t>Kuder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-Richardson</a:t>
            </a:r>
          </a:p>
          <a:p>
            <a:endParaRPr lang="th-TH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dirty="0" err="1">
                <a:latin typeface="Tahoma" pitchFamily="34" charset="0"/>
                <a:ea typeface="Tahoma" pitchFamily="34" charset="0"/>
                <a:cs typeface="Tahoma" pitchFamily="34" charset="0"/>
              </a:rPr>
              <a:t>Cronbach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จึงได้พัฒนาสูตรการคำนวณใหม่ที่สามารถใช้ได้กับคำตอบที่มีตัวเลือกมากกว่า 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ตัวเลือก และตัวเลือกแบบถูก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-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ผิด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-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ไม่ใช่ โดยพัฒนาจากสูตร 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K-R 20 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สูตรที่ </a:t>
            </a:r>
            <a:r>
              <a:rPr lang="en-US" dirty="0" err="1">
                <a:latin typeface="Tahoma" pitchFamily="34" charset="0"/>
                <a:ea typeface="Tahoma" pitchFamily="34" charset="0"/>
                <a:cs typeface="Tahoma" pitchFamily="34" charset="0"/>
              </a:rPr>
              <a:t>Cronbach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คิดขึ้นใหม่นี้เรียกว่า 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Co-efficient alpha 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หรือ </a:t>
            </a:r>
            <a:r>
              <a:rPr lang="el-GR" dirty="0">
                <a:latin typeface="Tahoma" pitchFamily="34" charset="0"/>
                <a:ea typeface="Tahoma" pitchFamily="34" charset="0"/>
                <a:cs typeface="Tahoma" pitchFamily="34" charset="0"/>
              </a:rPr>
              <a:t>α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992FA-1508-4DBC-8230-71B49CAC6A68}" type="slidenum">
              <a:rPr lang="th-TH" smtClean="0"/>
              <a:t>14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1889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3FBF0-EC15-490D-8FAE-0D188D8FEA26}" type="datetime1">
              <a:rPr lang="th-TH" smtClean="0"/>
              <a:t>27/12/65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22072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9724D-B7DE-4841-A25F-CFD11B2831FD}" type="datetime1">
              <a:rPr lang="th-TH" smtClean="0"/>
              <a:t>27/12/65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42553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3C95-4141-430B-AD15-C577F13C8E88}" type="datetime1">
              <a:rPr lang="th-TH" smtClean="0"/>
              <a:t>27/12/65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41072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75F13-56F3-46FB-8E6C-F082989264A5}" type="datetime1">
              <a:rPr lang="th-TH" smtClean="0"/>
              <a:t>27/12/65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1614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97D42-0FA7-4658-BCFD-4B0DC18BC990}" type="datetime1">
              <a:rPr lang="th-TH" smtClean="0"/>
              <a:t>27/12/65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39046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1D114-ADC0-49A5-8B37-29A17244E53B}" type="datetime1">
              <a:rPr lang="th-TH" smtClean="0"/>
              <a:t>27/12/65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7451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50789-5E42-4345-9763-2E38C71628AA}" type="datetime1">
              <a:rPr lang="th-TH" smtClean="0"/>
              <a:t>27/12/65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75840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7D7A-CB14-4646-B731-082D0441B1D4}" type="datetime1">
              <a:rPr lang="th-TH" smtClean="0"/>
              <a:t>27/12/65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9509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0D5D2-4767-4F98-AE43-6985A24132EA}" type="datetime1">
              <a:rPr lang="th-TH" smtClean="0"/>
              <a:t>27/12/65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06354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1C747-FCA2-44A4-93B5-50CC9DC4F499}" type="datetime1">
              <a:rPr lang="th-TH" smtClean="0"/>
              <a:t>27/12/65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70172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61139-73F7-4621-BBB6-C737C92D284F}" type="datetime1">
              <a:rPr lang="th-TH" smtClean="0"/>
              <a:t>27/12/65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26528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1CA7E1-4133-457F-90BE-2E420F390DDD}" type="datetime1">
              <a:rPr lang="th-TH" smtClean="0"/>
              <a:t>27/12/65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FEB5A-ED4C-45FC-91DC-CB4B92526E5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9076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ชื่อเรื่อง 1"/>
          <p:cNvSpPr>
            <a:spLocks noGrp="1"/>
          </p:cNvSpPr>
          <p:nvPr>
            <p:ph type="ctrTitle"/>
          </p:nvPr>
        </p:nvSpPr>
        <p:spPr>
          <a:xfrm>
            <a:off x="323528" y="1404431"/>
            <a:ext cx="8820472" cy="1151657"/>
          </a:xfr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sz="2800" b="1" dirty="0">
                <a:solidFill>
                  <a:schemeClr val="tx1"/>
                </a:solidFill>
                <a:latin typeface="+mj-lt"/>
                <a:ea typeface="Tahoma" pitchFamily="34" charset="0"/>
                <a:cs typeface="Tahoma" pitchFamily="34" charset="0"/>
              </a:rPr>
              <a:t>การสร้างเครื่องมือที่ใช้ในการวิจัย และการทดสอบคุณภาพเครื่องมือ 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284984"/>
            <a:ext cx="2440950" cy="2160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6633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D3F16-9526-7D6B-03D9-852AD5114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AC9E82-7CBA-076B-80FA-6193D2A73A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0DE6AF-487A-F1DD-09E7-4D20B0250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2</a:t>
            </a:fld>
            <a:endParaRPr lang="th-TH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FE0E840-D01D-5D35-E90D-7BD43C1D5A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404664"/>
            <a:ext cx="4956994" cy="270911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43CEE3F-3EE7-DA10-2636-B8AA38B8EF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3316964"/>
            <a:ext cx="6113516" cy="326639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F36FCF7-69B2-3563-7480-E1514C0F3B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4943" y="3867031"/>
            <a:ext cx="4208552" cy="2040377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620651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ED823-440C-25AE-8DD1-D916FFC7E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D2486FBF-E90A-8EB4-C75C-567966D817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4707" y="274638"/>
            <a:ext cx="6625293" cy="3456384"/>
          </a:xfrm>
          <a:ln>
            <a:solidFill>
              <a:schemeClr val="accent1"/>
            </a:solidFill>
          </a:ln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42D5E0-CEA7-23FF-22F3-832B0DB55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908741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9B3906-61A0-4F85-A706-037398006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62CDA9-7F30-F799-2C4F-76D8A742F2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0809"/>
            <a:ext cx="8291264" cy="344220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b="1" dirty="0">
                <a:latin typeface="Aldhabi" panose="01000000000000000000" pitchFamily="2" charset="-78"/>
                <a:ea typeface="Cordia New" panose="020B0304020202020204" pitchFamily="34" charset="-34"/>
                <a:cs typeface="+mj-cs"/>
              </a:rPr>
              <a:t>Content validity </a:t>
            </a:r>
            <a:endParaRPr lang="th-TH" b="1" dirty="0">
              <a:effectLst/>
              <a:latin typeface="Aldhabi" panose="01000000000000000000" pitchFamily="2" charset="-78"/>
              <a:ea typeface="Cordia New" panose="020B0304020202020204" pitchFamily="34" charset="-34"/>
              <a:cs typeface="+mj-cs"/>
            </a:endParaRPr>
          </a:p>
          <a:p>
            <a:r>
              <a:rPr lang="th-TH" sz="2600" dirty="0">
                <a:effectLst/>
                <a:latin typeface="Aldhabi" panose="01000000000000000000" pitchFamily="2" charset="-78"/>
                <a:ea typeface="Cordia New" panose="020B0304020202020204" pitchFamily="34" charset="-34"/>
                <a:cs typeface="+mj-cs"/>
              </a:rPr>
              <a:t>แบบสอบถาม</a:t>
            </a:r>
            <a:r>
              <a:rPr lang="en-US" sz="2600" dirty="0">
                <a:effectLst/>
                <a:latin typeface="Aldhabi" panose="01000000000000000000" pitchFamily="2" charset="-78"/>
                <a:ea typeface="Cordia New" panose="020B0304020202020204" pitchFamily="34" charset="-34"/>
                <a:cs typeface="+mj-cs"/>
              </a:rPr>
              <a:t>/</a:t>
            </a:r>
            <a:r>
              <a:rPr lang="th-TH" sz="2600" dirty="0">
                <a:effectLst/>
                <a:latin typeface="Aldhabi" panose="01000000000000000000" pitchFamily="2" charset="-78"/>
                <a:ea typeface="Cordia New" panose="020B0304020202020204" pitchFamily="34" charset="-34"/>
                <a:cs typeface="+mj-cs"/>
              </a:rPr>
              <a:t>แบบสัมภาษณ์เชิงลึกซึ่งพัฒนามาจากการทบทวนวรรณกรรม และจะทำการตรวจสอบความถูกต้อง </a:t>
            </a:r>
            <a:r>
              <a:rPr lang="en-US" sz="2600" dirty="0">
                <a:effectLst/>
                <a:latin typeface="Aldhabi" panose="01000000000000000000" pitchFamily="2" charset="-78"/>
                <a:ea typeface="Cordia New" panose="020B0304020202020204" pitchFamily="34" charset="-34"/>
                <a:cs typeface="+mj-cs"/>
              </a:rPr>
              <a:t>(Content validity)</a:t>
            </a:r>
            <a:r>
              <a:rPr lang="th-TH" sz="2600" dirty="0">
                <a:effectLst/>
                <a:latin typeface="Aldhabi" panose="01000000000000000000" pitchFamily="2" charset="-78"/>
                <a:ea typeface="Cordia New" panose="020B0304020202020204" pitchFamily="34" charset="-34"/>
                <a:cs typeface="+mj-cs"/>
              </a:rPr>
              <a:t> จากผู้เชี่ยวชาญจำนวน </a:t>
            </a:r>
            <a:r>
              <a:rPr lang="en-US" sz="2600" dirty="0">
                <a:effectLst/>
                <a:latin typeface="Aldhabi" panose="01000000000000000000" pitchFamily="2" charset="-78"/>
                <a:ea typeface="Cordia New" panose="020B0304020202020204" pitchFamily="34" charset="-34"/>
                <a:cs typeface="+mj-cs"/>
              </a:rPr>
              <a:t>3 </a:t>
            </a:r>
            <a:r>
              <a:rPr lang="th-TH" sz="2600" dirty="0">
                <a:effectLst/>
                <a:latin typeface="Aldhabi" panose="01000000000000000000" pitchFamily="2" charset="-78"/>
                <a:ea typeface="Cordia New" panose="020B0304020202020204" pitchFamily="34" charset="-34"/>
                <a:cs typeface="+mj-cs"/>
              </a:rPr>
              <a:t>ท่าน ประกอบไปด้วย จิตแพทย์</a:t>
            </a:r>
            <a:r>
              <a:rPr lang="en-US" sz="2600" dirty="0">
                <a:effectLst/>
                <a:latin typeface="Aldhabi" panose="01000000000000000000" pitchFamily="2" charset="-78"/>
                <a:ea typeface="Cordia New" panose="020B0304020202020204" pitchFamily="34" charset="-34"/>
                <a:cs typeface="+mj-cs"/>
              </a:rPr>
              <a:t> </a:t>
            </a:r>
            <a:r>
              <a:rPr lang="th-TH" sz="2600" dirty="0">
                <a:latin typeface="Aldhabi" panose="01000000000000000000" pitchFamily="2" charset="-78"/>
                <a:ea typeface="Cordia New" panose="020B0304020202020204" pitchFamily="34" charset="-34"/>
                <a:cs typeface="+mj-cs"/>
              </a:rPr>
              <a:t>นักวิชาการสาธารณสุข</a:t>
            </a:r>
            <a:r>
              <a:rPr lang="en-US" sz="2600" dirty="0">
                <a:latin typeface="Aldhabi" panose="01000000000000000000" pitchFamily="2" charset="-78"/>
                <a:ea typeface="Cordia New" panose="020B0304020202020204" pitchFamily="34" charset="-34"/>
                <a:cs typeface="+mj-cs"/>
              </a:rPr>
              <a:t> </a:t>
            </a:r>
            <a:r>
              <a:rPr lang="th-TH" sz="2600" dirty="0">
                <a:latin typeface="Aldhabi" panose="01000000000000000000" pitchFamily="2" charset="-78"/>
                <a:ea typeface="Cordia New" panose="020B0304020202020204" pitchFamily="34" charset="-34"/>
                <a:cs typeface="+mj-cs"/>
              </a:rPr>
              <a:t>และพยาบาลวิชาชีพ</a:t>
            </a:r>
          </a:p>
          <a:p>
            <a:r>
              <a:rPr lang="en-US" sz="2600" dirty="0">
                <a:latin typeface="Angsana New" panose="02020603050405020304" pitchFamily="18" charset="-34"/>
                <a:cs typeface="Angsana New" panose="02020603050405020304" pitchFamily="18" charset="-34"/>
              </a:rPr>
              <a:t>Content validity Index (CVI)</a:t>
            </a:r>
          </a:p>
          <a:p>
            <a:r>
              <a:rPr lang="en-US" sz="2600" dirty="0">
                <a:latin typeface="Angsana New" panose="02020603050405020304" pitchFamily="18" charset="-34"/>
                <a:cs typeface="Angsana New" panose="02020603050405020304" pitchFamily="18" charset="-34"/>
              </a:rPr>
              <a:t>The Index of Item Objective Congruence (IOC) </a:t>
            </a:r>
            <a:r>
              <a:rPr lang="th-TH" sz="2600" dirty="0">
                <a:latin typeface="Angsana New" panose="02020603050405020304" pitchFamily="18" charset="-34"/>
                <a:cs typeface="Angsana New" panose="02020603050405020304" pitchFamily="18" charset="-34"/>
              </a:rPr>
              <a:t>ค่าดัชนีความสอดคล้องของข้อสอบ/แบบวัดกับจุดประสงค์</a:t>
            </a:r>
          </a:p>
          <a:p>
            <a:endParaRPr lang="en-US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endParaRPr lang="en-US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2514AA-4709-557C-164A-E9FD501F7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4</a:t>
            </a:fld>
            <a:endParaRPr lang="th-TH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57DC71A-ACB2-254D-C937-D867610C4AA0}"/>
              </a:ext>
            </a:extLst>
          </p:cNvPr>
          <p:cNvSpPr txBox="1">
            <a:spLocks/>
          </p:cNvSpPr>
          <p:nvPr/>
        </p:nvSpPr>
        <p:spPr>
          <a:xfrm>
            <a:off x="457200" y="3862463"/>
            <a:ext cx="8229600" cy="28590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b="1" dirty="0">
                <a:latin typeface="Angsana New" panose="02020603050405020304" pitchFamily="18" charset="-34"/>
                <a:ea typeface="Cordia New" panose="020B0304020202020204" pitchFamily="34" charset="-34"/>
                <a:cs typeface="Angsana New" panose="02020603050405020304" pitchFamily="18" charset="-34"/>
              </a:rPr>
              <a:t>Reliability </a:t>
            </a:r>
            <a:r>
              <a:rPr lang="th-TH" sz="2600" b="1" dirty="0">
                <a:latin typeface="Angsana New" panose="02020603050405020304" pitchFamily="18" charset="-34"/>
                <a:ea typeface="Cordia New" panose="020B0304020202020204" pitchFamily="34" charset="-34"/>
                <a:cs typeface="Angsana New" panose="02020603050405020304" pitchFamily="18" charset="-34"/>
              </a:rPr>
              <a:t>ค่าความเชื่อมั่น</a:t>
            </a:r>
            <a:endParaRPr lang="en-US" sz="2600" b="1" dirty="0">
              <a:latin typeface="Angsana New" panose="02020603050405020304" pitchFamily="18" charset="-34"/>
              <a:ea typeface="Cordia New" panose="020B0304020202020204" pitchFamily="34" charset="-34"/>
              <a:cs typeface="Angsana New" panose="02020603050405020304" pitchFamily="18" charset="-34"/>
            </a:endParaRPr>
          </a:p>
          <a:p>
            <a:r>
              <a:rPr lang="th-TH" sz="2600" dirty="0">
                <a:latin typeface="Angsana New" panose="02020603050405020304" pitchFamily="18" charset="-34"/>
                <a:ea typeface="Cordia New" panose="020B0304020202020204" pitchFamily="34" charset="-34"/>
                <a:cs typeface="Angsana New" panose="02020603050405020304" pitchFamily="18" charset="-34"/>
              </a:rPr>
              <a:t>แบบสอบถาม</a:t>
            </a:r>
            <a:r>
              <a:rPr lang="en-US" sz="2600" dirty="0">
                <a:latin typeface="Angsana New" panose="02020603050405020304" pitchFamily="18" charset="-34"/>
                <a:ea typeface="Cordia New" panose="020B0304020202020204" pitchFamily="34" charset="-34"/>
                <a:cs typeface="Angsana New" panose="02020603050405020304" pitchFamily="18" charset="-34"/>
              </a:rPr>
              <a:t>/</a:t>
            </a:r>
            <a:r>
              <a:rPr lang="th-TH" sz="2600" dirty="0">
                <a:latin typeface="Angsana New" panose="02020603050405020304" pitchFamily="18" charset="-34"/>
                <a:ea typeface="Cordia New" panose="020B0304020202020204" pitchFamily="34" charset="-34"/>
                <a:cs typeface="Angsana New" panose="02020603050405020304" pitchFamily="18" charset="-34"/>
              </a:rPr>
              <a:t>แบบสัมภาษณ์เชิงลึกนำไปทดลองใช้ในประชากรที่มีลักษณะคล้ายคลึงกับกลุ่มตัวอย่าง จำนวน </a:t>
            </a:r>
            <a:r>
              <a:rPr lang="en-US" sz="2600" dirty="0">
                <a:latin typeface="Angsana New" panose="02020603050405020304" pitchFamily="18" charset="-34"/>
                <a:ea typeface="Cordia New" panose="020B0304020202020204" pitchFamily="34" charset="-34"/>
                <a:cs typeface="Angsana New" panose="02020603050405020304" pitchFamily="18" charset="-34"/>
              </a:rPr>
              <a:t>30 </a:t>
            </a:r>
            <a:r>
              <a:rPr lang="th-TH" sz="2600" dirty="0">
                <a:latin typeface="Angsana New" panose="02020603050405020304" pitchFamily="18" charset="-34"/>
                <a:ea typeface="Cordia New" panose="020B0304020202020204" pitchFamily="34" charset="-34"/>
                <a:cs typeface="Angsana New" panose="02020603050405020304" pitchFamily="18" charset="-34"/>
              </a:rPr>
              <a:t>คน โดยวิธีสัมประสิทธิ์แอลฟาของครอนบัด </a:t>
            </a:r>
            <a:r>
              <a:rPr lang="en-US" sz="2600" dirty="0">
                <a:latin typeface="Angsana New" panose="02020603050405020304" pitchFamily="18" charset="-34"/>
                <a:ea typeface="Cordia New" panose="020B0304020202020204" pitchFamily="34" charset="-34"/>
                <a:cs typeface="Angsana New" panose="02020603050405020304" pitchFamily="18" charset="-34"/>
              </a:rPr>
              <a:t>(Cronbach's Alpha Coefficient)</a:t>
            </a:r>
          </a:p>
          <a:p>
            <a:r>
              <a:rPr lang="th-TH" sz="2600" dirty="0">
                <a:latin typeface="Angsana New" panose="02020603050405020304" pitchFamily="18" charset="-34"/>
                <a:ea typeface="Cordia New" panose="020B0304020202020204" pitchFamily="34" charset="-34"/>
                <a:cs typeface="Angsana New" panose="02020603050405020304" pitchFamily="18" charset="-34"/>
              </a:rPr>
              <a:t>โดยค่าความเชื่อมั่นของแบบสอบถาม </a:t>
            </a:r>
            <a:r>
              <a:rPr lang="en-US" sz="2600" dirty="0">
                <a:latin typeface="Angsana New" panose="02020603050405020304" pitchFamily="18" charset="-34"/>
                <a:ea typeface="Cordia New" panose="020B0304020202020204" pitchFamily="34" charset="-34"/>
                <a:cs typeface="Angsana New" panose="02020603050405020304" pitchFamily="18" charset="-34"/>
              </a:rPr>
              <a:t>&gt;0.70</a:t>
            </a:r>
            <a:r>
              <a:rPr lang="th-TH" sz="2600" dirty="0">
                <a:latin typeface="Angsana New" panose="02020603050405020304" pitchFamily="18" charset="-34"/>
                <a:ea typeface="Cordia New" panose="020B0304020202020204" pitchFamily="34" charset="-34"/>
                <a:cs typeface="Angsana New" panose="02020603050405020304" pitchFamily="18" charset="-34"/>
              </a:rPr>
              <a:t>แสดงว่าแบบสอบถามมีระดับความน่าเชื่อถือที่ได้มาตรฐาน</a:t>
            </a:r>
          </a:p>
          <a:p>
            <a:r>
              <a:rPr lang="th-TH" sz="2600" dirty="0">
                <a:latin typeface="Angsana New" panose="02020603050405020304" pitchFamily="18" charset="-34"/>
                <a:ea typeface="Cordia New" panose="020B0304020202020204" pitchFamily="34" charset="-34"/>
                <a:cs typeface="Angsana New" panose="02020603050405020304" pitchFamily="18" charset="-34"/>
              </a:rPr>
              <a:t>คู</a:t>
            </a:r>
            <a:r>
              <a:rPr lang="th-TH" sz="2600" dirty="0" err="1">
                <a:latin typeface="Angsana New" panose="02020603050405020304" pitchFamily="18" charset="-34"/>
                <a:ea typeface="Cordia New" panose="020B0304020202020204" pitchFamily="34" charset="-34"/>
                <a:cs typeface="Angsana New" panose="02020603050405020304" pitchFamily="18" charset="-34"/>
              </a:rPr>
              <a:t>เดอร์</a:t>
            </a:r>
            <a:r>
              <a:rPr lang="th-TH" sz="2600" dirty="0">
                <a:latin typeface="Angsana New" panose="02020603050405020304" pitchFamily="18" charset="-34"/>
                <a:ea typeface="Cordia New" panose="020B0304020202020204" pitchFamily="34" charset="-34"/>
                <a:cs typeface="Angsana New" panose="02020603050405020304" pitchFamily="18" charset="-34"/>
              </a:rPr>
              <a:t>-ริชาร์ดสัน </a:t>
            </a:r>
            <a:r>
              <a:rPr lang="en-US" sz="2600" dirty="0">
                <a:latin typeface="Angsana New" panose="02020603050405020304" pitchFamily="18" charset="-34"/>
                <a:ea typeface="Cordia New" panose="020B0304020202020204" pitchFamily="34" charset="-34"/>
                <a:cs typeface="Angsana New" panose="02020603050405020304" pitchFamily="18" charset="-34"/>
              </a:rPr>
              <a:t>Kuder-Richardson </a:t>
            </a:r>
            <a:r>
              <a:rPr lang="th-TH" sz="2600" dirty="0">
                <a:latin typeface="Angsana New" panose="02020603050405020304" pitchFamily="18" charset="-34"/>
                <a:ea typeface="Cordia New" panose="020B0304020202020204" pitchFamily="34" charset="-34"/>
                <a:cs typeface="Angsana New" panose="02020603050405020304" pitchFamily="18" charset="-34"/>
              </a:rPr>
              <a:t>ใช้สำหรับแบบทดสอบความรู้ </a:t>
            </a:r>
            <a:r>
              <a:rPr lang="en-US" sz="2600" dirty="0">
                <a:latin typeface="Angsana New" panose="02020603050405020304" pitchFamily="18" charset="-34"/>
                <a:ea typeface="Cordia New" panose="020B0304020202020204" pitchFamily="34" charset="-34"/>
                <a:cs typeface="Angsana New" panose="02020603050405020304" pitchFamily="18" charset="-34"/>
              </a:rPr>
              <a:t>(</a:t>
            </a:r>
            <a:r>
              <a:rPr lang="th-TH" sz="2600" dirty="0">
                <a:latin typeface="Angsana New" panose="02020603050405020304" pitchFamily="18" charset="-34"/>
                <a:ea typeface="Cordia New" panose="020B0304020202020204" pitchFamily="34" charset="-34"/>
                <a:cs typeface="Angsana New" panose="02020603050405020304" pitchFamily="18" charset="-34"/>
              </a:rPr>
              <a:t>ตอบถูก ไม่ถูก</a:t>
            </a:r>
            <a:r>
              <a:rPr lang="en-US" sz="2600" dirty="0">
                <a:latin typeface="Angsana New" panose="02020603050405020304" pitchFamily="18" charset="-34"/>
                <a:ea typeface="Cordia New" panose="020B0304020202020204" pitchFamily="34" charset="-34"/>
                <a:cs typeface="Angsana New" panose="02020603050405020304" pitchFamily="18" charset="-34"/>
              </a:rPr>
              <a:t>)</a:t>
            </a:r>
          </a:p>
          <a:p>
            <a:endParaRPr lang="en-US" sz="4800" dirty="0"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84669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Questionnaire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AB5DA-3D72-415A-9866-F244D9DD142E}" type="slidenum">
              <a:rPr lang="th-TH" smtClean="0"/>
              <a:t>5</a:t>
            </a:fld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107504" y="1628800"/>
            <a:ext cx="4283968" cy="47525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</a:rPr>
              <a:t>-Sex, age</a:t>
            </a:r>
          </a:p>
          <a:p>
            <a:r>
              <a:rPr lang="en-US" dirty="0">
                <a:solidFill>
                  <a:schemeClr val="tx1"/>
                </a:solidFill>
              </a:rPr>
              <a:t>-education </a:t>
            </a:r>
          </a:p>
          <a:p>
            <a:r>
              <a:rPr lang="en-US" dirty="0">
                <a:solidFill>
                  <a:schemeClr val="tx1"/>
                </a:solidFill>
              </a:rPr>
              <a:t>-BMI, Weight, High</a:t>
            </a:r>
          </a:p>
          <a:p>
            <a:r>
              <a:rPr lang="en-US" dirty="0">
                <a:solidFill>
                  <a:schemeClr val="tx1"/>
                </a:solidFill>
              </a:rPr>
              <a:t>-Income, occupational</a:t>
            </a:r>
          </a:p>
          <a:p>
            <a:r>
              <a:rPr lang="en-US" dirty="0">
                <a:solidFill>
                  <a:schemeClr val="tx1"/>
                </a:solidFill>
              </a:rPr>
              <a:t>-Hypertension, etc.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31022" y="1628800"/>
            <a:ext cx="4464496" cy="47525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</a:rPr>
              <a:t>-Knowledge</a:t>
            </a:r>
          </a:p>
          <a:p>
            <a:r>
              <a:rPr lang="en-US" dirty="0">
                <a:solidFill>
                  <a:schemeClr val="tx1"/>
                </a:solidFill>
              </a:rPr>
              <a:t>-Attitude</a:t>
            </a:r>
          </a:p>
          <a:p>
            <a:r>
              <a:rPr lang="en-US" dirty="0">
                <a:solidFill>
                  <a:schemeClr val="tx1"/>
                </a:solidFill>
              </a:rPr>
              <a:t>-Practice</a:t>
            </a:r>
          </a:p>
          <a:p>
            <a:r>
              <a:rPr lang="en-US" dirty="0">
                <a:solidFill>
                  <a:schemeClr val="tx1"/>
                </a:solidFill>
              </a:rPr>
              <a:t>-Mental Health screening 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3528" y="1412776"/>
            <a:ext cx="381642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>
                <a:solidFill>
                  <a:schemeClr val="tx1"/>
                </a:solidFill>
              </a:rPr>
              <a:t>Hard data </a:t>
            </a:r>
          </a:p>
          <a:p>
            <a:pPr algn="ctr"/>
            <a:r>
              <a:rPr lang="en-US" b="1" u="sng" dirty="0">
                <a:solidFill>
                  <a:schemeClr val="tx1"/>
                </a:solidFill>
              </a:rPr>
              <a:t>(</a:t>
            </a:r>
            <a:r>
              <a:rPr lang="th-TH" b="1" u="sng" dirty="0">
                <a:solidFill>
                  <a:schemeClr val="tx1"/>
                </a:solidFill>
              </a:rPr>
              <a:t>กายภาพ</a:t>
            </a:r>
            <a:r>
              <a:rPr lang="en-US" b="1" u="sng" dirty="0">
                <a:solidFill>
                  <a:schemeClr val="tx1"/>
                </a:solidFill>
              </a:rPr>
              <a:t>/</a:t>
            </a:r>
            <a:r>
              <a:rPr lang="th-TH" b="1" u="sng" dirty="0">
                <a:solidFill>
                  <a:schemeClr val="tx1"/>
                </a:solidFill>
              </a:rPr>
              <a:t>รูปธรรม</a:t>
            </a:r>
            <a:r>
              <a:rPr lang="en-US" b="1" u="sng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8" name="Rectangle 7"/>
          <p:cNvSpPr/>
          <p:nvPr/>
        </p:nvSpPr>
        <p:spPr>
          <a:xfrm>
            <a:off x="5148064" y="1412776"/>
            <a:ext cx="3672408" cy="7200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>
                <a:solidFill>
                  <a:schemeClr val="tx1"/>
                </a:solidFill>
              </a:rPr>
              <a:t>Soft data (</a:t>
            </a:r>
            <a:r>
              <a:rPr lang="th-TH" b="1" u="sng" dirty="0">
                <a:solidFill>
                  <a:schemeClr val="tx1"/>
                </a:solidFill>
              </a:rPr>
              <a:t>นามธรรม</a:t>
            </a:r>
            <a:r>
              <a:rPr lang="en-US" b="1" u="sng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9" name="Rectangle 8"/>
          <p:cNvSpPr/>
          <p:nvPr/>
        </p:nvSpPr>
        <p:spPr>
          <a:xfrm>
            <a:off x="341276" y="6021288"/>
            <a:ext cx="381642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u="sng" dirty="0">
                <a:solidFill>
                  <a:schemeClr val="tx1"/>
                </a:solidFill>
              </a:rPr>
              <a:t>สามารถตรวจวัดได้ง่าย ชัดเจน เชื่อถือได้</a:t>
            </a:r>
            <a:endParaRPr lang="en-US" b="1" u="sng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47046" y="5990443"/>
            <a:ext cx="4032448" cy="7200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u="sng" dirty="0">
                <a:solidFill>
                  <a:schemeClr val="tx1"/>
                </a:solidFill>
              </a:rPr>
              <a:t>จับต้องและวัดอย่างตรงไปตรงมาไม่ได้</a:t>
            </a:r>
            <a:endParaRPr lang="en-US" b="1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694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/>
              <a:t>Content validity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70000"/>
              </a:lnSpc>
            </a:pPr>
            <a:r>
              <a:rPr lang="en-US" b="1" dirty="0"/>
              <a:t>The Index of Item Objective Congruence (IOC) </a:t>
            </a:r>
            <a:r>
              <a:rPr lang="th-TH" b="1" dirty="0"/>
              <a:t>ค่าดัชนีความสอดคล้องของข้อสอบ</a:t>
            </a:r>
            <a:r>
              <a:rPr lang="en-US" b="1" dirty="0"/>
              <a:t>/</a:t>
            </a:r>
            <a:r>
              <a:rPr lang="th-TH" b="1" dirty="0"/>
              <a:t>แบบวัดกับจุดประสงค์</a:t>
            </a:r>
          </a:p>
          <a:p>
            <a:pPr>
              <a:lnSpc>
                <a:spcPct val="170000"/>
              </a:lnSpc>
            </a:pPr>
            <a:r>
              <a:rPr lang="en-US" dirty="0"/>
              <a:t>An evaluation using the index of item-objective congruence (is a process where content experts rate individual items on the degree to which they do or do not measure specific objectives listed by the test developer.</a:t>
            </a:r>
          </a:p>
          <a:p>
            <a:pPr>
              <a:lnSpc>
                <a:spcPct val="170000"/>
              </a:lnSpc>
            </a:pPr>
            <a:r>
              <a:rPr lang="en-US" dirty="0"/>
              <a:t> More specifically, a content expert will evaluate each item by giving the item a rating of </a:t>
            </a:r>
            <a:r>
              <a:rPr lang="en-US" b="1" u="sng" dirty="0">
                <a:solidFill>
                  <a:srgbClr val="0070C0"/>
                </a:solidFill>
              </a:rPr>
              <a:t>1 (for clearly measuring), -1 (clearly not measuring), or 0 (degree to which it measures the content area is unclear) for each objectives</a:t>
            </a:r>
            <a:r>
              <a:rPr lang="en-US" dirty="0"/>
              <a:t>. </a:t>
            </a:r>
          </a:p>
          <a:p>
            <a:pPr>
              <a:lnSpc>
                <a:spcPct val="170000"/>
              </a:lnSpc>
            </a:pPr>
            <a:r>
              <a:rPr lang="en-US" dirty="0"/>
              <a:t>The experts are not told which constructs the individual items are intended to measure, thus they remain independent and unbiased evaluators. </a:t>
            </a:r>
          </a:p>
          <a:p>
            <a:endParaRPr lang="th-TH" dirty="0"/>
          </a:p>
        </p:txBody>
      </p:sp>
      <p:sp>
        <p:nvSpPr>
          <p:cNvPr id="4" name="TextBox 3"/>
          <p:cNvSpPr txBox="1"/>
          <p:nvPr/>
        </p:nvSpPr>
        <p:spPr>
          <a:xfrm>
            <a:off x="3419872" y="6381328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/>
              <a:t>(</a:t>
            </a:r>
            <a:r>
              <a:rPr lang="en-US" sz="1800" dirty="0" err="1"/>
              <a:t>Rovinelli</a:t>
            </a:r>
            <a:r>
              <a:rPr lang="en-US" sz="1800" dirty="0"/>
              <a:t> &amp; </a:t>
            </a:r>
            <a:r>
              <a:rPr lang="en-US" sz="1800" dirty="0" err="1"/>
              <a:t>Hambleton</a:t>
            </a:r>
            <a:r>
              <a:rPr lang="en-US" sz="1800" dirty="0"/>
              <a:t>, 1977)</a:t>
            </a:r>
            <a:endParaRPr lang="th-TH" sz="1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771892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404664"/>
            <a:ext cx="8363272" cy="5721499"/>
          </a:xfrm>
        </p:spPr>
        <p:txBody>
          <a:bodyPr>
            <a:normAutofit fontScale="85000" lnSpcReduction="10000"/>
          </a:bodyPr>
          <a:lstStyle/>
          <a:p>
            <a:r>
              <a:rPr lang="th-TH" dirty="0">
                <a:cs typeface="+mj-cs"/>
              </a:rPr>
              <a:t> โดยการที่ให้ผู้เชี่ยวชาญเฉพาะด้านในเรื่องนั้นๆหลายๆคน  </a:t>
            </a:r>
            <a:r>
              <a:rPr lang="en-US" dirty="0">
                <a:cs typeface="+mj-cs"/>
              </a:rPr>
              <a:t>(</a:t>
            </a:r>
            <a:r>
              <a:rPr lang="th-TH" dirty="0">
                <a:cs typeface="+mj-cs"/>
              </a:rPr>
              <a:t> มากกว่า </a:t>
            </a:r>
            <a:r>
              <a:rPr lang="en-US" dirty="0">
                <a:cs typeface="+mj-cs"/>
              </a:rPr>
              <a:t>2 </a:t>
            </a:r>
            <a:r>
              <a:rPr lang="th-TH" dirty="0">
                <a:cs typeface="+mj-cs"/>
              </a:rPr>
              <a:t>คนขึ้นไป</a:t>
            </a:r>
            <a:r>
              <a:rPr lang="en-US" dirty="0">
                <a:cs typeface="+mj-cs"/>
              </a:rPr>
              <a:t>)</a:t>
            </a:r>
            <a:r>
              <a:rPr lang="th-TH" dirty="0">
                <a:cs typeface="+mj-cs"/>
              </a:rPr>
              <a:t> โดยทั่วไปกำหนดไว้ จำนวน 3 คน หรือ 5 คน เป็นผู้ตัดสิน </a:t>
            </a:r>
            <a:r>
              <a:rPr lang="th-TH" b="1" u="sng" dirty="0">
                <a:cs typeface="+mj-cs"/>
              </a:rPr>
              <a:t>พิจารณาถึงการวิเคราะห์เนื้อหา ข้อความ ตรวจสอบความถูกต้อง ความครอบคลุมของเนื้อหาทั้งหมดหรือไม่ ความสอดคล้องของเนื้อหาตรงกับจุดประสงค์ที่กำหนดไว้</a:t>
            </a:r>
          </a:p>
          <a:p>
            <a:r>
              <a:rPr lang="th-TH" b="1" u="sng" dirty="0">
                <a:cs typeface="+mj-cs"/>
              </a:rPr>
              <a:t> </a:t>
            </a:r>
            <a:r>
              <a:rPr lang="th-TH" dirty="0">
                <a:cs typeface="+mj-cs"/>
              </a:rPr>
              <a:t>แล้วทำการวิเคราะห์หาค่า ความเที่ยงตรงเชิงเนื้อหา </a:t>
            </a:r>
            <a:r>
              <a:rPr lang="en-US" dirty="0">
                <a:cs typeface="+mj-cs"/>
              </a:rPr>
              <a:t>(IOC : Index of Item Objective Congruence)  </a:t>
            </a:r>
            <a:r>
              <a:rPr lang="th-TH" dirty="0">
                <a:cs typeface="+mj-cs"/>
              </a:rPr>
              <a:t>ของผู้เชี่ยวชาญแต่ละท่าน ในรายข้อและในภาพรวม จนครบ แล้วหาค่า </a:t>
            </a:r>
            <a:r>
              <a:rPr lang="en-US" dirty="0">
                <a:cs typeface="+mj-cs"/>
              </a:rPr>
              <a:t>IOC </a:t>
            </a:r>
            <a:r>
              <a:rPr lang="th-TH" dirty="0">
                <a:cs typeface="+mj-cs"/>
              </a:rPr>
              <a:t>เฉลี่ยอีกที โดยมีวิธีการพิจารณาให้คะแนน ดังนี้ </a:t>
            </a:r>
            <a:endParaRPr lang="en-US" dirty="0">
              <a:cs typeface="+mj-cs"/>
            </a:endParaRPr>
          </a:p>
          <a:p>
            <a:pPr lvl="0"/>
            <a:r>
              <a:rPr lang="th-TH" dirty="0">
                <a:cs typeface="+mj-cs"/>
              </a:rPr>
              <a:t>ให้คะแนนมีค่าเท่ากับ 1  เมื่อ </a:t>
            </a:r>
            <a:r>
              <a:rPr lang="th-TH" b="1" dirty="0">
                <a:cs typeface="+mj-cs"/>
              </a:rPr>
              <a:t>แน่ใจว่าเนื้อหาข้อความในคำถามนั้น มีความสอดคล้องกับวัตถุประสงค์หรือจุดประสงค์ของการศึกษา</a:t>
            </a:r>
            <a:r>
              <a:rPr lang="th-TH" dirty="0">
                <a:cs typeface="+mj-cs"/>
              </a:rPr>
              <a:t> </a:t>
            </a:r>
            <a:endParaRPr lang="en-US" dirty="0">
              <a:cs typeface="+mj-cs"/>
            </a:endParaRPr>
          </a:p>
          <a:p>
            <a:pPr lvl="0"/>
            <a:r>
              <a:rPr lang="th-TH" dirty="0">
                <a:cs typeface="+mj-cs"/>
              </a:rPr>
              <a:t>ให้คะแนนมีค่าเท่ากับ 0  เมื่อ </a:t>
            </a:r>
            <a:r>
              <a:rPr lang="th-TH" b="1" dirty="0">
                <a:cs typeface="+mj-cs"/>
              </a:rPr>
              <a:t>ไม่แน่ใจว่าเนื้อหาข้อความในคำถามนั้น มีความสอดคล้องกับวัตถุประสงค์หรือจุดประสงค์ของการศึกษาหรือไม่</a:t>
            </a:r>
            <a:r>
              <a:rPr lang="th-TH" dirty="0">
                <a:cs typeface="+mj-cs"/>
              </a:rPr>
              <a:t> </a:t>
            </a:r>
            <a:endParaRPr lang="en-US" dirty="0">
              <a:cs typeface="+mj-cs"/>
            </a:endParaRPr>
          </a:p>
          <a:p>
            <a:pPr lvl="0"/>
            <a:r>
              <a:rPr lang="th-TH" dirty="0">
                <a:cs typeface="+mj-cs"/>
              </a:rPr>
              <a:t>ให้คะแนนมีค่าเท่ากับ -1  เมื่อ </a:t>
            </a:r>
            <a:r>
              <a:rPr lang="th-TH" b="1" dirty="0">
                <a:cs typeface="+mj-cs"/>
              </a:rPr>
              <a:t>แน่ใจว่าเนื้อหาข้อความในคำถามนั้น ไม่มีความสอดคล้องกับวัตถุประสงค์หรือจุดประสงค์ของการศึกษา</a:t>
            </a:r>
            <a:r>
              <a:rPr lang="th-TH" dirty="0">
                <a:cs typeface="+mj-cs"/>
              </a:rPr>
              <a:t> </a:t>
            </a:r>
            <a:endParaRPr lang="en-US" dirty="0">
              <a:cs typeface="+mj-cs"/>
            </a:endParaRPr>
          </a:p>
          <a:p>
            <a:endParaRPr lang="th-TH" dirty="0">
              <a:cs typeface="+mj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4800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8" y="1052736"/>
            <a:ext cx="8517819" cy="52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11560" y="6309320"/>
            <a:ext cx="8229600" cy="392907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en-US" sz="1800" dirty="0" err="1"/>
              <a:t>Ref:Phitsanuruk</a:t>
            </a:r>
            <a:r>
              <a:rPr lang="en-US" sz="1800" dirty="0"/>
              <a:t> </a:t>
            </a:r>
            <a:r>
              <a:rPr lang="en-US" sz="1800" dirty="0" err="1"/>
              <a:t>Kanthawee</a:t>
            </a:r>
            <a:endParaRPr lang="th-TH" sz="1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8</a:t>
            </a:fld>
            <a:endParaRPr lang="th-TH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C92B17-CDCF-0A9F-021A-3793FC22D083}"/>
              </a:ext>
            </a:extLst>
          </p:cNvPr>
          <p:cNvSpPr txBox="1"/>
          <p:nvPr/>
        </p:nvSpPr>
        <p:spPr>
          <a:xfrm>
            <a:off x="617568" y="289476"/>
            <a:ext cx="64087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The Index of Item Objective Congruence (IOC)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5055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6309320"/>
            <a:ext cx="8229600" cy="392907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en-US" sz="1800" dirty="0" err="1"/>
              <a:t>Ref:Phitsanuruk</a:t>
            </a:r>
            <a:r>
              <a:rPr lang="en-US" sz="1800" dirty="0"/>
              <a:t> </a:t>
            </a:r>
            <a:r>
              <a:rPr lang="en-US" sz="1800" dirty="0" err="1"/>
              <a:t>Kanthawee</a:t>
            </a:r>
            <a:endParaRPr lang="th-TH" sz="1800" dirty="0"/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9"/>
            <a:ext cx="7416824" cy="5967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9</a:t>
            </a:fld>
            <a:endParaRPr lang="th-TH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8FEB52-F394-397B-9009-D45CE8EDE722}"/>
              </a:ext>
            </a:extLst>
          </p:cNvPr>
          <p:cNvSpPr txBox="1"/>
          <p:nvPr/>
        </p:nvSpPr>
        <p:spPr>
          <a:xfrm>
            <a:off x="6754298" y="3075057"/>
            <a:ext cx="1932502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dirty="0"/>
              <a:t>IOC   &gt; 0.5 Good</a:t>
            </a:r>
          </a:p>
          <a:p>
            <a:r>
              <a:rPr lang="en-US" sz="2000" dirty="0"/>
              <a:t> IOC   &lt; 0.5 Bad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5420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4FE89-A285-700B-54E6-9EF61B82A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CVI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F5D151-D93A-1423-B6EF-5DEACE0BF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lnSpc>
                <a:spcPct val="115000"/>
              </a:lnSpc>
              <a:spcAft>
                <a:spcPts val="800"/>
              </a:spcAft>
              <a:buNone/>
            </a:pPr>
            <a:r>
              <a:rPr lang="th-TH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ทั้งนี้จึงขอความกรุณาจากอาจารย์</a:t>
            </a:r>
            <a:r>
              <a:rPr lang="th-TH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ผู้เชี่ยวชาญให้คะแนนความคิดเห็น </a:t>
            </a:r>
            <a:r>
              <a:rPr lang="en-US" sz="2800" b="1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(Content validity)</a:t>
            </a:r>
            <a:r>
              <a:rPr lang="th-TH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 ทำเครื่องหมาย </a:t>
            </a:r>
            <a:r>
              <a:rPr lang="th-TH" sz="2800" dirty="0">
                <a:effectLst/>
                <a:latin typeface="Calibri" panose="020F0502020204030204" pitchFamily="34" charset="0"/>
                <a:ea typeface="TH SarabunPSK" panose="020B0500040200020003" pitchFamily="34" charset="-34"/>
                <a:cs typeface="+mj-cs"/>
              </a:rPr>
              <a:t>“</a:t>
            </a:r>
            <a:r>
              <a:rPr lang="en-US" sz="28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  <a:sym typeface="Wingdings" panose="05000000000000000000" pitchFamily="2" charset="2"/>
              </a:rPr>
              <a:t></a:t>
            </a:r>
            <a:r>
              <a:rPr lang="th-TH" sz="2800" dirty="0">
                <a:effectLst/>
                <a:latin typeface="Calibri" panose="020F0502020204030204" pitchFamily="34" charset="0"/>
                <a:ea typeface="TH SarabunPSK" panose="020B0500040200020003" pitchFamily="34" charset="-34"/>
                <a:cs typeface="+mj-cs"/>
              </a:rPr>
              <a:t>” </a:t>
            </a:r>
            <a:r>
              <a:rPr lang="th-TH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 ใน</a:t>
            </a:r>
            <a:r>
              <a:rPr lang="th-TH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ส่วนของแบบสอบถามของการวิจัยระยะที่ </a:t>
            </a:r>
            <a:r>
              <a:rPr lang="en-US" sz="2800" b="1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1 Appendix A</a:t>
            </a:r>
            <a:r>
              <a:rPr lang="en-US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</a:t>
            </a:r>
            <a:r>
              <a:rPr lang="th-TH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ลงในแบบประเมินมาตราวัดประมาณค่า </a:t>
            </a:r>
            <a:r>
              <a:rPr lang="en-US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4 </a:t>
            </a:r>
            <a:r>
              <a:rPr lang="th-TH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ระดับ ดังต่อไปนี้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marL="0" indent="0">
              <a:lnSpc>
                <a:spcPct val="115000"/>
              </a:lnSpc>
              <a:spcAft>
                <a:spcPts val="800"/>
              </a:spcAft>
              <a:buNone/>
            </a:pPr>
            <a:r>
              <a:rPr lang="th-TH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</a:t>
            </a:r>
            <a:r>
              <a:rPr lang="en-US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4 </a:t>
            </a:r>
            <a:r>
              <a:rPr lang="th-TH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คะแนน </a:t>
            </a:r>
            <a:r>
              <a:rPr lang="en-US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=</a:t>
            </a:r>
            <a:r>
              <a:rPr lang="th-TH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เกี่ยวข้องมาก		</a:t>
            </a:r>
            <a:r>
              <a:rPr lang="en-US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3 </a:t>
            </a:r>
            <a:r>
              <a:rPr lang="th-TH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คะแนน </a:t>
            </a:r>
            <a:r>
              <a:rPr lang="en-US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= </a:t>
            </a:r>
            <a:r>
              <a:rPr lang="th-TH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เกี่ยวข้องน้อย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marL="0" indent="0">
              <a:lnSpc>
                <a:spcPct val="115000"/>
              </a:lnSpc>
              <a:spcAft>
                <a:spcPts val="800"/>
              </a:spcAft>
              <a:buNone/>
            </a:pPr>
            <a:r>
              <a:rPr lang="th-TH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</a:t>
            </a:r>
            <a:r>
              <a:rPr lang="en-US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2 </a:t>
            </a:r>
            <a:r>
              <a:rPr lang="th-TH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คะแนน</a:t>
            </a:r>
            <a:r>
              <a:rPr lang="en-US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= </a:t>
            </a:r>
            <a:r>
              <a:rPr lang="th-TH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เกี่ยวข้องเล็กน้อย	</a:t>
            </a:r>
            <a:r>
              <a:rPr lang="en-US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               1 </a:t>
            </a:r>
            <a:r>
              <a:rPr lang="th-TH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คะแนน</a:t>
            </a:r>
            <a:r>
              <a:rPr lang="en-US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= </a:t>
            </a:r>
            <a:r>
              <a:rPr lang="th-TH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ไม่เกี่ยวข้อง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marL="0" indent="0">
              <a:lnSpc>
                <a:spcPct val="115000"/>
              </a:lnSpc>
              <a:spcAft>
                <a:spcPts val="800"/>
              </a:spcAft>
              <a:buNone/>
            </a:pPr>
            <a:r>
              <a:rPr lang="th-TH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marL="0" indent="0" algn="thaiDist">
              <a:lnSpc>
                <a:spcPct val="115000"/>
              </a:lnSpc>
              <a:spcAft>
                <a:spcPts val="800"/>
              </a:spcAft>
              <a:buNone/>
            </a:pPr>
            <a:r>
              <a:rPr lang="th-TH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ในส่วนของ</a:t>
            </a:r>
            <a:r>
              <a:rPr lang="th-TH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แบบสัมภาษณ์เชิงลึก</a:t>
            </a:r>
            <a:r>
              <a:rPr lang="en-US" sz="2800" b="1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/</a:t>
            </a:r>
            <a:r>
              <a:rPr lang="th-TH" sz="2800" b="1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แนวข้อคำถามในส่วนของการวิจัยระยะที่ </a:t>
            </a:r>
            <a:r>
              <a:rPr lang="en-US" sz="2800" b="1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2</a:t>
            </a:r>
            <a:r>
              <a:rPr lang="en-US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</a:t>
            </a:r>
            <a:r>
              <a:rPr lang="th-TH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ขอความกรุณา</a:t>
            </a:r>
            <a:r>
              <a:rPr lang="th-TH" sz="2800" b="1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อาจารย์ผู้เชี่ยวชาญทำการตรวจสอบ ข้อสังเกต และข้อเสนอแนะ</a:t>
            </a:r>
            <a:r>
              <a:rPr lang="th-TH" sz="28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เพื่อให้แบบสัมภาษณ์ถูกต้องตามเนื้อหาและเหมาะสมครับ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60C2AA-9BB9-BB28-EAB6-2B53E209B8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10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660776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80B26-0D0A-87DA-4F3D-3F2FD274FC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 fontScale="62500" lnSpcReduction="20000"/>
          </a:bodyPr>
          <a:lstStyle/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r>
              <a:rPr lang="th-TH" dirty="0"/>
              <a:t>เกณฑ์ที่ใช้พิจารณาค่า </a:t>
            </a:r>
            <a:r>
              <a:rPr lang="en-US" dirty="0"/>
              <a:t>I-CVI </a:t>
            </a:r>
            <a:r>
              <a:rPr lang="th-TH" dirty="0"/>
              <a:t>คือ กรณีที่ใช้ผู้เชี่ยวชาญจำนวน 3 - 5 คน ค่า </a:t>
            </a:r>
            <a:r>
              <a:rPr lang="en-US" dirty="0"/>
              <a:t>I-CVI </a:t>
            </a:r>
            <a:r>
              <a:rPr lang="th-TH" dirty="0"/>
              <a:t>ควรมีค่าเท่ากับ 1.00</a:t>
            </a:r>
          </a:p>
          <a:p>
            <a:r>
              <a:rPr lang="th-TH" dirty="0"/>
              <a:t> กรณีที่ใช้ผู้เชี่ยวชาญจำนวน 6 - 10 คน ค่า </a:t>
            </a:r>
            <a:r>
              <a:rPr lang="en-US" dirty="0"/>
              <a:t>I-CVI </a:t>
            </a:r>
            <a:r>
              <a:rPr lang="th-TH" dirty="0"/>
              <a:t>ควรมีค่า .78 ขึ้นไป (</a:t>
            </a:r>
            <a:r>
              <a:rPr lang="en-US" dirty="0"/>
              <a:t>Polit &amp; Beck, 2014) </a:t>
            </a:r>
            <a:endParaRPr lang="th-TH" dirty="0"/>
          </a:p>
          <a:p>
            <a:r>
              <a:rPr lang="th-TH" dirty="0"/>
              <a:t>หากข้อความใดมีค่า </a:t>
            </a:r>
            <a:r>
              <a:rPr lang="en-US" dirty="0"/>
              <a:t>I-CVI </a:t>
            </a:r>
            <a:r>
              <a:rPr lang="th-TH" dirty="0"/>
              <a:t>ต่ำกว่าเกณฑ์ ผู้วิจัยควรพิจารณาปรับปรุงข้อคำถาม หรือตัดข้อคำถามนั้นออกจาก</a:t>
            </a:r>
          </a:p>
          <a:p>
            <a:r>
              <a:rPr lang="th-TH" dirty="0"/>
              <a:t>เครื่องมือวิจัย </a:t>
            </a:r>
          </a:p>
          <a:p>
            <a:r>
              <a:rPr lang="th-TH" dirty="0"/>
              <a:t>แต่หากข้อคำถามนั้นเป็นเนื้อหาที่จำเป็นสำคัญ หากตัดข้อคำถามนั้นแล้วทำให้ข้อคำถามที่เหลืออยู่ไม่ครบถ้วนครอบคลุมสิ่งที่ต้องการวัด ก็ไม่ควรตัดทิ้ง แต่ควรปรับปรุงข้อค าถามให้มีความชัดเจน ตรงไปตรงมาและเหมาะสมกับกลุ่มตัวอย่างมากยิ่งขึ้น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C6D102-915E-E9B1-4A6F-473805B93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11</a:t>
            </a:fld>
            <a:endParaRPr lang="th-TH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7333287-B4C8-FF00-A805-0FD8C3F605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320401"/>
            <a:ext cx="6912768" cy="3336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9147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A24A22-017E-9628-3365-43482B864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12</a:t>
            </a:fld>
            <a:endParaRPr lang="th-TH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231C535-1EAE-852C-13D8-FC25219C06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1460343-CCD6-1FA8-8419-3648381783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620688"/>
            <a:ext cx="8100392" cy="5013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3222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Reliability refers to the extent to which a scale produces consistent results, if the measurements are repeated a number of times.  </a:t>
            </a:r>
          </a:p>
          <a:p>
            <a:r>
              <a:rPr lang="en-US" sz="2000" dirty="0"/>
              <a:t>The analysis on reliability is called reliability analysis. </a:t>
            </a:r>
          </a:p>
          <a:p>
            <a:r>
              <a:rPr lang="en-US" sz="2000" dirty="0"/>
              <a:t>Thus, if the association in reliability analysis is high, the scale yields consistent results and is therefore reliable.</a:t>
            </a:r>
            <a:endParaRPr lang="th-TH" sz="20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/>
              <a:t>Reliability Analysis</a:t>
            </a:r>
            <a:endParaRPr lang="th-TH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13</a:t>
            </a:fld>
            <a:endParaRPr lang="th-TH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C59F356C-95F4-344A-4E4A-FAC0510AFA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24" y="3383757"/>
            <a:ext cx="8091488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69062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/>
              <a:t>Assumption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19256" cy="49685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u="sng" dirty="0">
                <a:ea typeface="Tahoma" pitchFamily="34" charset="0"/>
                <a:cs typeface="Tahoma" pitchFamily="34" charset="0"/>
              </a:rPr>
              <a:t>Reliability by </a:t>
            </a:r>
            <a:r>
              <a:rPr lang="en-US" sz="2400" u="sng" dirty="0" err="1">
                <a:ea typeface="Tahoma" pitchFamily="34" charset="0"/>
                <a:cs typeface="Tahoma" pitchFamily="34" charset="0"/>
              </a:rPr>
              <a:t>Cronbach</a:t>
            </a:r>
            <a:endParaRPr lang="en-US" sz="2400" u="sng" dirty="0">
              <a:ea typeface="Tahoma" pitchFamily="34" charset="0"/>
              <a:cs typeface="Tahoma" pitchFamily="34" charset="0"/>
            </a:endParaRPr>
          </a:p>
          <a:p>
            <a:pPr>
              <a:buFontTx/>
              <a:buChar char="-"/>
            </a:pPr>
            <a:r>
              <a:rPr lang="en-US" sz="2400" dirty="0">
                <a:ea typeface="Tahoma" pitchFamily="34" charset="0"/>
                <a:cs typeface="Tahoma" pitchFamily="34" charset="0"/>
              </a:rPr>
              <a:t>Knowledge, Attitude, Practice, Quality of Life, Social support questionnaires</a:t>
            </a:r>
          </a:p>
          <a:p>
            <a:pPr>
              <a:buFontTx/>
              <a:buChar char="-"/>
            </a:pPr>
            <a:r>
              <a:rPr lang="en-US" sz="2400" dirty="0">
                <a:ea typeface="Tahoma" pitchFamily="34" charset="0"/>
                <a:cs typeface="Tahoma" pitchFamily="34" charset="0"/>
              </a:rPr>
              <a:t>Rating scale, Ordinal Scale, Check list</a:t>
            </a:r>
          </a:p>
          <a:p>
            <a:pPr>
              <a:buFontTx/>
              <a:buChar char="-"/>
            </a:pPr>
            <a:r>
              <a:rPr lang="en-US" sz="2400" dirty="0">
                <a:ea typeface="Tahoma" pitchFamily="34" charset="0"/>
                <a:cs typeface="Tahoma" pitchFamily="34" charset="0"/>
              </a:rPr>
              <a:t>Cut point </a:t>
            </a:r>
          </a:p>
          <a:p>
            <a:pPr marL="0" indent="0">
              <a:buNone/>
            </a:pPr>
            <a:r>
              <a:rPr lang="en-US" sz="2800" dirty="0">
                <a:ea typeface="Tahoma" pitchFamily="34" charset="0"/>
                <a:cs typeface="Tahoma" pitchFamily="34" charset="0"/>
              </a:rPr>
              <a:t>**</a:t>
            </a:r>
          </a:p>
          <a:p>
            <a:pPr>
              <a:buFontTx/>
              <a:buChar char="-"/>
            </a:pPr>
            <a:endParaRPr lang="en-US" sz="2800" dirty="0">
              <a:ea typeface="Tahoma" pitchFamily="34" charset="0"/>
              <a:cs typeface="Tahoma" pitchFamily="34" charset="0"/>
            </a:endParaRPr>
          </a:p>
          <a:p>
            <a:pPr>
              <a:buFontTx/>
              <a:buChar char="-"/>
            </a:pPr>
            <a:endParaRPr lang="en-US" sz="2800" dirty="0">
              <a:ea typeface="Tahoma" pitchFamily="34" charset="0"/>
              <a:cs typeface="Tahoma" pitchFamily="34" charset="0"/>
            </a:endParaRPr>
          </a:p>
          <a:p>
            <a:pPr>
              <a:buFontTx/>
              <a:buChar char="-"/>
            </a:pPr>
            <a:endParaRPr lang="en-US" sz="2800" dirty="0"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endParaRPr lang="en-US" sz="2800" dirty="0"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endParaRPr lang="en-US" sz="2800" dirty="0">
              <a:ea typeface="Tahoma" pitchFamily="34" charset="0"/>
              <a:cs typeface="Tahoma" pitchFamily="34" charset="0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632" y="4293096"/>
            <a:ext cx="7407005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14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714410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dirty="0"/>
              <a:t>Example: Family APGAR Questionnaire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5517232"/>
            <a:ext cx="8435280" cy="1340768"/>
          </a:xfrm>
        </p:spPr>
        <p:txBody>
          <a:bodyPr>
            <a:normAutofit fontScale="47500" lnSpcReduction="20000"/>
          </a:bodyPr>
          <a:lstStyle/>
          <a:p>
            <a:r>
              <a:rPr lang="en-US" sz="4300" b="1" dirty="0"/>
              <a:t>Family support: </a:t>
            </a:r>
            <a:r>
              <a:rPr lang="en-US" sz="4300" dirty="0"/>
              <a:t>it consist of 5 items, rating scale with 4 points response format ranging from 4 = almost always, 3 = majority always, 2 = some of the time, 1 = hardly ever, 0 = never. After sum up the score, divided into three groups: low level were 0-6 points, moderate level were 7-13 points, high level were 14-20 points</a:t>
            </a:r>
          </a:p>
          <a:p>
            <a:endParaRPr lang="th-TH" dirty="0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56792"/>
            <a:ext cx="8982563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15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238119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316" y="476672"/>
            <a:ext cx="6118484" cy="33443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52636"/>
            <a:ext cx="1944216" cy="64807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sz="2000" b="1" dirty="0"/>
              <a:t>Yes/no question</a:t>
            </a:r>
            <a:endParaRPr lang="th-TH" sz="2000" b="1" dirty="0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967" y="3573016"/>
            <a:ext cx="6202452" cy="30243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7049203" y="4221088"/>
            <a:ext cx="1944216" cy="64807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/>
              <a:t>Multiple choices questions</a:t>
            </a:r>
            <a:endParaRPr lang="th-TH" sz="2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372200" y="476672"/>
            <a:ext cx="2520280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Knowledge Questionnaire (Thai version)</a:t>
            </a:r>
            <a:endParaRPr lang="th-TH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16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895187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/>
              <a:t>***Remark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052736"/>
            <a:ext cx="8507288" cy="5073427"/>
          </a:xfrm>
        </p:spPr>
        <p:txBody>
          <a:bodyPr>
            <a:normAutofit/>
          </a:bodyPr>
          <a:lstStyle/>
          <a:p>
            <a:r>
              <a:rPr lang="en-US" sz="2400" dirty="0"/>
              <a:t>Socio-demographic/ general characteristics </a:t>
            </a:r>
            <a:r>
              <a:rPr lang="en-US" sz="2400" b="1" u="sng" dirty="0">
                <a:solidFill>
                  <a:srgbClr val="FF0000"/>
                </a:solidFill>
              </a:rPr>
              <a:t>no need for reliability assessment</a:t>
            </a:r>
            <a:endParaRPr lang="th-TH" sz="2400" b="1" u="sng" dirty="0">
              <a:solidFill>
                <a:srgbClr val="FF0000"/>
              </a:solidFill>
            </a:endParaRPr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4864"/>
            <a:ext cx="4608512" cy="3797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FEB5A-ED4C-45FC-91DC-CB4B92526E59}" type="slidenum">
              <a:rPr lang="th-TH" smtClean="0"/>
              <a:t>17</a:t>
            </a:fld>
            <a:endParaRPr lang="th-TH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12" y="1772816"/>
            <a:ext cx="4356507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37234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3610</TotalTime>
  <Words>1405</Words>
  <Application>Microsoft Office PowerPoint</Application>
  <PresentationFormat>On-screen Show (4:3)</PresentationFormat>
  <Paragraphs>113</Paragraphs>
  <Slides>17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Aldhabi</vt:lpstr>
      <vt:lpstr>Angsana New</vt:lpstr>
      <vt:lpstr>Arial</vt:lpstr>
      <vt:lpstr>Calibri</vt:lpstr>
      <vt:lpstr>Tahoma</vt:lpstr>
      <vt:lpstr>TH SarabunPSK</vt:lpstr>
      <vt:lpstr>Times New Roman</vt:lpstr>
      <vt:lpstr>Office Theme</vt:lpstr>
      <vt:lpstr>การสร้างเครื่องมือที่ใช้ในการวิจัย และการทดสอบคุณภาพเครื่องมือ </vt:lpstr>
      <vt:lpstr>PowerPoint Presentation</vt:lpstr>
      <vt:lpstr>PowerPoint Presentation</vt:lpstr>
      <vt:lpstr>PowerPoint Presentation</vt:lpstr>
      <vt:lpstr>Questionnaire</vt:lpstr>
      <vt:lpstr>Content validity</vt:lpstr>
      <vt:lpstr>PowerPoint Presentation</vt:lpstr>
      <vt:lpstr>PowerPoint Presentation</vt:lpstr>
      <vt:lpstr>PowerPoint Presentation</vt:lpstr>
      <vt:lpstr>CVI</vt:lpstr>
      <vt:lpstr>PowerPoint Presentation</vt:lpstr>
      <vt:lpstr>PowerPoint Presentation</vt:lpstr>
      <vt:lpstr>Reliability Analysis</vt:lpstr>
      <vt:lpstr>Assumption</vt:lpstr>
      <vt:lpstr>Example: Family APGAR Questionnaire</vt:lpstr>
      <vt:lpstr>Yes/no question</vt:lpstr>
      <vt:lpstr>***Remark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Biostatistics</dc:title>
  <dc:creator>USER</dc:creator>
  <cp:lastModifiedBy>Thapakorn Ruanjai</cp:lastModifiedBy>
  <cp:revision>152</cp:revision>
  <cp:lastPrinted>2016-09-13T03:57:32Z</cp:lastPrinted>
  <dcterms:created xsi:type="dcterms:W3CDTF">2015-01-24T05:18:07Z</dcterms:created>
  <dcterms:modified xsi:type="dcterms:W3CDTF">2022-12-27T13:03:25Z</dcterms:modified>
</cp:coreProperties>
</file>