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34"/>
  </p:notesMasterIdLst>
  <p:sldIdLst>
    <p:sldId id="256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57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59" r:id="rId28"/>
    <p:sldId id="260" r:id="rId29"/>
    <p:sldId id="261" r:id="rId30"/>
    <p:sldId id="262" r:id="rId31"/>
    <p:sldId id="258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D18B7-215A-4577-A1A4-F39ED8B30517}" type="datetimeFigureOut">
              <a:rPr lang="th-TH" smtClean="0"/>
              <a:t>25/12/65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6D007-14DF-46AD-A857-DDE7F1C685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2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7B74-5BAD-4A45-9AB6-33B38E4F0D18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661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EBF2B-5BC2-4039-9C9C-5F5810980E13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8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5AE2-AF46-4EB3-83A0-6E1B339D9CB0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4352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1004A-3F78-4E56-A648-F7BE0B21A253}" type="datetime1">
              <a:rPr lang="en-US" smtClean="0"/>
              <a:t>12/25/2022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87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F643-41B9-432A-85F0-A94D30145EC2}" type="datetime1">
              <a:rPr lang="en-US" smtClean="0"/>
              <a:t>12/25/2022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983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110F-34DD-4E25-A6B9-CD0D3F868373}" type="datetime1">
              <a:rPr lang="en-US" smtClean="0"/>
              <a:t>12/25/2022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70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4418F-CE8E-484C-855C-A2B35AE54F3C}" type="datetime1">
              <a:rPr lang="en-US" smtClean="0"/>
              <a:t>12/25/2022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787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DEDF077-C79B-44F9-87FE-DB16783E8DE5}" type="datetime1">
              <a:rPr lang="en-US" smtClean="0"/>
              <a:t>12/25/2022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65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CAB52-43DC-4830-A9F6-4366FF0579DF}" type="datetime1">
              <a:rPr lang="en-US" smtClean="0"/>
              <a:t>12/25/2022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3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1AFE2-BCBD-486C-B760-B139572AABA0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744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197-5035-4376-9D9B-3655ECFC9176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574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03D1DA0-8B85-49AC-9D91-5AB4FC2848CC}" type="datetime1">
              <a:rPr lang="en-US" smtClean="0"/>
              <a:t>12/25/2022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13FC6FD-E716-4400-8CFC-BF296298A1F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6442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aseb.org/arvo/helsinki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4200" y="2209800"/>
            <a:ext cx="6858000" cy="990600"/>
          </a:xfrm>
        </p:spPr>
        <p:txBody>
          <a:bodyPr>
            <a:noAutofit/>
          </a:bodyPr>
          <a:lstStyle/>
          <a:p>
            <a:pPr algn="ctr"/>
            <a:r>
              <a:rPr lang="th-TH" sz="6600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จริยธรรมในการวิจัยในมนุษย์</a:t>
            </a:r>
            <a:br>
              <a:rPr lang="th-TH" sz="6600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</a:br>
            <a:r>
              <a:rPr lang="th-TH" sz="6600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และการเขียนขอจริยธรรม</a:t>
            </a:r>
            <a:endParaRPr lang="en-US" sz="6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09900" y="4572000"/>
            <a:ext cx="6172200" cy="1371600"/>
          </a:xfrm>
        </p:spPr>
        <p:txBody>
          <a:bodyPr>
            <a:noAutofit/>
          </a:bodyPr>
          <a:lstStyle/>
          <a:p>
            <a:pPr algn="r"/>
            <a:r>
              <a:rPr lang="th-TH" sz="4000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อมรรัตน์  อนุวัฒน์นนทเขตต์</a:t>
            </a:r>
            <a:endParaRPr lang="en-US" sz="4000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038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6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วัตถุประสงค์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h-TH" sz="4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เพื่อสามารถให้เข้าใจในเนื้อหา ความจำเป็นในการขอจริยธรรมงานวิจัยในมนุษย์อย่างถูกต้อง </a:t>
            </a:r>
            <a:endParaRPr lang="en-US" sz="2800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4000" b="1" dirty="0">
                <a:latin typeface="EucrosiaUPC" pitchFamily="18" charset="-34"/>
                <a:cs typeface="EucrosiaUPC" pitchFamily="18" charset="-34"/>
              </a:rPr>
              <a:t>เพื่อสามารถให้เข้าใจในกระบวนการและขั้นตอนในการขอจริยธรรมงานวิจัยในมนุษย์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69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คำนิยาม / ความหมาย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thaiDist"/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จริยธรรม หมายถึง หลักปฏิบัติอันเหมาะสมเป็นที่ยอมรับในกลุ่มบุคคลหรือสังคมให้ยึดถือปฏิบัติ สอดคล้องกับหลักสากล และไม่ขัดต่อวัฒนธรรม ประเพณีของท้องถิ่น 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algn="thaiDist"/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การทำวิจัยในคน หมายถึง กระบวนการศึกษาที่เป็นระบบเพื่อให้ได้มาซึ่งความรู้ทางด้านสุขภาพ หรือวิทยาศาสตร์การแพทย์ที่ได้กระทำต่อร่างกายหรือจิตใจของอาสาสมัครในการวิจัย หรือที่ได้กระทำต่อเซลล์ส่วนประกอบของเซลล์ วัสดุสิ่งส่งตรวจ เนื้อเยื่อ น้ำคัดหลั่ง สารพันธุกรรม เวชระเบียน หรือข้อมูลด้านสุขภาพของอาสาสมัครในการวิจัย และให้หมายความรวมถึงการศึกษาทางสังคมศาสตร์ พฤติกรรมศาสตร์ และมนุษยศาสตร์ ที่เกี่ยวกับสุขภาพ 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algn="thaiDist"/>
            <a:endParaRPr lang="th-TH" sz="28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035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คำนิยาม / ความหมาย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thaiDist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แนวทางจริยธรรมการวิจัยและการทดลองในคน หมายถึง แนวทางหรือหลักเกณฑ์ด้านจริยธรรมเกี่ยวกับการศึกษาวิจัยและการทดลองในคน เช่น คำประกาศกรุงเฮลซิงกิ หรือปฏิญญาเฮลซิงกิ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(Declaration of Helsinki)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กฎหมาย ข้อบังคับ ข้อกำหนดและแนวทางที่องค์กรกำกับดูแลระดับประเทศ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(National Regulatory Authorities, NRA)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และสถาบันกำหนด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012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คำนิยาม / ความหมาย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thaiDist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คณะกรรมการจริยธรรมการวิจัย หมายถึง คณะกรรมการที่สถาบัน องค์กร หรือหน่วยงานแต่งตั้งขึ้นเพื่อทำหน้าที่พิจารณาทบทวนด้านจริยธรรมการวิจัยของข้อเสนอการวิจัยในคน เพื่อคุ้มครองสิทธิ ศักดิ์ศรี ความปลอดภัยและความเป็นอยู่ที่ดีของอาสาสมัครในการวิจัย คณะกรรมการจริยธรรมการวิจัยของสถาบันต้องมีองค์ประกอบและวิธีดำเนินการมาตรฐาน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(SOPs)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ของคณะกรรมการจริยธรรมฯ ที่ชัดเจนสอดคล้องกับ กฎหมาย ระเบียบ ข้อบังคับและแนวทางของประเทศตลอดจนแนวทางสากล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algn="thaiDist"/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602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หลักจริยธรรมในการทำวิจัย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ผู้วิจัยต้องได้รับหนังสือยินยอมจากผู้ที่มีส่วนเกี่ยวข้องกับงานวิจัยก่อน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ผู้ยินยอมมีสิทธิที่จะพิจารณาเงื่อนไขของการมีส่วนร่วม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ไม่อนุญาตให้ผู้ที่ไม่เกี่ยวข้องได้ทราบข้อมูลเกี่ยวกับเรื่องที่ทำวิจัย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ข้อมูลที่ใช้ในการวิจัยจะไม่ให้บุคคลภายนอกโครงการวิจัยนำไปใช้เพื่อการ</a:t>
            </a:r>
            <a:r>
              <a:rPr lang="th-TH" sz="3200" b="1" dirty="0" err="1">
                <a:latin typeface="EucrosiaUPC" pitchFamily="18" charset="-34"/>
                <a:cs typeface="EucrosiaUPC" pitchFamily="18" charset="-34"/>
              </a:rPr>
              <a:t>พานิชย์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หรือวัตถุประสงค์ที่ไม่ใช่ทางราชการ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84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หลักพื้นฐานของจริยธรรมในการทำวิจัย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หลีกเลี่ยงการมีอคติในผลการวิจัยรายงานการวิจัย</a:t>
            </a:r>
            <a:endParaRPr lang="en-US" sz="36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ส่งเสริมการใช้ผลการวิจัยรายงานการวิจัยที่ไม่มีอคติ</a:t>
            </a:r>
            <a:endParaRPr lang="en-US" sz="36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ส่งเสริมงานวิจัยให้เป็นสินค้าสาธารณะ</a:t>
            </a:r>
            <a:endParaRPr lang="en-US" sz="3600" b="1" dirty="0">
              <a:latin typeface="EucrosiaUPC" pitchFamily="18" charset="-34"/>
              <a:cs typeface="EucrosiaUPC" pitchFamily="18" charset="-34"/>
            </a:endParaRPr>
          </a:p>
          <a:p>
            <a:endParaRPr lang="th-TH" sz="36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143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มาตรฐานสำหรับนักวิจัยนำไปใช้ปฏิบัติ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การเก็บข้อมูลและประมวลผลต้องทำด้วยความถูกต้อง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ใช้วิธีการศึกษาที่ตรงกับปัญหาที่จะทำวิจัย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การตีความข้อมูลต้องทำอย่างเหมาะสม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การรายงานผลการวิจัยต้องมีความถูกต้อง ไม่มีอคติหรือเบียดเบียนข้อเท็จจริง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ต้องไม่เสนอผลการค้นพบจากข้อมูลที่ไม่ได้เก็บมาเพื่อการวิจัยดังกล่าว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ต้องไม่มีการปรับเปลี่ยนหรือตกแต่งข้อมูลให้ต่างจากความเป็นจริง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 algn="thaiDist">
              <a:buFont typeface="+mj-lt"/>
              <a:buAutoNum type="arabicPeriod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030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868362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จรรยาบรรณของนักวิจัย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219200"/>
            <a:ext cx="8305800" cy="5254752"/>
          </a:xfrm>
        </p:spPr>
        <p:txBody>
          <a:bodyPr>
            <a:noAutofit/>
          </a:bodyPr>
          <a:lstStyle/>
          <a:p>
            <a:pPr marL="514350" indent="-514350">
              <a:buSzPct val="75000"/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นักวิจัยต้องมีความซื่อสัตย์และมีคุณธรรมในทางวิชาการและการจัดการ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นักวิจัยต้องตระหนักถึงพันธกรณีในการทำงานวิจัยตามข้อตกลงที่ทำไว้กับหน่วยงานที่สนับสนุนการวิจัย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นักวิจัยต้องมีพื้นฐานความรู้ในสาขาวิชาการที่ทำการวิจัย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นักวิจัยต้องมีความรับผิดชอบต่อสิ่งที่ศึกษาวิจัย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นักวิจัยต้องเคารพศักดิ์ศรี และสิทธิของมนุษย์ที่ใช้เป็นตัวอย่างในการวิจัย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นักวิจัยต้องมีอิสระทางความคิด โดยปราศจากอคติทุกขั้นตอนของการวิจัย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นักวิจัยพึงนำผลงานวิจัยไปใช้ประโยชน์ในทางที่ชอบ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นักวิจัยพึงเคารพความคิดเห็นทางวิชาการของผู้อื่น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นักวิจัยพึงมีความรับผิดชอบต่อสังคมทักระดับ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/>
            </a:pPr>
            <a:endParaRPr lang="th-TH" sz="28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199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หลักจริยธรรมการทำวิจัยในคนทั่วไป </a:t>
            </a:r>
            <a:endParaRPr lang="en-US" sz="4400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81200"/>
            <a:ext cx="10058400" cy="4023360"/>
          </a:xfrm>
        </p:spPr>
        <p:txBody>
          <a:bodyPr>
            <a:normAutofit/>
          </a:bodyPr>
          <a:lstStyle/>
          <a:p>
            <a:r>
              <a:rPr lang="th-TH" sz="4000" b="1" dirty="0">
                <a:latin typeface="EucrosiaUPC" pitchFamily="18" charset="-34"/>
                <a:cs typeface="EucrosiaUPC" pitchFamily="18" charset="-34"/>
              </a:rPr>
              <a:t>หลักความเคารพในบุคคล</a:t>
            </a:r>
            <a:r>
              <a:rPr lang="en-US" sz="4000" b="1" dirty="0">
                <a:latin typeface="EucrosiaUPC" pitchFamily="18" charset="-34"/>
                <a:cs typeface="EucrosiaUPC" pitchFamily="18" charset="-34"/>
              </a:rPr>
              <a:t> (Respect for person) </a:t>
            </a:r>
          </a:p>
          <a:p>
            <a:r>
              <a:rPr lang="th-TH" sz="4000" b="1" dirty="0">
                <a:latin typeface="EucrosiaUPC" pitchFamily="18" charset="-34"/>
                <a:cs typeface="EucrosiaUPC" pitchFamily="18" charset="-34"/>
              </a:rPr>
              <a:t>หลักคุณประโยชน์ ไม่ก่ออันตราย</a:t>
            </a:r>
            <a:r>
              <a:rPr lang="en-US" sz="4000" b="1" dirty="0">
                <a:latin typeface="EucrosiaUPC" pitchFamily="18" charset="-34"/>
                <a:cs typeface="EucrosiaUPC" pitchFamily="18" charset="-34"/>
              </a:rPr>
              <a:t> (Beneficence) </a:t>
            </a:r>
          </a:p>
          <a:p>
            <a:r>
              <a:rPr lang="th-TH" sz="4000" b="1" dirty="0">
                <a:latin typeface="EucrosiaUPC" pitchFamily="18" charset="-34"/>
                <a:cs typeface="EucrosiaUPC" pitchFamily="18" charset="-34"/>
              </a:rPr>
              <a:t>หลักความยุติธรรม</a:t>
            </a:r>
            <a:r>
              <a:rPr lang="en-US" sz="4000" b="1" dirty="0">
                <a:latin typeface="EucrosiaUPC" pitchFamily="18" charset="-34"/>
                <a:cs typeface="EucrosiaUPC" pitchFamily="18" charset="-34"/>
              </a:rPr>
              <a:t> (Justice)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10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3429000"/>
            <a:ext cx="2862943" cy="299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36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715962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แนวทางปฏิบัติหลักจริยธรรม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35195"/>
            <a:ext cx="10972800" cy="540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ข้อ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1 :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หลักความเคารพในบุคคล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(Respect for person)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เคารพในการขอความยินยอมโดยให้ข้อมูลอย่างครบถ้วนและให้อาสาสมัครตัดสินใจอย่างอิสระ ปราศจากการข่มขู่ บังคับ หรือให้สินจ้างรางวัล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(Respect for free and informed consent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Respect to autonomy of decision making)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เคารพในความเป็นส่วนตัวของอาสาสมัคร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(Respect for privacy)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ความหมายของ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privacy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คือตัวบุคคล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(person)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ความเป็นส่วนตัว สิทธิส่วนบุคคล พฤติกรรมส่วนตัว พฤติกรรมปกปิด การเคารพในความเป็นส่วนตัวของอาสาสมัคร ทำโดยจัดสถานที่ในการขอความยินยอมและการซักประวัติตรวจร่างกาย การไม่มีป้ายระบุชื่อคลินิก เช่น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“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คลินิกโรคเอดส์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” “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คลินิก</a:t>
            </a:r>
            <a:r>
              <a:rPr lang="th-TH" sz="3200" b="1" dirty="0" err="1">
                <a:latin typeface="EucrosiaUPC" pitchFamily="18" charset="-34"/>
                <a:cs typeface="EucrosiaUPC" pitchFamily="18" charset="-34"/>
              </a:rPr>
              <a:t>ยาเสพติด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”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187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715962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แนวทางปฏิบัติหลักจริยธรรม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412" y="1417758"/>
            <a:ext cx="11246588" cy="5407152"/>
          </a:xfrm>
        </p:spPr>
        <p:txBody>
          <a:bodyPr>
            <a:normAutofit/>
          </a:bodyPr>
          <a:lstStyle/>
          <a:p>
            <a:pPr marL="0" indent="0" algn="thaiDist">
              <a:buNone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4. เคารพในการเก็บรักษาความลับของข้อมูลส่วนตัวของอาสาสมัคร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(Respect for confidentiality)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ความหมายของ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Confidentiality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คือข้อมูล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(data)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เป็นวิธีการรักษาความลับของข้อมูลส่วนตัวของอาสาสมัครโดยมีข้อจำกัด ข้อมูลเหล่านั้นได้แก่ </a:t>
            </a:r>
          </a:p>
          <a:p>
            <a:pPr lvl="1" algn="thaiDist"/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แบบบันทึกข้อมูล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(case report form) </a:t>
            </a:r>
            <a:endParaRPr lang="th-TH" sz="2900" b="1" dirty="0">
              <a:latin typeface="EucrosiaUPC" pitchFamily="18" charset="-34"/>
              <a:cs typeface="EucrosiaUPC" pitchFamily="18" charset="-34"/>
            </a:endParaRPr>
          </a:p>
          <a:p>
            <a:pPr lvl="1" algn="thaiDist"/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ใบยินยอม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(consent form) </a:t>
            </a:r>
            <a:endParaRPr lang="th-TH" sz="2900" b="1" dirty="0">
              <a:latin typeface="EucrosiaUPC" pitchFamily="18" charset="-34"/>
              <a:cs typeface="EucrosiaUPC" pitchFamily="18" charset="-34"/>
            </a:endParaRPr>
          </a:p>
          <a:p>
            <a:pPr lvl="1" algn="thaiDist"/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การบันทึกเสียงหรือภาพ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(tape, video and photo) </a:t>
            </a:r>
            <a:endParaRPr lang="th-TH" sz="2900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มาตรการรักษาความลับ เช่น ใช้รหัส เก็บในตู้มีกุญแจ</a:t>
            </a:r>
            <a:r>
              <a:rPr lang="th-TH" sz="2900" b="1" dirty="0" err="1">
                <a:latin typeface="EucrosiaUPC" pitchFamily="18" charset="-34"/>
                <a:cs typeface="EucrosiaUPC" pitchFamily="18" charset="-34"/>
              </a:rPr>
              <a:t>ล็อค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(locked cabinet) </a:t>
            </a:r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เก็บในคอมพิวเตอร์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(computer) </a:t>
            </a:r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ที่มีรหัสผ่าน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(password) </a:t>
            </a:r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ข้อมูลส่งทางไปรษณีย์อิเล็กทรอนิกส์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(e-mail) </a:t>
            </a:r>
            <a:r>
              <a:rPr lang="th-TH" sz="2900" b="1" dirty="0">
                <a:latin typeface="EucrosiaUPC" pitchFamily="18" charset="-34"/>
                <a:cs typeface="EucrosiaUPC" pitchFamily="18" charset="-34"/>
              </a:rPr>
              <a:t>มีการทำให้เป็นรหัส</a:t>
            </a:r>
            <a:r>
              <a:rPr lang="en-US" sz="2900" b="1" dirty="0">
                <a:latin typeface="EucrosiaUPC" pitchFamily="18" charset="-34"/>
                <a:cs typeface="EucrosiaUPC" pitchFamily="18" charset="-34"/>
              </a:rPr>
              <a:t> (encrypted)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67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792162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แนวทางปฏิบัติหลักจริยธรรม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11125200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5. เคารพในความเป็นผู้อ่อนด้อย เปราะบาง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(Respect for vulnerable persons)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ความหมายของ ผู้อ่อนด้อย เปราะบาง คือบุคคลที่ไม่สามารถปกป้องตัวเองได้อย่างเต็มที่ ไม่สามารถทำความเข้าใจกับข้อมูลเกี่ยวกับการวิจัยที่ได้รับ ไม่สามารถตัดสินใจได้โดยอิสระ เช่น</a:t>
            </a: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ผู้ที่มีความบกพร่องทางสติปัญญาหรือทางจิต </a:t>
            </a: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ผู้ป่วยโรคเอดส์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(HIV/AIDS) 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ผู้ป่วยหมดสติ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(comatose) 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ผู้ป่วยพิการ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(handicapped) 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นักโทษ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(prisoners)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นักเรียน นิสิต นักศึกษา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(students)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ทหาร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(soldiers)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กลุ่มคนที่มีพลังอำนาจน้อย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(marginalized people)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เช่น ผู้อพยพ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(immigrants)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ชนกลุ่มน้อย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(ethnic minority) 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กลุ่มเบี่ยงเบนทางเพศ หรือกลุ่มรักร่วมเพศ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(homosexuality) 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กลุ่มเปราะบางทางสังคม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(socially vulnerable)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เช่น ผู้ให้บริการทางเพศ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(sex workers)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ผู้ติด</a:t>
            </a:r>
            <a:r>
              <a:rPr lang="th-TH" sz="2800" b="1" dirty="0" err="1">
                <a:latin typeface="EucrosiaUPC" pitchFamily="18" charset="-34"/>
                <a:cs typeface="EucrosiaUPC" pitchFamily="18" charset="-34"/>
              </a:rPr>
              <a:t>ยาเสพติด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(drug addicts</a:t>
            </a:r>
            <a:endParaRPr lang="th-TH" sz="28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67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375" y="150639"/>
            <a:ext cx="7467600" cy="792162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การให้ความยินยอมโดยได้รับข้อมูล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11049000" cy="5254752"/>
          </a:xfrm>
        </p:spPr>
        <p:txBody>
          <a:bodyPr>
            <a:noAutofit/>
          </a:bodyPr>
          <a:lstStyle/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เป็นกระบวนการ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(Informed Consent process)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เริ่มต้นจากการติดต่อครั้งแรก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(initial contact)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และกระบวนการต่อเนื่องไปตลอดระยะเวลาการศึกษาวิจัยประกอบด้วย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3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องค์ประกอบ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(elements)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ได้แก่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Information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ให้ข้อมูลครบถ้วนไม่ปิดบัง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Comprehension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ผู้รับข้อมูลมีความเข้าใจอย่างถ่องแท้ ผู้ขอความยินยอมต้องตรวจสอบความเข้าใจของผู้ที่ได้รับเชิญให้เข้าร่วมเป็นอาสาสมัครในการวิจัย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Voluntariness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ตัดสินใจโดยอิสระ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เข้าร่วมการวิจัย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ถอนตัวออกจากการวิจัย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โดยปราศจากการขู่บังคับ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(free of coercion)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การชักจูงเกินเหตุ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(undue inducement)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และแรงกดดัน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(unjustifiable pressure) </a:t>
            </a:r>
          </a:p>
          <a:p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321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66" y="392225"/>
            <a:ext cx="10058400" cy="899160"/>
          </a:xfrm>
        </p:spPr>
        <p:txBody>
          <a:bodyPr>
            <a:no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แบบฟอร์มการให้ความยินยอมโดยได้รับข้อมูล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45734"/>
            <a:ext cx="10896600" cy="4023360"/>
          </a:xfrm>
        </p:spPr>
        <p:txBody>
          <a:bodyPr>
            <a:normAutofit/>
          </a:bodyPr>
          <a:lstStyle/>
          <a:p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แบบฟอร์มการให้ความยินยอมโดยได้รับข้อมูล 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(informed consent form </a:t>
            </a: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หรือ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ICF) </a:t>
            </a: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ที่สมบูรณ์ต้องประกอบด้วย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2 </a:t>
            </a: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ส่วน ได้แก่ </a:t>
            </a:r>
            <a:endParaRPr lang="en-US" sz="3600" b="1" dirty="0">
              <a:latin typeface="EucrosiaUPC" pitchFamily="18" charset="-34"/>
              <a:cs typeface="EucrosiaUPC" pitchFamily="18" charset="-34"/>
            </a:endParaRP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เอกสารข้อมูลคำอธิบายสำหรับผู้เข้าร่วมเป็นอาสาสมัครในการวิจัย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(participant information sheet)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เอกสารแสดงความยินยอมเข้าร่วมการวิจัย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(consent form)</a:t>
            </a:r>
          </a:p>
          <a:p>
            <a:endParaRPr lang="th-TH" sz="36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68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47485"/>
            <a:ext cx="7467600" cy="895515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คำแนะนำการเตรียมเอกสาร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10972800" cy="533095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ใช้สรรพนามให้ถูกต้อง ข้อความเข้าใจง่าย ชัดเจน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ภาษาชาวบ้าน ประโยคสั้น ๆ กะทัดรัด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ไม่ใช้ศัพท์ทางวิชาการ และภาษาอังกฤษ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ไม่ใช้ประโยคที่แสดงการบังคับ ลดสิทธิ ชักจูง หรือให้ประโยชน์เกินไป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เป็นการสื่อสาร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2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ทาง แลกเปลี่ยนข้อมูลระหว่างผู้วิจัยและอาสาสมัครที่ได้รับเชิญให้เข้าร่วมในการวิจัย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เป็นกระบวนการต่อเนื่องและอาจมีการเปลี่ยนแปลงได้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en-US" sz="3200" b="1" dirty="0" err="1">
                <a:latin typeface="EucrosiaUPC" pitchFamily="18" charset="-34"/>
                <a:cs typeface="EucrosiaUPC" pitchFamily="18" charset="-34"/>
              </a:rPr>
              <a:t>reconsent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ตลอดระยะเวลาที่ร่วมในการวิจัย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อาจขอความยินยอมด้วยวาจา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(verbal/by action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โดยมีเหตุผลเหมาะสม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หรือด้วยการลงนาม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(written) </a:t>
            </a:r>
          </a:p>
          <a:p>
            <a:pPr marL="457200" indent="-457200">
              <a:buFont typeface="+mj-lt"/>
              <a:buAutoNum type="arabicParenR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089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47486"/>
            <a:ext cx="7467600" cy="895515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คำแนะนำการเตรียมเอกสาร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10972800" cy="517855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อาจขอความยินยอมจากอาสาสมัคร หรือผู้แทนโดยชอบด้วยกฎหมาย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อายุต่ำกว่า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18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ปี หรือผู้ที่อยู่ในภาวะที่ไม่มีความสามารถทำความเข้าใจ หรือตัดสินใจ ผู้ป่วยหมดสติ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ให้ข้อมูลครบถ้วน ตอบคำถามทุกข้อ ตรวจสอบว่าอาสาสมัครเข้าใจ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เอกสารข้อมูลสำหรับเด็ก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7-12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ขวบ ให้ใช้ภาษาง่ายที่เหมาะสมกับเด็ก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ให้เวลาอาสาสมัครอย่างเพียงพอที่จะปรึกษากับครอบครัวหรือบุคคลอื่นก่อนการตัดสินใจ โดยอิสระ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87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47486"/>
            <a:ext cx="7467600" cy="895515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คำแนะนำการเตรียมเอกสาร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11049000" cy="517855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2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ถ้าอาสาสมัคร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ผู้แทนโดยชอบด้วยกฎหมาย ไม่สามารถอ่านหรือเขียนได้ ต้องมีพยานที่เป็นกลาง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(impartial witness)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อยู่ด้วยตลอดเวลาที่ขอความยินยอม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12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ผู้ให้ความยินยอม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พยาน ลงนามและวันที่ด้วยตนเอง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การลงนามไม่สำคัญเท่ากระบวนการ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</a:p>
          <a:p>
            <a:pPr marL="514350" indent="-514350">
              <a:buFont typeface="+mj-lt"/>
              <a:buAutoNum type="arabicPeriod" startAt="12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ให้เอกสารข้อมูลแก่อาสาสมัครไว้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1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ชุด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12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ให้สาเนาใบยินยอมแก่อาสาสมัครไว้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1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ชุด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12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95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001000" cy="792162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เอกสารข้อมูลคำอธิบายสาหรับอาสาสมัครผู้เข้าร่วมการวิจัย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371600"/>
            <a:ext cx="9917082" cy="510235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ระบุว่าเป็นโครงการวิจัย 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วัตถุประสงค์หรือจุดมุ่งหมายของการวิจัย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การรักษาที่จะให้และโอกาสที่อาสาสมัครจะได้รับการสุ่มเข้ากลุ่มศึกษา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ถ้ามี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ขั้นตอนวิธีดาเนินการวิจัยที่จะปฏิบัติต่ออาสาสมัคร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หน้าที่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รับผิดชอบของอาสาสมัคร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ความเสี่ยงจากการวิจัยที่อาจเกิดขึ้นกับอาสาสมัคร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ประโยชน์ที่อาสาสมัครอาจได้รับโดยตรง หากไม่ได้รับประโยชน์ต้องระบุด้วย และประโยชน์อื่น ๆ เช่น ประโยชน์ต่อผู้ป่วยรายอื่น ประโยชน์ต่อชุมชน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5382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001000" cy="715962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เอกสารข้อมูลคำอธิบายสำหรับอาสาสมัครผู้เข้าร่วมการวิจัย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517" y="1371600"/>
            <a:ext cx="10450483" cy="510235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วิธีการรักษาที่เป็นทางเลือกอื่น หากไม่เข้าร่วมเป็นอาสาสมัครในการวิจัย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ค่าชดเชยกรณีเกิดอันตราย โดยอาจทำประกันชีวิต หรือระบุว่าผู้วิจัยและผู้สนับสนุนการวิจัยเป็นผู้รับผิดชอบค่าใช้จ่าย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ค่าเดินทาง ค่าเสียเวลา และความไม่สะดวก ไม่สบาย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ถ้ามี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ค่าใช้จ่ายที่อาสาสมัครต้องจ่ายเอง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ถ้ามี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และค่าใช้จ่ายที่ผู้วิจัย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ผู้สนับสนุนการวิจัยรับผิดชอบ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การเข้าร่วมเป็นอาสาสมัครในการวิจัย หรือการถอนตัวออกจากการวิจัยโดยสมัครใจ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ระบุการเก็บรักษาความลับ และขอบเขตการรักษาความลับ ใครสามารถเข้าถึงข้อมูลความลับ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8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089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74638"/>
            <a:ext cx="9296400" cy="1143000"/>
          </a:xfrm>
        </p:spPr>
        <p:txBody>
          <a:bodyPr>
            <a:noAutofit/>
          </a:bodyPr>
          <a:lstStyle/>
          <a:p>
            <a:r>
              <a:rPr lang="th-TH" sz="40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เอกสารข้อมูลคำอธิบายสำหรับอาสาสมัครผู้เข้าร่วมการวิจัย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845734"/>
            <a:ext cx="9860280" cy="40233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14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การให้ข้อมูลใหม่ในระหว่างดำเนินการวิจัย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 startAt="14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บุคคลที่อาสาสมัครจะติดต่อและรับแจ้งเหตุ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14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เหตุผลที่อาจถอนอาสาสมัครออกจากการวิจัย 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eriod" startAt="14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ระยะเวลาที่อาสาสมัครเข้าร่วมในการวิจัย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eriod" startAt="14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จำนวนอาสาสมัคร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089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74638"/>
            <a:ext cx="9982200" cy="715962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การวิจัยที่ใช้แฟ้มประวัติผู้ป่วย</a:t>
            </a:r>
            <a:r>
              <a:rPr lang="en-US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 (medical records)</a:t>
            </a:r>
            <a:endParaRPr lang="th-TH" sz="4400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11049000" cy="5178552"/>
          </a:xfrm>
        </p:spPr>
        <p:txBody>
          <a:bodyPr>
            <a:noAutofit/>
          </a:bodyPr>
          <a:lstStyle/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การวิจัยที่ใช้แฟ้มประวัติผู้ป่วย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(medical records)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และตัวอย่างทางชีวภาพ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(biological specimens)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การใช้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medical records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และ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biological specimens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จากการให้บริการเพื่อการวิจัย ถ้าทำตาม พ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.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.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บ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.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สุขภาพแห่งชาติ มาตรา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9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จะต้องขอความยินยอม แต่ในการปฏิบัติอาจขอยกเว้นการขอความยินยอมถ้าผู้วิจัยแสดงเหตุผลสมควรและคณะกรรมการพิจารณาจริยธรรมการวิจัยของสถาบันอนุมัติ เช่น กรณีดังต่อไปนี้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การวิจัยมี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minimal risk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การวิจัยนั้นจะตอบคำถามที่สำคัญมาก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ไม่มีการล่วงละเมิดสิทธิหรือประโยชน์ของผู้ป่วย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รับรองว่าจะรักษาความลับและความเป็นส่วนตัว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80110" lvl="1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การขอความยินยอมไม่สามารถทำได้ในทางปฏิบัติ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1952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8151" y="355883"/>
            <a:ext cx="10058400" cy="899160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หลักคุณประโยชน์ ไม่ก่ออันตราย</a:t>
            </a:r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 (Beneficence) </a:t>
            </a:r>
            <a:endParaRPr lang="th-TH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45734"/>
            <a:ext cx="10591800" cy="4023360"/>
          </a:xfrm>
        </p:spPr>
        <p:txBody>
          <a:bodyPr>
            <a:normAutofit/>
          </a:bodyPr>
          <a:lstStyle/>
          <a:p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การประเมินความเสี่ยง หรืออันตรายที่อาจเกิดจากการวิจัย ได้แก่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22960" lvl="1" indent="-457200">
              <a:buFont typeface="+mj-lt"/>
              <a:buAutoNum type="arabicParenR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อันตรายต่อร่างกาย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(Physical harm) </a:t>
            </a: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รวมถึงการเสียโอกาสที่ควรได้รับตามมาตรฐาน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822960" lvl="1" indent="-457200">
              <a:buFont typeface="+mj-lt"/>
              <a:buAutoNum type="arabicParenR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อันตรายต่อจิตใจ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(Psychological harm) </a:t>
            </a:r>
          </a:p>
          <a:p>
            <a:pPr marL="822960" lvl="1" indent="-457200">
              <a:buFont typeface="+mj-lt"/>
              <a:buAutoNum type="arabicParenR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อันตรายต่อสถานะทางสังคม และฐานะทางการเงิน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(Social and economic harms) </a:t>
            </a:r>
          </a:p>
          <a:p>
            <a:pPr marL="822960" lvl="1" indent="-457200">
              <a:buFont typeface="+mj-lt"/>
              <a:buAutoNum type="arabicParenR"/>
            </a:pPr>
            <a:r>
              <a:rPr lang="th-TH" sz="3600" b="1" dirty="0">
                <a:latin typeface="EucrosiaUPC" pitchFamily="18" charset="-34"/>
                <a:cs typeface="EucrosiaUPC" pitchFamily="18" charset="-34"/>
              </a:rPr>
              <a:t>อันตรายทางกฎหมาย เช่น ถูกจับกุม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endParaRPr lang="th-TH" sz="36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63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79683"/>
            <a:ext cx="10058400" cy="975360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การประเมินการให้คุณประโยชน์</a:t>
            </a:r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 (Benefit) </a:t>
            </a:r>
            <a:endParaRPr lang="th-TH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ประโยชน์ที่ผู้ป่วยที่เข้าร่วมการวิจัยได้รับโดยตรง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ประโยชน์ที่ผู้ป่วยคนอื่นจะได้รับจากผลการศึกษา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ประโยชน์ต่อวงการวิทยาศาสตร์หรือสังคม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ประโยชน์ต่อชุมชนที่อาสาสมัครอยู่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2603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50838"/>
            <a:ext cx="7467600" cy="792162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“</a:t>
            </a:r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ความเสี่ยงน้อย</a:t>
            </a:r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 (minimal risk)”</a:t>
            </a:r>
            <a:endParaRPr lang="th-TH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311395"/>
            <a:ext cx="10058400" cy="53309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การพิจารณาว่ามี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“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ความเสี่ยงน้อย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(minimal risk)”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มีตัวอย่างดังนี้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การศึกษาทดลองทางสรีรวิทยาเกี่ยวกับการออกกำลังกาย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การเก็บตัวอย่างปัสสาวะ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การวัดส่วนสูง ชั่งน้ำหนักตัว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การเก็บตัวอย่างโดยตัดเล็บหรือตัวอย่างผมปริมาณเล็กน้อย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การประเมินเกี่ยวกับพัฒนาการ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การตรวจร่างกายที่เป็นวิธีปกติ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(routine)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การสังเกตการณ์เกี่ยวกับพฤติกรรมโภชนาการ หรือการเปลี่ยนแปลงโภชนาการ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การเจาะเลือดเพียงครั้งเดียวจากหลอดเลือดดำของผู้ใหญ่หรือเด็กโตสุขภาพดี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14350" indent="-514350">
              <a:buFont typeface="+mj-lt"/>
              <a:buAutoNum type="arabicParenR"/>
            </a:pPr>
            <a:endParaRPr lang="th-TH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2103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868362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หลักความยุติธรรม</a:t>
            </a:r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 (Justice) </a:t>
            </a:r>
            <a:endParaRPr lang="th-TH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516" y="1295400"/>
            <a:ext cx="10526683" cy="517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การให้ความเป็นธรรมประเมินจาก 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การเลือกอาสาสมัคร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(Selection of Subjects) </a:t>
            </a:r>
          </a:p>
          <a:p>
            <a:pPr lvl="1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มีเกณฑ์การคัดเข้า และคัดออกชัดเจน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lvl="1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ไม่มีอคติ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(selection bias) </a:t>
            </a:r>
          </a:p>
          <a:p>
            <a:pPr lvl="1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ไม่เลือกกลุ่มตัวอย่างที่หาง่าย สั่งง่าย คนจน ผู้ด้อยการศึกษา นักเรียน นักศึกษา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0" indent="0">
              <a:buNone/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 </a:t>
            </a:r>
          </a:p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การจัดอาสาสมัครเข้ากลุ่มศึกษา 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มีการสุ่มเข้ากลุ่มศึกษา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(randomization)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ไม่มีอคติ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(bias)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527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55883"/>
            <a:ext cx="10058400" cy="899160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แนวทางในการยึดถือปฎิบัติ การขอจริยธรรม</a:t>
            </a:r>
            <a:endParaRPr lang="en-US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637520" cy="40233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อาสาสมัครให้ความยินยอมเข้าร่วมงานวิจัย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ใช้ภาษาที่เข้าใจง่าย เหมาะสมกับกลุ่มเป้าหมาย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ผู้วิจัยต้องมั่นใจว่าอาสาสมัครมีความเข้าใจ และอาสาสมัครมั่นใจในเนื้อหาข้อมูล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ไม่ทำอันตรายแก่อาสาสมัครที่เข้าร่วมวิจัย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เมื่อเสร็จสิ้นงานวิจัย  อาสาสมัครได้รับประโยชน์อะไรบ้าง ควรมีการตอบแทนให้อาสาสมัครด้วย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2374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304800"/>
            <a:ext cx="10058400" cy="1051560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ข้อสำคัญ</a:t>
            </a:r>
            <a:endParaRPr lang="en-US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จะต้องมีขั้นตอนการชักจูงหรือเชิญชวนเข้าร่วมงานศึกษาวิจัย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(Enrollment and Recruitment)</a:t>
            </a:r>
          </a:p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มีความเป็นส่วนตัวและเก็บเป็นความลับ (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Personality and Private)</a:t>
            </a:r>
          </a:p>
          <a:p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เป็นบุคคลที่อยู่ในกลุ่มคนอ่อนแอและกลุ่มเปราะบาง (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Vulnerable Groups)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อาทิ เช่น กลุ่มหญิงตั้งครรภ์ เด็กแรกเกิด  เด็กอายุต่ำกว่า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15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ปี ผู้สูงอายุ ผู้ป่วยโรคเรื้อรัง  ผู้ติดยาเสพติด กลุ่มอาชีพพิเศษ ฯ 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63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1" y="342900"/>
            <a:ext cx="10450482" cy="1600200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ขั้นตอนการยื่นขออนุมัติทำการศึกษาวิจัยในมนุษย์ต่อคณะกรรมการพิจารณาจริยธรรมงานวิจัยในมนุษย์ สสจ. เชียงราย </a:t>
            </a:r>
            <a:endParaRPr lang="en-US" sz="4400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2100" y="2362200"/>
            <a:ext cx="9067800" cy="31242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แบบยื่นคำขอพิจารณาจริยธรรมงานวิจัยในมนุษย์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แบบสรุปโครงร่างงานวิจัยโดยย่อ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เครื่องมือที่ใช้ในงานวิจัย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แบบให้ข้อมูลเบื้องต้นงานวิจัยให้กับอาสาสมัคร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แบบยินยอมของอาสาสมัครในการเข้าร่วมงานวิจัย </a:t>
            </a:r>
          </a:p>
          <a:p>
            <a:pPr marL="514350" indent="-514350">
              <a:buFont typeface="+mj-lt"/>
              <a:buAutoNum type="arabicParenR"/>
            </a:pPr>
            <a:endParaRPr lang="en-US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8851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9677400" cy="944562"/>
          </a:xfrm>
        </p:spPr>
        <p:txBody>
          <a:bodyPr>
            <a:no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ประเภท</a:t>
            </a:r>
            <a:r>
              <a:rPr lang="en-US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/</a:t>
            </a:r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ชนิด งานวิจัยที่ต้องขอคณะกรรมการจริยธรรม</a:t>
            </a:r>
            <a:endParaRPr lang="en-US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งานวิจัยเชิงปริมาณ สัมภาษณ์ สำรวจ เก็บข้อมูล ความรู้ ทัศนคติ ฯลฯ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KAP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งานวิจัยเชิงคุณภาพ 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งานวิจัยทางคลีนิค และเชิงทดลอง ปรีคลีนิค กึ่งทดลองภาคสนาม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Quasi-experimental study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การศึกษาข้อมูลย้อนหลัง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Secondary data </a:t>
            </a:r>
            <a:endParaRPr lang="th-TH" sz="3200" b="1" dirty="0">
              <a:latin typeface="EucrosiaUPC" pitchFamily="18" charset="-34"/>
              <a:cs typeface="EucrosiaUPC" pitchFamily="18" charset="-34"/>
            </a:endParaRP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การวิจัยเชิงปฎิบัติการ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Action Research</a:t>
            </a:r>
          </a:p>
          <a:p>
            <a:pPr marL="514350" indent="-514350">
              <a:buFont typeface="+mj-lt"/>
              <a:buAutoNum type="arabicParenR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งานประจำสู่งานวิจัย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Routine to Research;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R2R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8242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68440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ประโยชน์ของการขอจริยธรรม</a:t>
            </a:r>
            <a:endParaRPr lang="en-US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332720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ทำให้งานวิจัยของท่านมีคุณค่า ได้ผ่านการพิจารณาตามหลักจริยธรรม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งานวิจัยของท่าน เป็นที่ยอมรับในแวดวงวิชาการ เป็นที่ยอมรับในหน่วยงานอื่นๆ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งานวิจัยท่านเป็นมาตรฐานหลักงานวิจัย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สามารถส่งเสนอตีพิมพ์ในวารสารได้ง่ายและรวดเร็ว ระยะเวลาเสนอตีพิมพ์ใช้เวลาปกติ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3 -6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เดือน ช้าหรือนานสุด 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1-2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 ปี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เป็นที่ยอมรับในการพิจารณาคุณค่างานวิจัย และมีผลต่อการพิจารณาในการสมัครตำแหน่งทางวิชาการ</a:t>
            </a:r>
          </a:p>
          <a:p>
            <a:endParaRPr lang="en-US" sz="3200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504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79216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chemeClr val="tx1"/>
                </a:solidFill>
                <a:latin typeface="EucrosiaUPC" pitchFamily="18" charset="-34"/>
                <a:cs typeface="EucrosiaUPC" pitchFamily="18" charset="-34"/>
              </a:rPr>
              <a:t>Reference </a:t>
            </a:r>
            <a:endParaRPr lang="th-TH" sz="4400" b="1" dirty="0">
              <a:solidFill>
                <a:schemeClr val="tx1"/>
              </a:solidFill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10896600" cy="533095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ชมรมจริยธรรมการวิจัยในคนในประเทศไทย. แนวทางจริยธรรมการทำวิจัยในคนแห่งชาติ. (กรุงเทพ)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: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 ชมรมจริยธรรมการวิจัยในคนแห่งประเทศไทย. 2545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วิชัย โชค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วิวัฒน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. หลักเกณฑ์ทางจริยธรรมสำหรับการศึกษาวิจัยในคน. 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แพทย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สภาสาร. 2541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;27:58-65</a:t>
            </a: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วิจารณ์ พานิช. จริยธรรมในการวิจัย. สงขลานครินทร์เวชสาร. 2533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;8:291-303</a:t>
            </a: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กระทรวงสาธารณสุข. แนวทางการดำเนินการสำหรับคณะกรรมการด้านจริยธรรมผู้มีหน้าที่ทบทวนพิจารณาการศึกษาวิจัยทาง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ชีว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เวชศาสตร์(คำแปล). องค์การอนามัยโลก. 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เจนี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วา. 2543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สำนักปลัดกระทรวงสาธารณสุข. ข้อบังคับ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แพทย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สภา. ราชกิจจา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นุเบกษา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. ฉบับประกาศทั่วไป เล่มที่ 118 ตอนที่ 12 ง ลงวันที่ 8 กุมภาพันธ์ 2541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วิชัย โชค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วิวัฒน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. การศึกษาวิจัยการใช้ยาเอแซดทีป้องกันการแพร่เชื้อเอดส์จากแม่สู่ลูกในประเทศไทยผิดจริยธรรมหรือไม่. ใน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: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จริยธรรมสาธก.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[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กรุงเทพ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] :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สำนักงานเลขาธิการ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แพทย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สภา,2543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: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224-242.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สำนักงานคณะกรรมการอาหารและยา.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International Conference on Harmonization’s Good Clinical Practice Guideline; ICH GCP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ฉบับภาษาไทย.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[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กรุงเทพฯ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] :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สำนักงานคณะกรรมการอาหารและยา กระทรวงสาธารณสุข, 2543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World Medical Association. Declaration of Helsinki 52</a:t>
            </a:r>
            <a:r>
              <a:rPr lang="en-US" b="1" baseline="30000" dirty="0">
                <a:latin typeface="EucrosiaUPC" pitchFamily="18" charset="-34"/>
                <a:cs typeface="EucrosiaUPC" pitchFamily="18" charset="-34"/>
              </a:rPr>
              <a:t>nd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. General Assembly. </a:t>
            </a:r>
            <a:r>
              <a:rPr lang="en-US" b="1" dirty="0" err="1">
                <a:latin typeface="EucrosiaUPC" pitchFamily="18" charset="-34"/>
                <a:cs typeface="EucrosiaUPC" pitchFamily="18" charset="-34"/>
              </a:rPr>
              <a:t>Edinburn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, Scotland. October 200. [Cited 2015 December 27] Available from URL:</a:t>
            </a:r>
            <a:r>
              <a:rPr lang="en-US" b="1" i="1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b="1" u="sng" dirty="0">
                <a:latin typeface="EucrosiaUPC" pitchFamily="18" charset="-34"/>
                <a:cs typeface="EucrosiaUPC" pitchFamily="18" charset="-34"/>
                <a:hlinkClick r:id="rId2"/>
              </a:rPr>
              <a:t>http://www.faseb.org/arvo/helsinki.htm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Council for International Organizations of Medical Science (CIOMS) and World Health Organization (WHO). International Ethical Guidelines for Biochemical Research Involving Human Subjects. [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กรุงเทพฯ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]: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ฝ่ายวิจัยแพทย์จุฬาและสภาวิจัยแห่งชาติ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2536;140-170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err="1">
                <a:latin typeface="EucrosiaUPC" pitchFamily="18" charset="-34"/>
                <a:cs typeface="EucrosiaUPC" pitchFamily="18" charset="-34"/>
              </a:rPr>
              <a:t>Fluss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SS. Ethic aspects of the control of human subject research: a brief overview of the current international configuration. In: Levine RJ. </a:t>
            </a:r>
            <a:r>
              <a:rPr lang="en-US" b="1" dirty="0" err="1">
                <a:latin typeface="EucrosiaUPC" pitchFamily="18" charset="-34"/>
                <a:cs typeface="EucrosiaUPC" pitchFamily="18" charset="-34"/>
              </a:rPr>
              <a:t>Goroviz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S and </a:t>
            </a:r>
            <a:r>
              <a:rPr lang="en-US" b="1" dirty="0" err="1">
                <a:latin typeface="EucrosiaUPC" pitchFamily="18" charset="-34"/>
                <a:cs typeface="EucrosiaUPC" pitchFamily="18" charset="-34"/>
              </a:rPr>
              <a:t>Gallangher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J. editors. Biochemical research ethic: updating international guidelines. Switzerland: CIOMS.2000:248-268</a:t>
            </a:r>
          </a:p>
          <a:p>
            <a:pPr marL="457200" indent="-457200">
              <a:buFont typeface="+mj-lt"/>
              <a:buAutoNum type="arabicPeriod"/>
            </a:pPr>
            <a:endParaRPr lang="th-TH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FC6FD-E716-4400-8CFC-BF296298A1F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99667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171</TotalTime>
  <Words>2771</Words>
  <Application>Microsoft Office PowerPoint</Application>
  <PresentationFormat>Widescreen</PresentationFormat>
  <Paragraphs>220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EucrosiaUPC</vt:lpstr>
      <vt:lpstr>Wingdings</vt:lpstr>
      <vt:lpstr>Retrospect</vt:lpstr>
      <vt:lpstr>จริยธรรมในการวิจัยในมนุษย์ และการเขียนขอจริยธรรม</vt:lpstr>
      <vt:lpstr>วัตถุประสงค์</vt:lpstr>
      <vt:lpstr>คำนิยาม / ความหมาย </vt:lpstr>
      <vt:lpstr>คำนิยาม / ความหมาย </vt:lpstr>
      <vt:lpstr>คำนิยาม / ความหมาย </vt:lpstr>
      <vt:lpstr>หลักจริยธรรมในการทำวิจัย</vt:lpstr>
      <vt:lpstr>หลักพื้นฐานของจริยธรรมในการทำวิจัย</vt:lpstr>
      <vt:lpstr>มาตรฐานสำหรับนักวิจัยนำไปใช้ปฏิบัติ</vt:lpstr>
      <vt:lpstr>จรรยาบรรณของนักวิจัย</vt:lpstr>
      <vt:lpstr>หลักจริยธรรมการทำวิจัยในคนทั่วไป </vt:lpstr>
      <vt:lpstr>แนวทางปฏิบัติหลักจริยธรรม</vt:lpstr>
      <vt:lpstr>แนวทางปฏิบัติหลักจริยธรรม</vt:lpstr>
      <vt:lpstr>แนวทางปฏิบัติหลักจริยธรรม</vt:lpstr>
      <vt:lpstr>การให้ความยินยอมโดยได้รับข้อมูล </vt:lpstr>
      <vt:lpstr>แบบฟอร์มการให้ความยินยอมโดยได้รับข้อมูล</vt:lpstr>
      <vt:lpstr>คำแนะนำการเตรียมเอกสาร </vt:lpstr>
      <vt:lpstr>คำแนะนำการเตรียมเอกสาร </vt:lpstr>
      <vt:lpstr>คำแนะนำการเตรียมเอกสาร </vt:lpstr>
      <vt:lpstr>เอกสารข้อมูลคำอธิบายสาหรับอาสาสมัครผู้เข้าร่วมการวิจัย </vt:lpstr>
      <vt:lpstr>เอกสารข้อมูลคำอธิบายสำหรับอาสาสมัครผู้เข้าร่วมการวิจัย </vt:lpstr>
      <vt:lpstr>เอกสารข้อมูลคำอธิบายสำหรับอาสาสมัครผู้เข้าร่วมการวิจัย </vt:lpstr>
      <vt:lpstr>การวิจัยที่ใช้แฟ้มประวัติผู้ป่วย (medical records)</vt:lpstr>
      <vt:lpstr>หลักคุณประโยชน์ ไม่ก่ออันตราย (Beneficence) </vt:lpstr>
      <vt:lpstr>การประเมินการให้คุณประโยชน์ (Benefit) </vt:lpstr>
      <vt:lpstr>“ความเสี่ยงน้อย (minimal risk)”</vt:lpstr>
      <vt:lpstr>หลักความยุติธรรม (Justice) </vt:lpstr>
      <vt:lpstr>แนวทางในการยึดถือปฎิบัติ การขอจริยธรรม</vt:lpstr>
      <vt:lpstr>ข้อสำคัญ</vt:lpstr>
      <vt:lpstr>ขั้นตอนการยื่นขออนุมัติทำการศึกษาวิจัยในมนุษย์ต่อคณะกรรมการพิจารณาจริยธรรมงานวิจัยในมนุษย์ สสจ. เชียงราย </vt:lpstr>
      <vt:lpstr>ประเภท/ชนิด งานวิจัยที่ต้องขอคณะกรรมการจริยธรรม</vt:lpstr>
      <vt:lpstr>ประโยชน์ของการขอจริยธรรม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จริยธรรมงานวิจัยในคน</dc:title>
  <dc:creator>phitsanuruk</dc:creator>
  <cp:lastModifiedBy>asus</cp:lastModifiedBy>
  <cp:revision>20</cp:revision>
  <dcterms:created xsi:type="dcterms:W3CDTF">2015-02-08T03:50:06Z</dcterms:created>
  <dcterms:modified xsi:type="dcterms:W3CDTF">2022-12-25T13:38:37Z</dcterms:modified>
</cp:coreProperties>
</file>