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7" r:id="rId2"/>
    <p:sldId id="344" r:id="rId3"/>
    <p:sldId id="335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5" r:id="rId12"/>
    <p:sldId id="346" r:id="rId13"/>
    <p:sldId id="347" r:id="rId14"/>
    <p:sldId id="348" r:id="rId15"/>
    <p:sldId id="349" r:id="rId16"/>
    <p:sldId id="259" r:id="rId17"/>
    <p:sldId id="258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80" r:id="rId39"/>
    <p:sldId id="281" r:id="rId40"/>
    <p:sldId id="282" r:id="rId41"/>
    <p:sldId id="283" r:id="rId42"/>
    <p:sldId id="284" r:id="rId43"/>
    <p:sldId id="285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3" r:id="rId61"/>
    <p:sldId id="304" r:id="rId62"/>
    <p:sldId id="305" r:id="rId63"/>
    <p:sldId id="306" r:id="rId64"/>
    <p:sldId id="307" r:id="rId65"/>
    <p:sldId id="308" r:id="rId66"/>
    <p:sldId id="309" r:id="rId67"/>
    <p:sldId id="310" r:id="rId68"/>
    <p:sldId id="311" r:id="rId69"/>
    <p:sldId id="312" r:id="rId70"/>
    <p:sldId id="324" r:id="rId71"/>
    <p:sldId id="325" r:id="rId72"/>
    <p:sldId id="326" r:id="rId73"/>
    <p:sldId id="327" r:id="rId74"/>
    <p:sldId id="328" r:id="rId7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80F37-F898-4188-AAAD-E0F2D2A9491D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6E313-1DFE-462B-8574-785C0A45886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4953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0B1A521-CE5F-4B2E-9C99-1611856CEACC}" type="slidenum">
              <a:rPr lang="en-US" sz="1200" smtClean="0"/>
              <a:pPr/>
              <a:t>1</a:t>
            </a:fld>
            <a:endParaRPr lang="en-US" sz="120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77073FC-CC5E-487D-A8A2-B6216CDC2E32}" type="slidenum">
              <a:rPr lang="en-US" sz="1200" smtClean="0"/>
              <a:pPr/>
              <a:t>16</a:t>
            </a:fld>
            <a:endParaRPr lang="en-US" sz="120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975FDC8-06E8-468B-B9BE-1ED5BFEDC253}" type="slidenum">
              <a:rPr lang="en-US" sz="1200" smtClean="0"/>
              <a:pPr/>
              <a:t>17</a:t>
            </a:fld>
            <a:endParaRPr lang="en-US" sz="120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0E754B3-BFDF-4C2D-82B6-19035C42057E}" type="slidenum">
              <a:rPr lang="en-US" sz="1200" smtClean="0"/>
              <a:pPr/>
              <a:t>18</a:t>
            </a:fld>
            <a:endParaRPr lang="en-US" sz="120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AB37D89-FE84-4FB3-9300-451961D8643C}" type="slidenum">
              <a:rPr lang="en-US" sz="1200" smtClean="0"/>
              <a:pPr/>
              <a:t>19</a:t>
            </a:fld>
            <a:endParaRPr lang="en-US" sz="120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6EA3F33-5F66-4BDF-931C-FA152C8E3073}" type="slidenum">
              <a:rPr lang="en-US" sz="1200" smtClean="0"/>
              <a:pPr/>
              <a:t>20</a:t>
            </a:fld>
            <a:endParaRPr lang="en-US" sz="120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07A82DE-A121-491B-BA03-1B2B24D16D89}" type="slidenum">
              <a:rPr lang="en-US" sz="1200" smtClean="0"/>
              <a:pPr/>
              <a:t>21</a:t>
            </a:fld>
            <a:endParaRPr lang="en-US" sz="120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D68C61CA-D57B-402F-BC89-4F4C3EBCF873}" type="slidenum">
              <a:rPr lang="en-US" sz="1200" smtClean="0"/>
              <a:pPr/>
              <a:t>22</a:t>
            </a:fld>
            <a:endParaRPr lang="en-US" sz="120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12C1200-5B0A-4306-B2FA-26126EA8EED3}" type="slidenum">
              <a:rPr lang="en-US" sz="1200" smtClean="0"/>
              <a:pPr/>
              <a:t>23</a:t>
            </a:fld>
            <a:endParaRPr lang="en-US" sz="120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E8C991D-F45F-4911-9998-06C80CA763D4}" type="slidenum">
              <a:rPr lang="en-US" sz="1200" smtClean="0"/>
              <a:pPr/>
              <a:t>24</a:t>
            </a:fld>
            <a:endParaRPr lang="en-US" sz="120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2511A87-DA79-4446-A2F0-9F8102C7AEF6}" type="slidenum">
              <a:rPr lang="en-US" sz="1200" smtClean="0"/>
              <a:pPr/>
              <a:t>25</a:t>
            </a:fld>
            <a:endParaRPr lang="en-US" sz="120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AD36F0B-2732-4102-A0C2-49493DDC28DA}" type="slidenum">
              <a:rPr lang="en-US" sz="1200" smtClean="0"/>
              <a:pPr/>
              <a:t>26</a:t>
            </a:fld>
            <a:endParaRPr lang="en-US" sz="120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61CC701-43AA-4DD1-8652-A2AF722EB696}" type="slidenum">
              <a:rPr lang="en-US" sz="1200" smtClean="0"/>
              <a:pPr/>
              <a:t>27</a:t>
            </a:fld>
            <a:endParaRPr lang="en-US" sz="120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490A927-FD84-4997-B90C-6134D42D324C}" type="slidenum">
              <a:rPr lang="en-US" sz="1200" smtClean="0"/>
              <a:pPr/>
              <a:t>28</a:t>
            </a:fld>
            <a:endParaRPr lang="en-US" sz="120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F0484A4-7739-4F40-9F6D-6F4317D7F9AC}" type="slidenum">
              <a:rPr lang="en-US" sz="1200" smtClean="0"/>
              <a:pPr/>
              <a:t>29</a:t>
            </a:fld>
            <a:endParaRPr lang="en-US" sz="120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E38E3A1-9047-4A9B-85F0-14C50B53D8C4}" type="slidenum">
              <a:rPr lang="en-US" sz="1200" smtClean="0"/>
              <a:pPr/>
              <a:t>30</a:t>
            </a:fld>
            <a:endParaRPr lang="en-US" sz="120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2362DAA-0C15-45E7-8009-9A3C582776DE}" type="slidenum">
              <a:rPr lang="en-US" sz="1200" smtClean="0"/>
              <a:pPr/>
              <a:t>31</a:t>
            </a:fld>
            <a:endParaRPr lang="en-US" sz="120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E2A7198-F4CD-485F-A399-0FF8AD6F0DD6}" type="slidenum">
              <a:rPr lang="en-US" sz="1200" smtClean="0"/>
              <a:pPr/>
              <a:t>32</a:t>
            </a:fld>
            <a:endParaRPr lang="en-US" sz="120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C7A4B38-A1E0-4F8B-A42E-FDA28ED85615}" type="slidenum">
              <a:rPr lang="en-US" sz="1200" smtClean="0"/>
              <a:pPr/>
              <a:t>33</a:t>
            </a:fld>
            <a:endParaRPr lang="en-US" sz="120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FA226D5-213A-49AE-A6D0-93D575F7D0D5}" type="slidenum">
              <a:rPr lang="en-US" sz="1200" smtClean="0"/>
              <a:pPr/>
              <a:t>34</a:t>
            </a:fld>
            <a:endParaRPr lang="en-US" sz="120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46C077B-A5B4-456E-BE46-F9D2D259C28C}" type="slidenum">
              <a:rPr lang="en-US" sz="1200" smtClean="0"/>
              <a:pPr/>
              <a:t>35</a:t>
            </a:fld>
            <a:endParaRPr lang="en-US" sz="120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0371AA0-7374-4093-B3A0-427CE127E41D}" type="slidenum">
              <a:rPr lang="en-US" sz="1200" smtClean="0"/>
              <a:pPr/>
              <a:t>36</a:t>
            </a:fld>
            <a:endParaRPr lang="en-US" sz="120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9A6212A-CAAF-4ADE-BB08-21E6CB388A0F}" type="slidenum">
              <a:rPr lang="en-US" sz="1200" smtClean="0"/>
              <a:pPr/>
              <a:t>37</a:t>
            </a:fld>
            <a:endParaRPr lang="en-US" sz="120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2C9854D-97C0-4EBE-8435-1D64204BDF3A}" type="slidenum">
              <a:rPr lang="en-US" sz="1200" smtClean="0"/>
              <a:pPr/>
              <a:t>38</a:t>
            </a:fld>
            <a:endParaRPr lang="en-US" sz="120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F5B124D-A9DB-4F54-878F-E89824A09DF0}" type="slidenum">
              <a:rPr lang="en-US" sz="1200" smtClean="0"/>
              <a:pPr/>
              <a:t>39</a:t>
            </a:fld>
            <a:endParaRPr lang="en-US" sz="120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DF7576E-4BE8-45F0-AE63-960ECAC8F240}" type="slidenum">
              <a:rPr lang="en-US" sz="1200" smtClean="0"/>
              <a:pPr/>
              <a:t>40</a:t>
            </a:fld>
            <a:endParaRPr lang="en-US" sz="120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C1893D8-3756-4F9A-B977-F8D9464B3AA0}" type="slidenum">
              <a:rPr lang="en-US" sz="1200" smtClean="0"/>
              <a:pPr/>
              <a:t>41</a:t>
            </a:fld>
            <a:endParaRPr lang="en-US" sz="120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C45375A-1C31-4CA5-9D53-0B70FFFD2A3A}" type="slidenum">
              <a:rPr lang="en-US" sz="1200" smtClean="0"/>
              <a:pPr/>
              <a:t>42</a:t>
            </a:fld>
            <a:endParaRPr lang="en-US" sz="120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56AC0A2-DC99-44E0-8ACF-D76EC9827F85}" type="slidenum">
              <a:rPr lang="en-US" sz="1200" smtClean="0"/>
              <a:pPr/>
              <a:t>43</a:t>
            </a:fld>
            <a:endParaRPr lang="en-US" sz="120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4FA75FA-173C-447E-9B4D-2D5D75635904}" type="slidenum">
              <a:rPr lang="en-US" sz="1200" smtClean="0"/>
              <a:pPr/>
              <a:t>44</a:t>
            </a:fld>
            <a:endParaRPr lang="en-US" sz="120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D2BECB1-72DC-4CC4-8E9A-BD14D6F88197}" type="slidenum">
              <a:rPr lang="en-US" sz="1200" smtClean="0"/>
              <a:pPr/>
              <a:t>45</a:t>
            </a:fld>
            <a:endParaRPr lang="en-US" sz="120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D48ABD66-DA6A-4DA3-8B97-71025F9D8399}" type="slidenum">
              <a:rPr lang="en-US" sz="1200" smtClean="0"/>
              <a:pPr/>
              <a:t>46</a:t>
            </a:fld>
            <a:endParaRPr lang="en-US" sz="120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5B040EB-42C9-452C-8781-4F335DCD47F8}" type="slidenum">
              <a:rPr lang="en-US" sz="1200" smtClean="0"/>
              <a:pPr/>
              <a:t>47</a:t>
            </a:fld>
            <a:endParaRPr lang="en-US" sz="120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6724086-81B6-4D41-AA9D-4635510D1A04}" type="slidenum">
              <a:rPr lang="en-US" sz="1200" smtClean="0"/>
              <a:pPr/>
              <a:t>48</a:t>
            </a:fld>
            <a:endParaRPr lang="en-US" sz="120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F3037AE-460B-41FB-8AF2-172468E00F5C}" type="slidenum">
              <a:rPr lang="en-US" sz="1200" smtClean="0"/>
              <a:pPr/>
              <a:t>49</a:t>
            </a:fld>
            <a:endParaRPr lang="en-US" sz="120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5176E15-8D81-4B99-92DA-1A3FF785BC90}" type="slidenum">
              <a:rPr lang="en-US" sz="1200" smtClean="0"/>
              <a:pPr/>
              <a:t>50</a:t>
            </a:fld>
            <a:endParaRPr lang="en-US" sz="120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F190D44-E837-49EE-96F9-B65C94B96846}" type="slidenum">
              <a:rPr lang="en-US" sz="1200" smtClean="0"/>
              <a:pPr/>
              <a:t>51</a:t>
            </a:fld>
            <a:endParaRPr lang="en-US" sz="120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91A04EA-B599-4FDD-8E13-F673AD8007B0}" type="slidenum">
              <a:rPr lang="en-US" sz="1200" smtClean="0"/>
              <a:pPr/>
              <a:t>52</a:t>
            </a:fld>
            <a:endParaRPr lang="en-US" sz="120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AF07D19-2B51-48AB-92A3-E8A38BD69B4B}" type="slidenum">
              <a:rPr lang="en-US" sz="1200" smtClean="0"/>
              <a:pPr/>
              <a:t>53</a:t>
            </a:fld>
            <a:endParaRPr lang="en-US" sz="120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69B77FC-4DB3-4137-A741-7690E544E003}" type="slidenum">
              <a:rPr lang="en-US" sz="1200" smtClean="0"/>
              <a:pPr/>
              <a:t>54</a:t>
            </a:fld>
            <a:endParaRPr lang="en-US" sz="120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F2FCD64-BAAA-4DD1-93A8-6FE6826A31DE}" type="slidenum">
              <a:rPr lang="en-US" sz="1200" smtClean="0"/>
              <a:pPr/>
              <a:t>55</a:t>
            </a:fld>
            <a:endParaRPr lang="en-US" sz="120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27FC8FE-F88C-45BB-B93D-CA533478BA47}" type="slidenum">
              <a:rPr lang="en-US" sz="1200" smtClean="0"/>
              <a:pPr/>
              <a:t>56</a:t>
            </a:fld>
            <a:endParaRPr lang="en-US" sz="120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DDDBF33-92ED-47EF-8973-AC027256F591}" type="slidenum">
              <a:rPr lang="en-US" sz="1200" smtClean="0"/>
              <a:pPr/>
              <a:t>57</a:t>
            </a:fld>
            <a:endParaRPr lang="en-US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4322005-01B3-4EAC-9CC3-49936547EAF6}" type="slidenum">
              <a:rPr lang="en-US" sz="1200" smtClean="0"/>
              <a:pPr/>
              <a:t>58</a:t>
            </a:fld>
            <a:endParaRPr lang="en-US" sz="120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2AB05C2-0556-4FE4-B8F2-E838B513D8BC}" type="slidenum">
              <a:rPr lang="en-US" sz="1200" smtClean="0"/>
              <a:pPr/>
              <a:t>59</a:t>
            </a:fld>
            <a:endParaRPr lang="en-US" sz="120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386883E-FB0E-4974-9964-A306C405DB8F}" type="slidenum">
              <a:rPr lang="en-US" sz="1200" smtClean="0"/>
              <a:pPr/>
              <a:t>60</a:t>
            </a:fld>
            <a:endParaRPr lang="en-US" sz="120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3C8A8A0-F54D-48D8-B126-6E12D0EB6F2A}" type="slidenum">
              <a:rPr lang="en-US" sz="1200" smtClean="0"/>
              <a:pPr/>
              <a:t>61</a:t>
            </a:fld>
            <a:endParaRPr lang="en-US" sz="120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2ECD739-C0D6-4BE9-B7CC-A05152898AD9}" type="slidenum">
              <a:rPr lang="en-US" sz="1200" smtClean="0"/>
              <a:pPr/>
              <a:t>62</a:t>
            </a:fld>
            <a:endParaRPr lang="en-US" sz="120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9504DDF-C28C-4468-97E6-E4CA67C3D645}" type="slidenum">
              <a:rPr lang="en-US" sz="1200" smtClean="0"/>
              <a:pPr/>
              <a:t>63</a:t>
            </a:fld>
            <a:endParaRPr lang="en-US" sz="120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FD14059-9275-4555-9E23-26E235A407FB}" type="slidenum">
              <a:rPr lang="en-US" sz="1200" smtClean="0"/>
              <a:pPr/>
              <a:t>64</a:t>
            </a:fld>
            <a:endParaRPr lang="en-US" sz="120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26DB02A-D5CC-4EF2-8A9D-A38A5B02C306}" type="slidenum">
              <a:rPr lang="en-US" sz="1200" smtClean="0"/>
              <a:pPr/>
              <a:t>65</a:t>
            </a:fld>
            <a:endParaRPr lang="en-US" sz="120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3471DFB-A192-46FC-8806-810A489D828F}" type="slidenum">
              <a:rPr lang="en-US" sz="1200" smtClean="0"/>
              <a:pPr/>
              <a:t>66</a:t>
            </a:fld>
            <a:endParaRPr lang="en-US" sz="120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8633D4B-9F51-483A-BFFF-1F1E5077FAB9}" type="slidenum">
              <a:rPr lang="en-US" sz="1200" smtClean="0"/>
              <a:pPr/>
              <a:t>67</a:t>
            </a:fld>
            <a:endParaRPr lang="en-US" sz="120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9A1C532-937D-4D8D-B7A2-746E092057CF}" type="slidenum">
              <a:rPr lang="en-US" sz="1200" smtClean="0"/>
              <a:pPr/>
              <a:t>68</a:t>
            </a:fld>
            <a:endParaRPr lang="en-US" sz="120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DBC7262-D5FC-463A-94EB-83912C943C14}" type="slidenum">
              <a:rPr lang="en-US" sz="1200" smtClean="0"/>
              <a:pPr/>
              <a:t>69</a:t>
            </a:fld>
            <a:endParaRPr lang="en-US" sz="120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24F6437-4CCD-48B5-A094-07E73B6B13AC}" type="slidenum">
              <a:rPr lang="en-US" sz="1200" smtClean="0"/>
              <a:pPr/>
              <a:t>70</a:t>
            </a:fld>
            <a:endParaRPr lang="en-US" sz="120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57C5E55-AA20-42A8-8135-2205CA1E6A29}" type="slidenum">
              <a:rPr lang="en-US" sz="1200" smtClean="0"/>
              <a:pPr/>
              <a:t>71</a:t>
            </a:fld>
            <a:endParaRPr lang="en-US" sz="1200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3F77668-83D4-477F-A340-CC1874FE6DC3}" type="slidenum">
              <a:rPr lang="en-US" sz="1200" smtClean="0"/>
              <a:pPr/>
              <a:t>72</a:t>
            </a:fld>
            <a:endParaRPr lang="en-US" sz="120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639BF4B-CBE8-4E33-A932-DFDAE599CF81}" type="slidenum">
              <a:rPr lang="en-US" sz="1200" smtClean="0"/>
              <a:pPr/>
              <a:t>73</a:t>
            </a:fld>
            <a:endParaRPr lang="en-US" sz="1200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03D70AD-9963-4684-8536-B9D13BEF1993}" type="slidenum">
              <a:rPr lang="en-US" sz="1200" smtClean="0"/>
              <a:pPr/>
              <a:t>74</a:t>
            </a:fld>
            <a:endParaRPr lang="en-US" sz="1200"/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5600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363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77818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4135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2871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4539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419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364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1341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921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663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11" y="228600"/>
            <a:ext cx="103632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1" y="1295400"/>
            <a:ext cx="5091289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86313" y="1295400"/>
            <a:ext cx="5091289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4845-3C3B-42DE-9BD0-1B64C1B49F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7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11" y="228600"/>
            <a:ext cx="103632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1" y="1295400"/>
            <a:ext cx="5091289" cy="54102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86313" y="1295400"/>
            <a:ext cx="5091289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9C154-77D6-4E7D-9276-930E301A2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190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11" y="228600"/>
            <a:ext cx="103632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1" y="1295400"/>
            <a:ext cx="5091289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13" y="1295400"/>
            <a:ext cx="5091289" cy="5410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5ED28-3976-4A30-A6DA-898F98F2D6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836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7F0EE-1F34-49EE-92E3-161FFC2E78A6}" type="datetimeFigureOut">
              <a:rPr lang="th-TH" smtClean="0"/>
              <a:t>05/12/65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DD0F9-A4CC-435B-AAB8-99F725296F6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5750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4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6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png"/><Relationship Id="rId4" Type="http://schemas.openxmlformats.org/officeDocument/2006/relationships/oleObject" Target="../embeddings/oleObject7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png"/><Relationship Id="rId4" Type="http://schemas.openxmlformats.org/officeDocument/2006/relationships/oleObject" Target="../embeddings/oleObject8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1.png"/><Relationship Id="rId4" Type="http://schemas.openxmlformats.org/officeDocument/2006/relationships/oleObject" Target="../embeddings/oleObject9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2.png"/><Relationship Id="rId4" Type="http://schemas.openxmlformats.org/officeDocument/2006/relationships/oleObject" Target="../embeddings/oleObject10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4.png"/><Relationship Id="rId4" Type="http://schemas.openxmlformats.org/officeDocument/2006/relationships/oleObject" Target="../embeddings/oleObject12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5.png"/><Relationship Id="rId4" Type="http://schemas.openxmlformats.org/officeDocument/2006/relationships/oleObject" Target="../embeddings/oleObject13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7.png"/><Relationship Id="rId4" Type="http://schemas.openxmlformats.org/officeDocument/2006/relationships/oleObject" Target="../embeddings/oleObject14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31.png"/><Relationship Id="rId4" Type="http://schemas.openxmlformats.org/officeDocument/2006/relationships/oleObject" Target="../embeddings/oleObject15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w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35.png"/><Relationship Id="rId4" Type="http://schemas.openxmlformats.org/officeDocument/2006/relationships/oleObject" Target="../embeddings/oleObject16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6.png"/><Relationship Id="rId4" Type="http://schemas.openxmlformats.org/officeDocument/2006/relationships/oleObject" Target="../embeddings/oleObject17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7.png"/><Relationship Id="rId4" Type="http://schemas.openxmlformats.org/officeDocument/2006/relationships/oleObject" Target="../embeddings/oleObject18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41.png"/><Relationship Id="rId4" Type="http://schemas.openxmlformats.org/officeDocument/2006/relationships/oleObject" Target="../embeddings/oleObject19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6.png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48.png"/><Relationship Id="rId4" Type="http://schemas.openxmlformats.org/officeDocument/2006/relationships/oleObject" Target="../embeddings/oleObject21.bin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9.png"/><Relationship Id="rId4" Type="http://schemas.openxmlformats.org/officeDocument/2006/relationships/oleObject" Target="../embeddings/oleObject22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0.png"/><Relationship Id="rId4" Type="http://schemas.openxmlformats.org/officeDocument/2006/relationships/oleObject" Target="../embeddings/oleObject23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51.png"/><Relationship Id="rId4" Type="http://schemas.openxmlformats.org/officeDocument/2006/relationships/oleObject" Target="../embeddings/oleObject24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52.png"/><Relationship Id="rId4" Type="http://schemas.openxmlformats.org/officeDocument/2006/relationships/oleObject" Target="../embeddings/oleObject25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701908" y="282176"/>
            <a:ext cx="8915400" cy="154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15000"/>
              </a:spcBef>
            </a:pPr>
            <a:r>
              <a:rPr lang="th-TH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การบริหารจัดการข้อมูลและ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  <a:p>
            <a:pPr algn="ctr">
              <a:spcBef>
                <a:spcPct val="15000"/>
              </a:spcBef>
            </a:pPr>
            <a:r>
              <a:rPr lang="th-TH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การใช้โปรแกรมสำเร็จรูป </a:t>
            </a: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SPSS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2628900" y="5174349"/>
            <a:ext cx="7010400" cy="121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endParaRPr lang="en-US" sz="1000" b="1" dirty="0">
              <a:latin typeface="EucrosiaUPC" pitchFamily="18" charset="-34"/>
              <a:cs typeface="EucrosiaUPC" pitchFamily="18" charset="-34"/>
            </a:endParaRP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อมรรัตน์ </a:t>
            </a:r>
            <a:r>
              <a:rPr lang="th-TH" b="1" dirty="0" err="1">
                <a:latin typeface="EucrosiaUPC" pitchFamily="18" charset="-34"/>
                <a:cs typeface="EucrosiaUPC" pitchFamily="18" charset="-34"/>
              </a:rPr>
              <a:t>อนุวัฒน์นนทเขตต์</a:t>
            </a:r>
            <a:endParaRPr lang="th-TH" b="1" dirty="0">
              <a:latin typeface="EucrosiaUPC" pitchFamily="18" charset="-34"/>
              <a:cs typeface="EucrosiaUPC" pitchFamily="18" charset="-34"/>
            </a:endParaRP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 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</p:txBody>
      </p:sp>
      <p:graphicFrame>
        <p:nvGraphicFramePr>
          <p:cNvPr id="2052" name="Object 5"/>
          <p:cNvGraphicFramePr>
            <a:graphicFrameLocks noChangeAspect="1"/>
          </p:cNvGraphicFramePr>
          <p:nvPr/>
        </p:nvGraphicFramePr>
        <p:xfrm>
          <a:off x="1794935" y="5943600"/>
          <a:ext cx="572911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CorelDRAW" r:id="rId4" imgW="914400" imgH="914400" progId="CorelDRAW.Graphic.9">
                  <p:embed/>
                </p:oleObj>
              </mc:Choice>
              <mc:Fallback>
                <p:oleObj name="CorelDRAW" r:id="rId4" imgW="914400" imgH="914400" progId="CorelDRAW.Graphic.9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4935" y="5943600"/>
                        <a:ext cx="572911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FF66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309" y="2276872"/>
            <a:ext cx="2165582" cy="245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663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9396" y="1628800"/>
            <a:ext cx="108732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endParaRPr lang="en-US" sz="3600" dirty="0">
              <a:latin typeface="EucrosiaUPC" pitchFamily="18" charset="-34"/>
              <a:cs typeface="EucrosiaUPC" pitchFamily="18" charset="-34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พื่อให้มีความรู้และเข้าใจในกระบวนการเตรียมและจัดการข้อมูลเพื่อใช้ในการวิเคราะห์ด้วยโปรแกรมคอมพิวเตอร์สำเร็จรูปได้ถูกต้อง</a:t>
            </a:r>
          </a:p>
          <a:p>
            <a:pPr marL="914400" lvl="1" indent="-457200">
              <a:buFont typeface="Arial" pitchFamily="34" charset="0"/>
              <a:buChar char="•"/>
            </a:pPr>
            <a:endParaRPr lang="en-US" sz="3600" dirty="0">
              <a:latin typeface="EucrosiaUPC" pitchFamily="18" charset="-34"/>
              <a:cs typeface="EucrosiaUPC" pitchFamily="18" charset="-34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เพื่อให้สามารถจัดการข้อมูล ตัวแปรต่างๆ ให้ถูกต้อง เหมาะสมโดยใช้โปรแกรมคอมพิวเตอร์สำเร็จรูป และมีความพร้อมในการวิเคราะห์ทางสถิติได้</a:t>
            </a:r>
            <a:endParaRPr lang="en-US" sz="3600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39616" y="393417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วัตถุประสงค์</a:t>
            </a:r>
            <a:endParaRPr lang="th-TH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6991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79919C-F22F-403B-BF0B-AEC6A2BD3F27}" type="slidenum">
              <a:rPr lang="en-US"/>
              <a:pPr>
                <a:defRPr/>
              </a:pPr>
              <a:t>3</a:t>
            </a:fld>
            <a:endParaRPr lang="th-TH"/>
          </a:p>
        </p:txBody>
      </p:sp>
      <p:sp>
        <p:nvSpPr>
          <p:cNvPr id="409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ความหมายของข้อมูล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9600" y="1403857"/>
            <a:ext cx="11233248" cy="4267200"/>
          </a:xfrm>
        </p:spPr>
        <p:txBody>
          <a:bodyPr>
            <a:noAutofit/>
          </a:bodyPr>
          <a:lstStyle/>
          <a:p>
            <a:pPr algn="thaiDist" eaLnBrk="1" hangingPunct="1"/>
            <a:r>
              <a:rPr lang="th-TH" b="1" dirty="0">
                <a:latin typeface="EucrosiaUPC" pitchFamily="18" charset="-34"/>
                <a:cs typeface="EucrosiaUPC" pitchFamily="18" charset="-34"/>
              </a:rPr>
              <a:t>ข้อมูล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(Data)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  </a:t>
            </a:r>
            <a:r>
              <a:rPr lang="th-TH" dirty="0">
                <a:latin typeface="EucrosiaUPC" pitchFamily="18" charset="-34"/>
                <a:cs typeface="EucrosiaUPC" pitchFamily="18" charset="-34"/>
              </a:rPr>
              <a:t>คือ ข้อเท็จจริงหรือเหตุการณ์ที่เกี่ยวข้องกับสิ่งต่าง ๆ เช่น คน สถานที่ สิ่งของ ซึ่งเกิดจากการสังเกต การจดบันทึก การสัมภาษณ์  การออกแบบสอบถาม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dirty="0">
                <a:latin typeface="EucrosiaUPC" pitchFamily="18" charset="-34"/>
                <a:cs typeface="EucrosiaUPC" pitchFamily="18" charset="-34"/>
              </a:rPr>
              <a:t>และมีการเก็บรวบรวมไว้ สามารถเรียกข้อมูลเหล่านั้นมาใช้ให้เกิดประโยชน์ได้ในภายหลัง</a:t>
            </a:r>
          </a:p>
          <a:p>
            <a:pPr algn="thaiDist" eaLnBrk="1" hangingPunct="1"/>
            <a:r>
              <a:rPr lang="th-TH" dirty="0">
                <a:latin typeface="EucrosiaUPC" pitchFamily="18" charset="-34"/>
                <a:cs typeface="EucrosiaUPC" pitchFamily="18" charset="-34"/>
              </a:rPr>
              <a:t>ข้อมูลอาจอยู่ในรูปของตัวเลข หรือข้อความ ซึ่งได้จากการนับ การสังเกต หรือการบันทึก ที่สำคัญจะต้องมีความเป็นจริงและต่อเนื่องตัวอย่างของข้อมูล เช่น คะแนนสอบ ชื่อนักเรียน  เพศ  อายุ เป็นต้น </a:t>
            </a:r>
            <a:endParaRPr lang="en-US" dirty="0">
              <a:latin typeface="EucrosiaUPC" pitchFamily="18" charset="-34"/>
              <a:cs typeface="EucrosiaUPC" pitchFamily="18" charset="-34"/>
            </a:endParaRPr>
          </a:p>
          <a:p>
            <a:pPr algn="thaiDist"/>
            <a:r>
              <a:rPr lang="th-TH" b="1" dirty="0">
                <a:latin typeface="EucrosiaUPC" pitchFamily="18" charset="-34"/>
                <a:cs typeface="EucrosiaUPC" pitchFamily="18" charset="-34"/>
              </a:rPr>
              <a:t>สารสนเทศ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 (Information)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 คือ </a:t>
            </a:r>
            <a:r>
              <a:rPr lang="th-TH" dirty="0">
                <a:latin typeface="EucrosiaUPC" pitchFamily="18" charset="-34"/>
                <a:cs typeface="EucrosiaUPC" pitchFamily="18" charset="-34"/>
              </a:rPr>
              <a:t> ข้อมูลที่ได้ผ่านกระบวนการประมวลผลแล้ว อาจใช้วิธีง่าย ๆ  เช่น หาค่าเฉลี่ยหรือใช้เทคนิคขั้นสูง เช่น การวิจัยดำเนินงาน  เป็นต้น  </a:t>
            </a:r>
          </a:p>
          <a:p>
            <a:pPr algn="thaiDist"/>
            <a:r>
              <a:rPr lang="th-TH" dirty="0">
                <a:latin typeface="EucrosiaUPC" pitchFamily="18" charset="-34"/>
                <a:cs typeface="EucrosiaUPC" pitchFamily="18" charset="-34"/>
              </a:rPr>
              <a:t>เพื่อเปลี่ยนแปลงสภาพข้อมูลทั่วไปให้อยู่ในรูปแบบที่มีความสัมพันธ์หรือมีความเกี่ยวข้องกัน เพื่อนำไปใช้ประโยชน์ในการตัดสินใจหรือตอบปัญหาต่าง ๆ ได้</a:t>
            </a:r>
          </a:p>
          <a:p>
            <a:pPr algn="thaiDist" eaLnBrk="1" hangingPunct="1"/>
            <a:endParaRPr lang="th-TH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360236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39C0B2-E6E5-446D-8768-5141E9D5C5A2}" type="slidenum">
              <a:rPr lang="en-US"/>
              <a:pPr>
                <a:defRPr/>
              </a:pPr>
              <a:t>4</a:t>
            </a:fld>
            <a:endParaRPr lang="th-TH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คุณสมบัติของข้อมูล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4000" b="1" dirty="0">
                <a:latin typeface="EucrosiaUPC" pitchFamily="18" charset="-34"/>
                <a:cs typeface="EucrosiaUPC" pitchFamily="18" charset="-34"/>
              </a:rPr>
              <a:t>คุณสมบัติพื้นฐานที่ควรมีดังนี้</a:t>
            </a:r>
          </a:p>
          <a:p>
            <a:pPr lvl="1"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ความถูกต้อง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Accuracy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  <a:p>
            <a:pPr lvl="1"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มีความเป็นปัจจุบัน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Update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  <a:p>
            <a:pPr lvl="1"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ตรงตามความต้องการ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Relevance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  <a:p>
            <a:pPr lvl="1"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ความสมบูรณ์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Complete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  <a:p>
            <a:pPr lvl="1"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สามารถตรวจสอบได้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Verifiable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7406154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89AB03-4C34-41F9-9FC1-CBF8A2A53646}" type="slidenum">
              <a:rPr lang="en-US"/>
              <a:pPr>
                <a:defRPr/>
              </a:pPr>
              <a:t>5</a:t>
            </a:fld>
            <a:endParaRPr lang="th-TH"/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ความถูกต้อง (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Accuracy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ข้อมูลที่ไม่เป็นจริงอาจก่อให้เกิดความเสียหายได้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ต้องคัดเลือกข้อมูลที่ถูกต้อง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คอมพิวเตอร์ประมวลผลตามข้อมูลที่ได้รับ เมื่อป้อนข้อมูลผิดผลลัพธ์ก็ย่อมผิดตามไปด้วย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Garbage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In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Garbage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Out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5463184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5D2C27-EC0B-40EE-BEE2-5A5EB37862E8}" type="slidenum">
              <a:rPr lang="en-US"/>
              <a:pPr>
                <a:defRPr/>
              </a:pPr>
              <a:t>6</a:t>
            </a:fld>
            <a:endParaRPr lang="th-TH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มีความเป็นปัจจุบัน (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Update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1268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ข้อมูลที่ดีต้องมีการปรับปรุงแก้ไขให้มีความเป็นปัจจุบันอยู่เสมอ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เหตุการณ์ต่างๆ มักเกิดขึ้นใหม่อยู่ตลอด เช่น จำนวนผู้ป่วยวัณโรคปอดสมัยก่อนกับปัจจุบันย่อมไม่เท่ากัน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ข้อมูลที่ล้าสมัยหากนำไปใช้ประโยชน์อาจให้ผลลัพธ์ที่คลาดเคลื่อนหรือผิดพลาดได้</a:t>
            </a:r>
          </a:p>
        </p:txBody>
      </p:sp>
    </p:spTree>
    <p:extLst>
      <p:ext uri="{BB962C8B-B14F-4D97-AF65-F5344CB8AC3E}">
        <p14:creationId xmlns:p14="http://schemas.microsoft.com/office/powerpoint/2010/main" val="360580084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7B577C-8BC7-4806-85EB-BF6330A12721}" type="slidenum">
              <a:rPr lang="en-US"/>
              <a:pPr>
                <a:defRPr/>
              </a:pPr>
              <a:t>7</a:t>
            </a:fld>
            <a:endParaRPr lang="th-TH"/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ตรงตามความต้องการ (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Relevance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2292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ข้อมูลที่จะนำมาใช้ต้องสอดคล้องตรงกับความต้องการมากที่สุด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หากไม่สอดคล้องกับความต้องการก็ไม่สามารถนำไปใช้ประโยชน์ได้อย่างเต็มที่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อาจได้จากการสำรวจหรือออกแบบสอบถาม</a:t>
            </a:r>
          </a:p>
          <a:p>
            <a:pPr eaLnBrk="1" hangingPunct="1"/>
            <a:endParaRPr lang="th-TH" sz="3600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07245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2D506D-F7B2-42EB-B9DF-DB50E638054F}" type="slidenum">
              <a:rPr lang="en-US"/>
              <a:pPr>
                <a:defRPr/>
              </a:pPr>
              <a:t>8</a:t>
            </a:fld>
            <a:endParaRPr lang="th-TH"/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ความสมบูรณ์ (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Complete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3316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บางครั้งอาจเก็บรวบรวมข้อมูลมากกว่าหนึ่งครั้งเพื่อให้ได้ข้อมูลที่สมบูรณ์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เช่น การเก็บข้อมูลเชิงสถิติ หรือวัดค่าเฉลี่ย อาจต้องเก็บทั้งข้อมูลปฐมภูมิ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primary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data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 และข้อมูลทุติยภูมิ (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secondary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th-TH" sz="3600" dirty="0" err="1">
                <a:latin typeface="EucrosiaUPC" pitchFamily="18" charset="-34"/>
                <a:cs typeface="EucrosiaUPC" pitchFamily="18" charset="-34"/>
              </a:rPr>
              <a:t>data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)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ข้อมูลที่สมบูรณ์อาจต้องคำนึงถึงความครบถ้วนของข้อมูลด้วย เช่น อายุ เพศ การศึกษา ศาสนา เชื้อชาติ ของบุคลากรในบริษัท </a:t>
            </a:r>
            <a:br>
              <a:rPr lang="th-TH" sz="3600" dirty="0">
                <a:latin typeface="EucrosiaUPC" pitchFamily="18" charset="-34"/>
                <a:cs typeface="EucrosiaUPC" pitchFamily="18" charset="-34"/>
              </a:rPr>
            </a:br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46301845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971AC-F8B0-4811-9AE8-866AD26A3AA9}" type="slidenum">
              <a:rPr lang="en-US"/>
              <a:pPr>
                <a:defRPr/>
              </a:pPr>
              <a:t>9</a:t>
            </a:fld>
            <a:endParaRPr lang="th-TH"/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สามารถตรวจสอบได้ (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Verifiable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4340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ข้อมูลที่ได้จากหลายแหล่งต่างๆ อาจมีทั้งเชื่อถือได้และเชื่อถือไม่ได้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จำเป็นต้องตรวจสอบแหล่งที่มาหรือหลักฐานอ้างอิงก่อน</a:t>
            </a:r>
          </a:p>
          <a:p>
            <a:pPr eaLnBrk="1" hangingPunct="1"/>
            <a:r>
              <a:rPr lang="th-TH" sz="3600" dirty="0">
                <a:latin typeface="EucrosiaUPC" pitchFamily="18" charset="-34"/>
                <a:cs typeface="EucrosiaUPC" pitchFamily="18" charset="-34"/>
              </a:rPr>
              <a:t>ป้องกันข้อมูลที่ไม่เกิดประโยชน์และอาจทำให้เสียหายได้</a:t>
            </a:r>
          </a:p>
          <a:p>
            <a:pPr eaLnBrk="1" hangingPunct="1"/>
            <a:endParaRPr lang="th-TH" sz="3600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737150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การบริหารจัดการข้อมูล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th-TH" sz="4000" dirty="0">
                <a:latin typeface="EucrosiaUPC" pitchFamily="18" charset="-34"/>
                <a:cs typeface="EucrosiaUPC" pitchFamily="18" charset="-34"/>
              </a:rPr>
              <a:t>การเตรียมข้อมูลสำหรับการวิเคราะห์ด้วยโปรแกรมคอมพิวเตอร์สำเร็จรูป </a:t>
            </a:r>
            <a:r>
              <a:rPr lang="en-US" sz="4000" dirty="0">
                <a:latin typeface="EucrosiaUPC" pitchFamily="18" charset="-34"/>
                <a:cs typeface="EucrosiaUPC" pitchFamily="18" charset="-34"/>
              </a:rPr>
              <a:t>SPSS for Windows</a:t>
            </a:r>
            <a:r>
              <a:rPr lang="th-TH" sz="4000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r>
              <a:rPr lang="th-TH" sz="4000" dirty="0">
                <a:latin typeface="EucrosiaUPC" pitchFamily="18" charset="-34"/>
                <a:cs typeface="EucrosiaUPC" pitchFamily="18" charset="-34"/>
              </a:rPr>
              <a:t>จะต้องกำหนดค่าของตัวแปรที่รวบรวมมาได้ให้เป็นรหัสตัวเลขเสมอ การเตรียมข้อมูลแบ่งได้เป็น </a:t>
            </a:r>
            <a:r>
              <a:rPr lang="en-US" sz="4000" dirty="0">
                <a:latin typeface="EucrosiaUPC" pitchFamily="18" charset="-34"/>
                <a:cs typeface="EucrosiaUPC" pitchFamily="18" charset="-34"/>
              </a:rPr>
              <a:t>3</a:t>
            </a:r>
            <a:r>
              <a:rPr lang="th-TH" sz="4000" dirty="0">
                <a:latin typeface="EucrosiaUPC" pitchFamily="18" charset="-34"/>
                <a:cs typeface="EucrosiaUPC" pitchFamily="18" charset="-34"/>
              </a:rPr>
              <a:t> ขั้นตอน คือ </a:t>
            </a:r>
            <a:endParaRPr lang="en-US" sz="2800" dirty="0">
              <a:latin typeface="EucrosiaUPC" pitchFamily="18" charset="-34"/>
              <a:cs typeface="EucrosiaUPC" pitchFamily="18" charset="-34"/>
            </a:endParaRPr>
          </a:p>
          <a:p>
            <a:pPr lvl="2"/>
            <a:r>
              <a:rPr lang="th-TH" sz="3200" dirty="0">
                <a:latin typeface="EucrosiaUPC" pitchFamily="18" charset="-34"/>
                <a:cs typeface="EucrosiaUPC" pitchFamily="18" charset="-34"/>
              </a:rPr>
              <a:t>การกำหนดตัวแปรและกำหนดรหัสสำหรับเครื่องมือหรือแบบสอบถาม</a:t>
            </a:r>
            <a:endParaRPr lang="en-US" sz="2000" dirty="0">
              <a:latin typeface="EucrosiaUPC" pitchFamily="18" charset="-34"/>
              <a:cs typeface="EucrosiaUPC" pitchFamily="18" charset="-34"/>
            </a:endParaRPr>
          </a:p>
          <a:p>
            <a:pPr lvl="2"/>
            <a:r>
              <a:rPr lang="th-TH" sz="3200" dirty="0">
                <a:latin typeface="EucrosiaUPC" pitchFamily="18" charset="-34"/>
                <a:cs typeface="EucrosiaUPC" pitchFamily="18" charset="-34"/>
              </a:rPr>
              <a:t>การลงรหัสในเครื่องมือหรือแบบสอบถาม</a:t>
            </a:r>
            <a:endParaRPr lang="en-US" sz="2000" dirty="0">
              <a:latin typeface="EucrosiaUPC" pitchFamily="18" charset="-34"/>
              <a:cs typeface="EucrosiaUPC" pitchFamily="18" charset="-34"/>
            </a:endParaRPr>
          </a:p>
          <a:p>
            <a:pPr lvl="2"/>
            <a:r>
              <a:rPr lang="th-TH" sz="3200" dirty="0">
                <a:latin typeface="EucrosiaUPC" pitchFamily="18" charset="-34"/>
                <a:cs typeface="EucrosiaUPC" pitchFamily="18" charset="-34"/>
              </a:rPr>
              <a:t>การสร้างแฟ้มข้อมูล</a:t>
            </a:r>
            <a:endParaRPr lang="en-US" sz="2000" dirty="0">
              <a:latin typeface="EucrosiaUPC" pitchFamily="18" charset="-34"/>
              <a:cs typeface="EucrosiaUPC" pitchFamily="18" charset="-34"/>
            </a:endParaRPr>
          </a:p>
          <a:p>
            <a:endParaRPr lang="th-TH" sz="4000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24453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76672"/>
            <a:ext cx="10972800" cy="11430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การกำหนดตัวแปรและกำหนดรหัสสำหรับเครื่องมือ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        </a:t>
            </a: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หรือแบบสอบถาม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058" y="2046986"/>
            <a:ext cx="10972800" cy="4525963"/>
          </a:xfrm>
        </p:spPr>
        <p:txBody>
          <a:bodyPr>
            <a:noAutofit/>
          </a:bodyPr>
          <a:lstStyle/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ในการปฏิบัติ ควรกำหนดให้ตัวแปรมีลักษณะเป็นชนิดตัวเลข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(numeric)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เพื่อให้ง่ายต่อการบริหารจัดการข้อมูลและส่งไปใช้ในโปรแกรมอื่น</a:t>
            </a:r>
          </a:p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ตัวแปรที่มีลักษณะเป็นตัวอักษร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(text)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สามารถกำหนดค่าเป็นตัวเลขได้ เช่น “เพศชาย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(Male)”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กำหนดให้เป็น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“1”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และ “เพศหญิง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(Female)”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กำหนดให้เป็น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 “2”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ซึ่งเมื่อเป็นตัวเลขจะทำให้ป้อนข้อมูลได้ง่ายและรวดเร็ว และลดโอกาสในการป้อนผิดพลาดได้</a:t>
            </a:r>
            <a:endParaRPr lang="en-US" sz="2400" dirty="0">
              <a:latin typeface="EucrosiaUPC" pitchFamily="18" charset="-34"/>
              <a:cs typeface="EucrosiaUPC" pitchFamily="18" charset="-34"/>
            </a:endParaRPr>
          </a:p>
          <a:p>
            <a:endParaRPr lang="th-TH" sz="3600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3571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984834"/>
              </p:ext>
            </p:extLst>
          </p:nvPr>
        </p:nvGraphicFramePr>
        <p:xfrm>
          <a:off x="1991544" y="127166"/>
          <a:ext cx="7992888" cy="6716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3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4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3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3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75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91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ตัวแปร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ชื่อตัวแปร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ค่าของตัวแปร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จำนวนหลัก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สเกลการวัด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รหัสประจำตัวการเฝ้าระวัง</a:t>
                      </a:r>
                      <a:endParaRPr lang="en-US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PK_SURVEILLANCE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ตามที่กำหนดตามเงื่อนไข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NOMINAL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อายุ </a:t>
                      </a:r>
                      <a:r>
                        <a:rPr lang="en-US" sz="1400">
                          <a:effectLst/>
                        </a:rPr>
                        <a:t>(</a:t>
                      </a:r>
                      <a:r>
                        <a:rPr lang="th-TH" sz="1400">
                          <a:effectLst/>
                        </a:rPr>
                        <a:t>ปี</a:t>
                      </a:r>
                      <a:r>
                        <a:rPr lang="en-US" sz="1400">
                          <a:effectLst/>
                        </a:rPr>
                        <a:t>)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AGE_Y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อายุจริงเป็นปี </a:t>
                      </a:r>
                      <a:endParaRPr lang="en-US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999 </a:t>
                      </a:r>
                      <a:r>
                        <a:rPr lang="th-TH" sz="1400" dirty="0">
                          <a:effectLst/>
                        </a:rPr>
                        <a:t>คือไม่ทราบอายุ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NUMERIC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เพศ  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GENDER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1 คือ ชาย  </a:t>
                      </a:r>
                      <a:endParaRPr lang="en-US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2  คือ หญิง 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NOMINAL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28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สถานภาพสมรส</a:t>
                      </a:r>
                      <a:r>
                        <a:rPr lang="en-US" sz="1400">
                          <a:effectLst/>
                        </a:rPr>
                        <a:t>       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MARRIED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1 คือโสด</a:t>
                      </a:r>
                      <a:r>
                        <a:rPr lang="en-US" sz="1400">
                          <a:effectLst/>
                        </a:rPr>
                        <a:t>  </a:t>
                      </a:r>
                      <a:r>
                        <a:rPr lang="th-TH" sz="1400">
                          <a:effectLst/>
                        </a:rPr>
                        <a:t>     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2 คือ มีคู่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3 คือหย่า</a:t>
                      </a:r>
                      <a:r>
                        <a:rPr lang="en-US" sz="1400">
                          <a:effectLst/>
                        </a:rPr>
                        <a:t>   </a:t>
                      </a:r>
                      <a:r>
                        <a:rPr lang="th-TH" sz="1400">
                          <a:effectLst/>
                        </a:rPr>
                        <a:t>   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4 คือหม้าย</a:t>
                      </a:r>
                      <a:r>
                        <a:rPr lang="en-US" sz="1400">
                          <a:effectLst/>
                        </a:rPr>
                        <a:t>      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9 คือไม่ทราบ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NOMINAL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5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ผลการจำแนกโรค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PULM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 </a:t>
                      </a:r>
                      <a:r>
                        <a:rPr lang="th-TH" sz="1400">
                          <a:effectLst/>
                        </a:rPr>
                        <a:t>คือ วัณโรคปอด           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 </a:t>
                      </a:r>
                      <a:r>
                        <a:rPr lang="th-TH" sz="1400">
                          <a:effectLst/>
                        </a:rPr>
                        <a:t>คือ วัณโรคนอกปอด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 </a:t>
                      </a:r>
                      <a:r>
                        <a:rPr lang="th-TH" sz="1400">
                          <a:effectLst/>
                        </a:rPr>
                        <a:t>คือ ทั้งสองอย่าง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NOMINAL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66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</a:rPr>
                        <a:t>ประเภทของผู้ป่วยวัณโรค  </a:t>
                      </a:r>
                      <a:endParaRPr lang="en-US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REGISTER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 </a:t>
                      </a:r>
                      <a:r>
                        <a:rPr lang="th-TH" sz="1400">
                          <a:effectLst/>
                        </a:rPr>
                        <a:t>คือ ผู้ป่วยใหม่                 </a:t>
                      </a:r>
                      <a:r>
                        <a:rPr lang="en-US" sz="1400">
                          <a:effectLst/>
                        </a:rPr>
                        <a:t> 2 </a:t>
                      </a:r>
                      <a:r>
                        <a:rPr lang="th-TH" sz="1400">
                          <a:effectLst/>
                        </a:rPr>
                        <a:t>คือ กลับเป็นซ้ำ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 </a:t>
                      </a:r>
                      <a:r>
                        <a:rPr lang="th-TH" sz="1400">
                          <a:effectLst/>
                        </a:rPr>
                        <a:t>คือ ล้มเหลว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 </a:t>
                      </a:r>
                      <a:r>
                        <a:rPr lang="th-TH" sz="1400">
                          <a:effectLst/>
                        </a:rPr>
                        <a:t>คือ กลับมารักษาหลังจากขาดการรักษาอย่างต่อเนื่อง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 </a:t>
                      </a:r>
                      <a:r>
                        <a:rPr lang="th-TH" sz="1400">
                          <a:effectLst/>
                        </a:rPr>
                        <a:t>คือ รับโอน                       </a:t>
                      </a:r>
                      <a:r>
                        <a:rPr lang="en-US" sz="1400">
                          <a:effectLst/>
                        </a:rPr>
                        <a:t> 6 </a:t>
                      </a:r>
                      <a:r>
                        <a:rPr lang="th-TH" sz="1400">
                          <a:effectLst/>
                        </a:rPr>
                        <a:t>คือ อื่น ๆ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NOMINAL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5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ผลการตรวจเชื้อเอชไอวี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HIV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1 คือ ผลบวก                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2 คือ ผลลบ</a:t>
                      </a:r>
                      <a:endParaRPr lang="en-US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</a:rPr>
                        <a:t>9 คือ ไม่ทราบ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NOMINAL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8655" marR="4865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8137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323048"/>
              </p:ext>
            </p:extLst>
          </p:nvPr>
        </p:nvGraphicFramePr>
        <p:xfrm>
          <a:off x="2135560" y="188641"/>
          <a:ext cx="8208912" cy="663645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47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1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89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1</a:t>
                      </a:r>
                      <a:endParaRPr lang="en-US" sz="14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รหัสประจำตัวการเฝ้าระวัง </a:t>
                      </a:r>
                      <a:endParaRPr lang="en-US" sz="140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(PK_SURVEILLANCE)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 </a:t>
                      </a:r>
                      <a:endParaRPr lang="en-US" sz="140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_______________________________________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2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วันที่ขึ้นทะเบียนผู้ป่วยวัณโรค 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(REG_D,REG_M,REG_Y)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วัน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___  / 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เดือน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___ /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พ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.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ศ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. _____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3 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อายุ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</a:t>
                      </a: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ปี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)</a:t>
                      </a: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(AGE_Y)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_____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ปี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4 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เพศ 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(GENDER)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1  ชาย            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2  หญิง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3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5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สถานภาพสมรส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      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(MARRIED)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1 โสด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           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2 คู่       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3 หย่า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     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4 หม้าย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         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9 ไม่ทราบ</a:t>
                      </a:r>
                      <a:endParaRPr lang="en-US" sz="14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6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ผลการจำแนกโรค โดยแพทย์ผู้รักษา 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(PULM)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1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วัณโรคปอด   </a:t>
                      </a: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2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วัณโรคนอกปอด</a:t>
                      </a:r>
                      <a:endParaRPr lang="en-US" sz="140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3 </a:t>
                      </a:r>
                      <a:r>
                        <a:rPr lang="th-TH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ทั้งสองอย่าง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221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7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ประเภทของผู้ป่วยวัณโรค  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(REGISTER)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1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ผู้ป่วยใหม่   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2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กลับเป็นซ้ำ</a:t>
                      </a:r>
                      <a:endParaRPr lang="en-US" sz="14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3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ล้มเหลว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      [ ] 4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กลับมารักษา หลังจากขาด    การรักษาอย่างต่อเนื่อง</a:t>
                      </a:r>
                      <a:endParaRPr lang="en-US" sz="14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5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รับโอน      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 6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อื่น ๆ</a:t>
                      </a:r>
                      <a:endParaRPr lang="en-US" sz="14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49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8</a:t>
                      </a:r>
                      <a:endParaRPr lang="en-US" sz="14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ผลการตรวจเชื้อ</a:t>
                      </a:r>
                      <a:r>
                        <a:rPr lang="th-TH" sz="2400" dirty="0" err="1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เอช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ไอวี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(HIV)</a:t>
                      </a:r>
                      <a:endParaRPr lang="en-US" sz="14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1 ผลบวก     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2 ผลลบ        </a:t>
                      </a:r>
                      <a:r>
                        <a:rPr lang="en-US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] </a:t>
                      </a:r>
                      <a:r>
                        <a:rPr lang="th-TH" sz="24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9 ไม่ทราบ</a:t>
                      </a:r>
                      <a:endParaRPr lang="en-US" sz="14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1494" marR="6149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0177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637507"/>
              </p:ext>
            </p:extLst>
          </p:nvPr>
        </p:nvGraphicFramePr>
        <p:xfrm>
          <a:off x="2135560" y="187616"/>
          <a:ext cx="8496943" cy="6344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81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5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1560"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แบบสอบถามเรื่อง......................</a:t>
                      </a:r>
                      <a:endParaRPr lang="en-US" sz="18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สำหรับเจ้าหน้าที่กรอกเท่านั้น</a:t>
                      </a:r>
                      <a:endParaRPr lang="en-US" sz="18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780"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รหัสประจำตัวผู้ตอบแบบสอบถาม     </a:t>
                      </a:r>
                      <a:endParaRPr lang="en-US" sz="18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ID [  ] [  ] [  ] [  ]</a:t>
                      </a:r>
                      <a:endParaRPr lang="en-US" sz="18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5780"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ท่านอายุเท่าไร?....................................ปี</a:t>
                      </a:r>
                      <a:endParaRPr lang="en-US" sz="18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Age [  ] [  ]</a:t>
                      </a:r>
                      <a:endParaRPr lang="en-US" sz="18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7340"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เพศ 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1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ชาย       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2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หญิง</a:t>
                      </a:r>
                      <a:endParaRPr lang="en-US" sz="18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Sex [   ]</a:t>
                      </a:r>
                      <a:endParaRPr lang="en-US" sz="180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2616">
                <a:tc>
                  <a:txBody>
                    <a:bodyPr/>
                    <a:lstStyle/>
                    <a:p>
                      <a:pPr marL="342900" lvl="0" indent="-3429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การศึกษาขั้นสูงสุด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1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ไม่ได้เรียน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2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ประถมศึกษา       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3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มัธยมศึกษา</a:t>
                      </a:r>
                      <a:endParaRPr lang="en-US" sz="1800" dirty="0">
                        <a:effectLst/>
                        <a:latin typeface="EucrosiaUPC" pitchFamily="18" charset="-34"/>
                        <a:cs typeface="EucrosiaUPC" pitchFamily="18" charset="-34"/>
                      </a:endParaRPr>
                    </a:p>
                    <a:p>
                      <a:pPr marL="457200"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[  ] 4 </a:t>
                      </a:r>
                      <a:r>
                        <a:rPr lang="th-TH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มหาวิทยาลัย       </a:t>
                      </a:r>
                      <a:endParaRPr lang="en-US" sz="18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Edu</a:t>
                      </a:r>
                      <a:r>
                        <a:rPr lang="en-US" sz="2800" dirty="0">
                          <a:effectLst/>
                          <a:latin typeface="EucrosiaUPC" pitchFamily="18" charset="-34"/>
                          <a:cs typeface="EucrosiaUPC" pitchFamily="18" charset="-34"/>
                        </a:rPr>
                        <a:t> [   ]</a:t>
                      </a:r>
                      <a:endParaRPr lang="en-US" sz="1800" dirty="0">
                        <a:effectLst/>
                        <a:latin typeface="EucrosiaUPC" pitchFamily="18" charset="-34"/>
                        <a:ea typeface="Calibri"/>
                        <a:cs typeface="EucrosiaUPC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399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การสร้างแฟ้มข้อมูล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การสร้างแฟ้มข้อมูลเมื่อเก็บรวบรวมข้อมูลเสร็จแล้ว และเตรียมข้อมูลที่ได้ทั้งหมดให้พร้อมสำหรับการวิเคราะห์ด้วยโปรแกรมคอมพิวเตอร์สำเร็จรูป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 SPSS </a:t>
            </a:r>
            <a:endParaRPr lang="th-TH" sz="3600" dirty="0">
              <a:latin typeface="EucrosiaUPC" pitchFamily="18" charset="-34"/>
              <a:cs typeface="EucrosiaUPC" pitchFamily="18" charset="-34"/>
            </a:endParaRPr>
          </a:p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การสร้างแฟ้มข้อมูลนั้นสามารถทำได้หลากหลายรูปแบบ โดยหลักการคือการลงรหัสตัวเลขของตัวแปรทั้งหมดลงในไฟล์ เช่น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MS Access, MS Excel, Text file</a:t>
            </a:r>
            <a:endParaRPr lang="th-TH" sz="3600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9718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95400" y="332656"/>
            <a:ext cx="10363200" cy="1470025"/>
          </a:xfrm>
        </p:spPr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รู้จักโปรแกรม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SPSS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Getting to know SPSS</a:t>
            </a:r>
          </a:p>
        </p:txBody>
      </p:sp>
    </p:spTree>
    <p:extLst>
      <p:ext uri="{BB962C8B-B14F-4D97-AF65-F5344CB8AC3E}">
        <p14:creationId xmlns:p14="http://schemas.microsoft.com/office/powerpoint/2010/main" val="2710293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28600"/>
            <a:ext cx="9144000" cy="914400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7568" y="1268760"/>
            <a:ext cx="7992888" cy="5293568"/>
          </a:xfrm>
        </p:spPr>
        <p:txBody>
          <a:bodyPr>
            <a:noAutofit/>
          </a:bodyPr>
          <a:lstStyle/>
          <a:p>
            <a:pPr marL="609600" indent="-609600">
              <a:buNone/>
              <a:tabLst>
                <a:tab pos="1779588" algn="l"/>
              </a:tabLst>
            </a:pPr>
            <a:r>
              <a:rPr lang="th-TH" sz="4000" dirty="0">
                <a:latin typeface="EucrosiaUPC" pitchFamily="18" charset="-34"/>
                <a:cs typeface="EucrosiaUPC" pitchFamily="18" charset="-34"/>
              </a:rPr>
              <a:t>หัวข้อที่จะพูด</a:t>
            </a:r>
            <a:r>
              <a:rPr lang="en-US" sz="4000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609600" indent="-609600">
              <a:tabLst>
                <a:tab pos="1779588" algn="l"/>
              </a:tabLst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การนำข้อมูลเข้าโปรแกรม 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(Import data into SPSS)</a:t>
            </a:r>
          </a:p>
          <a:p>
            <a:pPr marL="609600" indent="-609600">
              <a:tabLst>
                <a:tab pos="1779588" algn="l"/>
              </a:tabLst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การสร้างตัวแปรใหม่ และการกำหนดค่า </a:t>
            </a:r>
            <a:r>
              <a:rPr lang="en-US" sz="2800" dirty="0">
                <a:latin typeface="EucrosiaUPC" pitchFamily="18" charset="-34"/>
                <a:cs typeface="EucrosiaUPC" pitchFamily="18" charset="-34"/>
              </a:rPr>
              <a:t>(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Create variable names and assign variable values)</a:t>
            </a:r>
            <a:endParaRPr lang="en-US" sz="3600" dirty="0">
              <a:latin typeface="EucrosiaUPC" pitchFamily="18" charset="-34"/>
              <a:cs typeface="EucrosiaUPC" pitchFamily="18" charset="-34"/>
            </a:endParaRPr>
          </a:p>
          <a:p>
            <a:pPr marL="609600" indent="-609600">
              <a:tabLst>
                <a:tab pos="1779588" algn="l"/>
              </a:tabLst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การตรวจสอบข้อมูลที่ซ้ำ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 (Check data for duplicates and missing values)</a:t>
            </a:r>
          </a:p>
          <a:p>
            <a:pPr marL="609600" indent="-609600">
              <a:tabLst>
                <a:tab pos="1779588" algn="l"/>
              </a:tabLst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การสร้างตัวแปรใหม่จากตัวแปรที่มีอยู่แล้ว 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(Transform data into new variables)</a:t>
            </a:r>
          </a:p>
          <a:p>
            <a:pPr marL="609600" indent="-609600">
              <a:tabLst>
                <a:tab pos="1779588" algn="l"/>
              </a:tabLst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การเลือกกลุ่มตัวอย่าง 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(Select case)</a:t>
            </a:r>
          </a:p>
        </p:txBody>
      </p:sp>
    </p:spTree>
    <p:extLst>
      <p:ext uri="{BB962C8B-B14F-4D97-AF65-F5344CB8AC3E}">
        <p14:creationId xmlns:p14="http://schemas.microsoft.com/office/powerpoint/2010/main" val="1155281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การใช้โปรแกรม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SPSS 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(SPSS Start-up)</a:t>
            </a:r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052757" y="1214835"/>
            <a:ext cx="8087899" cy="2418556"/>
          </a:xfrm>
        </p:spPr>
        <p:txBody>
          <a:bodyPr>
            <a:normAutofit/>
          </a:bodyPr>
          <a:lstStyle/>
          <a:p>
            <a:pPr marL="533400" indent="-533400">
              <a:buFontTx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เลือก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“open an existing data source”</a:t>
            </a:r>
          </a:p>
          <a:p>
            <a:pPr marL="533400" indent="-533400">
              <a:buFontTx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คลิก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“More Files. . .”</a:t>
            </a:r>
          </a:p>
          <a:p>
            <a:pPr marL="533400" indent="-533400">
              <a:buFontTx/>
              <a:buAutoNum type="arabicPeriod"/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เลือกไฟล์จากโฟลเดอร์ที่เก็บไว้ในคอมพิวเตอร์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marL="533400" indent="-533400">
              <a:buFontTx/>
              <a:buAutoNum type="arabicPeriod"/>
            </a:pPr>
            <a:r>
              <a:rPr lang="en-US" b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 OK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3080456" y="2065339"/>
            <a:ext cx="9144000" cy="2276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12" tIns="914112" rIns="914112" bIns="914112">
            <a:spAutoFit/>
          </a:bodyPr>
          <a:lstStyle/>
          <a:p>
            <a:endParaRPr lang="th-TH"/>
          </a:p>
        </p:txBody>
      </p:sp>
      <p:sp>
        <p:nvSpPr>
          <p:cNvPr id="5127" name="AutoShape 7"/>
          <p:cNvSpPr>
            <a:spLocks noChangeAspect="1" noChangeArrowheads="1"/>
          </p:cNvSpPr>
          <p:nvPr/>
        </p:nvSpPr>
        <p:spPr bwMode="auto">
          <a:xfrm>
            <a:off x="4176889" y="2065338"/>
            <a:ext cx="3839634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80456" y="2065339"/>
            <a:ext cx="9144000" cy="2276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12" tIns="914112" rIns="914112" bIns="914112">
            <a:spAutoFit/>
          </a:bodyPr>
          <a:lstStyle/>
          <a:p>
            <a:endParaRPr lang="th-TH"/>
          </a:p>
        </p:txBody>
      </p:sp>
      <p:sp>
        <p:nvSpPr>
          <p:cNvPr id="5129" name="AutoShape 9"/>
          <p:cNvSpPr>
            <a:spLocks noChangeAspect="1" noChangeArrowheads="1"/>
          </p:cNvSpPr>
          <p:nvPr/>
        </p:nvSpPr>
        <p:spPr bwMode="auto">
          <a:xfrm>
            <a:off x="4176889" y="2065338"/>
            <a:ext cx="3839634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3080456" y="2065339"/>
            <a:ext cx="9144000" cy="2276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12" tIns="914112" rIns="914112" bIns="914112">
            <a:spAutoFit/>
          </a:bodyPr>
          <a:lstStyle/>
          <a:p>
            <a:endParaRPr lang="th-TH"/>
          </a:p>
        </p:txBody>
      </p:sp>
      <p:sp>
        <p:nvSpPr>
          <p:cNvPr id="5131" name="AutoShape 11"/>
          <p:cNvSpPr>
            <a:spLocks noChangeAspect="1" noChangeArrowheads="1"/>
          </p:cNvSpPr>
          <p:nvPr/>
        </p:nvSpPr>
        <p:spPr bwMode="auto">
          <a:xfrm>
            <a:off x="4176889" y="2065338"/>
            <a:ext cx="3839634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080456" y="2065339"/>
            <a:ext cx="9144000" cy="2276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12" tIns="914112" rIns="914112" bIns="914112">
            <a:spAutoFit/>
          </a:bodyPr>
          <a:lstStyle/>
          <a:p>
            <a:endParaRPr lang="th-TH"/>
          </a:p>
        </p:txBody>
      </p:sp>
      <p:sp>
        <p:nvSpPr>
          <p:cNvPr id="5133" name="AutoShape 13"/>
          <p:cNvSpPr>
            <a:spLocks noChangeAspect="1" noChangeArrowheads="1"/>
          </p:cNvSpPr>
          <p:nvPr/>
        </p:nvSpPr>
        <p:spPr bwMode="auto">
          <a:xfrm>
            <a:off x="4176889" y="2065338"/>
            <a:ext cx="3839634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pic>
        <p:nvPicPr>
          <p:cNvPr id="2054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3013638"/>
            <a:ext cx="5255578" cy="384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6" name="Oval 18"/>
          <p:cNvSpPr>
            <a:spLocks noChangeArrowheads="1"/>
          </p:cNvSpPr>
          <p:nvPr/>
        </p:nvSpPr>
        <p:spPr bwMode="auto">
          <a:xfrm>
            <a:off x="5087889" y="4047548"/>
            <a:ext cx="1693333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61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SPSS Data Editor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63734" y="1295400"/>
            <a:ext cx="4180738" cy="5410200"/>
          </a:xfrm>
        </p:spPr>
        <p:txBody>
          <a:bodyPr>
            <a:normAutofit/>
          </a:bodyPr>
          <a:lstStyle/>
          <a:p>
            <a:r>
              <a:rPr lang="en-US" b="1" dirty="0">
                <a:latin typeface="EucrosiaUPC" pitchFamily="18" charset="-34"/>
                <a:cs typeface="EucrosiaUPC" pitchFamily="18" charset="-34"/>
              </a:rPr>
              <a:t>Data View tab</a:t>
            </a:r>
          </a:p>
          <a:p>
            <a:pPr lvl="1"/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The data file</a:t>
            </a:r>
          </a:p>
          <a:p>
            <a:pPr lvl="1"/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Looks like an Excel spreadsheet</a:t>
            </a:r>
          </a:p>
          <a:p>
            <a:pPr lvl="1"/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Rows are “cases” (observations)</a:t>
            </a:r>
          </a:p>
          <a:p>
            <a:pPr lvl="1"/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Columns are variables</a:t>
            </a:r>
          </a:p>
        </p:txBody>
      </p:sp>
      <p:graphicFrame>
        <p:nvGraphicFramePr>
          <p:cNvPr id="6148" name="Object 9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75257490"/>
              </p:ext>
            </p:extLst>
          </p:nvPr>
        </p:nvGraphicFramePr>
        <p:xfrm>
          <a:off x="1614711" y="1851747"/>
          <a:ext cx="4763112" cy="4567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Bitmap Image" r:id="rId4" imgW="5477640" imgH="4571429" progId="Paint.Picture">
                  <p:embed/>
                </p:oleObj>
              </mc:Choice>
              <mc:Fallback>
                <p:oleObj name="Bitmap Image" r:id="rId4" imgW="5477640" imgH="457142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4711" y="1851747"/>
                        <a:ext cx="4763112" cy="45679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Oval 11"/>
          <p:cNvSpPr>
            <a:spLocks noChangeArrowheads="1"/>
          </p:cNvSpPr>
          <p:nvPr/>
        </p:nvSpPr>
        <p:spPr bwMode="auto">
          <a:xfrm>
            <a:off x="1773381" y="1716658"/>
            <a:ext cx="1964267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6150" name="Oval 12"/>
          <p:cNvSpPr>
            <a:spLocks noChangeArrowheads="1"/>
          </p:cNvSpPr>
          <p:nvPr/>
        </p:nvSpPr>
        <p:spPr bwMode="auto">
          <a:xfrm>
            <a:off x="2159779" y="6054445"/>
            <a:ext cx="541867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6151" name="Text Box 13"/>
          <p:cNvSpPr txBox="1">
            <a:spLocks noChangeArrowheads="1"/>
          </p:cNvSpPr>
          <p:nvPr/>
        </p:nvSpPr>
        <p:spPr bwMode="auto">
          <a:xfrm>
            <a:off x="2709335" y="1295402"/>
            <a:ext cx="128693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b="1"/>
              <a:t>File name</a:t>
            </a:r>
          </a:p>
        </p:txBody>
      </p:sp>
      <p:sp>
        <p:nvSpPr>
          <p:cNvPr id="6152" name="Line 15"/>
          <p:cNvSpPr>
            <a:spLocks noChangeShapeType="1"/>
          </p:cNvSpPr>
          <p:nvPr/>
        </p:nvSpPr>
        <p:spPr bwMode="auto">
          <a:xfrm flipH="1">
            <a:off x="2641600" y="1600200"/>
            <a:ext cx="406400" cy="4572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29726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ข้อมูลสำหรับการวิเคราะห์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(Data Used for Analysis)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ไม่ใส่ข้อมูลที่จะเชื่อมโยงไปถึงตัวบุคคล 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(Should </a:t>
            </a:r>
            <a:r>
              <a:rPr lang="en-US" u="sng" dirty="0">
                <a:latin typeface="EucrosiaUPC" pitchFamily="18" charset="-34"/>
                <a:cs typeface="EucrosiaUPC" pitchFamily="18" charset="-34"/>
              </a:rPr>
              <a:t>not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 contain any information that can be directly linked to the person, such as):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latin typeface="EucrosiaUPC" pitchFamily="18" charset="-34"/>
                <a:cs typeface="EucrosiaUPC" pitchFamily="18" charset="-34"/>
              </a:rPr>
              <a:t>Name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ชื่อ นามสกุล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latin typeface="EucrosiaUPC" pitchFamily="18" charset="-34"/>
                <a:cs typeface="EucrosiaUPC" pitchFamily="18" charset="-34"/>
              </a:rPr>
              <a:t>Address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ที่อยู่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latin typeface="EucrosiaUPC" pitchFamily="18" charset="-34"/>
                <a:cs typeface="EucrosiaUPC" pitchFamily="18" charset="-34"/>
              </a:rPr>
              <a:t>National ID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เลขที่บัตรประชาชน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  <a:p>
            <a:pPr>
              <a:lnSpc>
                <a:spcPct val="90000"/>
              </a:lnSpc>
            </a:pPr>
            <a:r>
              <a:rPr lang="th-TH" dirty="0">
                <a:latin typeface="EucrosiaUPC" pitchFamily="18" charset="-34"/>
                <a:cs typeface="EucrosiaUPC" pitchFamily="18" charset="-34"/>
              </a:rPr>
              <a:t>ควรกำหนดเลขเฉพาะที่จะระบุถึงคนแต่ละบุคคลได้ </a:t>
            </a:r>
            <a:r>
              <a:rPr lang="en-US" u="sng" dirty="0">
                <a:latin typeface="EucrosiaUPC" pitchFamily="18" charset="-34"/>
                <a:cs typeface="EucrosiaUPC" pitchFamily="18" charset="-34"/>
              </a:rPr>
              <a:t>(Does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 contain a unique identifier for each case)</a:t>
            </a:r>
          </a:p>
        </p:txBody>
      </p:sp>
    </p:spTree>
    <p:extLst>
      <p:ext uri="{BB962C8B-B14F-4D97-AF65-F5344CB8AC3E}">
        <p14:creationId xmlns:p14="http://schemas.microsoft.com/office/powerpoint/2010/main" val="1542456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SPSS Data Editor</a:t>
            </a: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456041" y="1284780"/>
            <a:ext cx="3818467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/>
              <a:t>Variable View Tab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Details of variables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Type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Numeric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String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Label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Explanation of variable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Values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Value labels</a:t>
            </a:r>
          </a:p>
          <a:p>
            <a:pPr lvl="2">
              <a:lnSpc>
                <a:spcPct val="90000"/>
              </a:lnSpc>
            </a:pPr>
            <a:r>
              <a:rPr lang="en-US" b="1" dirty="0"/>
              <a:t>e.g., 1=Male; 2=Female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Coding missing values</a:t>
            </a:r>
          </a:p>
        </p:txBody>
      </p:sp>
      <p:graphicFrame>
        <p:nvGraphicFramePr>
          <p:cNvPr id="8196" name="Object 8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55490205"/>
              </p:ext>
            </p:extLst>
          </p:nvPr>
        </p:nvGraphicFramePr>
        <p:xfrm>
          <a:off x="1631504" y="1177414"/>
          <a:ext cx="4518172" cy="5332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Bitmap Image" r:id="rId4" imgW="5172797" imgH="6752381" progId="PBrush">
                  <p:embed/>
                </p:oleObj>
              </mc:Choice>
              <mc:Fallback>
                <p:oleObj name="Bitmap Image" r:id="rId4" imgW="5172797" imgH="6752381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504" y="1177414"/>
                        <a:ext cx="4518172" cy="5332924"/>
                      </a:xfrm>
                      <a:prstGeom prst="rect">
                        <a:avLst/>
                      </a:prstGeom>
                      <a:noFill/>
                      <a:ln w="28575" cmpd="sng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Oval 9"/>
          <p:cNvSpPr>
            <a:spLocks noChangeArrowheads="1"/>
          </p:cNvSpPr>
          <p:nvPr/>
        </p:nvSpPr>
        <p:spPr bwMode="auto">
          <a:xfrm>
            <a:off x="2438401" y="6319838"/>
            <a:ext cx="1083733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594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SPSS Output Viewer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00056" y="1676400"/>
            <a:ext cx="3966344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/>
              <a:t>Displays results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Tables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Graphs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Displays text of commands used (Log)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Can be copied into Syntax Viewer for future use</a:t>
            </a:r>
          </a:p>
          <a:p>
            <a:pPr>
              <a:lnSpc>
                <a:spcPct val="90000"/>
              </a:lnSpc>
            </a:pPr>
            <a:r>
              <a:rPr lang="en-US" sz="2400" b="1" dirty="0"/>
              <a:t>Output can be saved for future reference or copied into word documents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5625" r="42969" b="15625"/>
          <a:stretch>
            <a:fillRect/>
          </a:stretch>
        </p:blipFill>
        <p:spPr bwMode="auto">
          <a:xfrm>
            <a:off x="1905000" y="1254848"/>
            <a:ext cx="4335016" cy="5298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1926107" y="1052737"/>
            <a:ext cx="1649613" cy="547463"/>
          </a:xfrm>
          <a:prstGeom prst="ellipse">
            <a:avLst/>
          </a:prstGeom>
          <a:noFill/>
          <a:ln w="444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460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SPSS Syntax Viewer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264633" y="1528589"/>
            <a:ext cx="4419600" cy="4277072"/>
          </a:xfrm>
        </p:spPr>
        <p:txBody>
          <a:bodyPr>
            <a:noAutofit/>
          </a:bodyPr>
          <a:lstStyle/>
          <a:p>
            <a:pPr marL="533400" indent="-533400">
              <a:lnSpc>
                <a:spcPct val="90000"/>
              </a:lnSpc>
              <a:buNone/>
            </a:pPr>
            <a:r>
              <a:rPr lang="en-US" sz="2800" dirty="0">
                <a:latin typeface="EucrosiaUPC" pitchFamily="18" charset="-34"/>
                <a:cs typeface="EucrosiaUPC" pitchFamily="18" charset="-34"/>
              </a:rPr>
              <a:t>      </a:t>
            </a:r>
            <a:r>
              <a:rPr lang="th-TH" sz="2800" dirty="0">
                <a:latin typeface="EucrosiaUPC" pitchFamily="18" charset="-34"/>
                <a:cs typeface="EucrosiaUPC" pitchFamily="18" charset="-34"/>
              </a:rPr>
              <a:t>สามารถเก็บคำสั่งเพื่อใช้วิเคราะห์ได้ </a:t>
            </a:r>
            <a:r>
              <a:rPr lang="en-US" sz="2800" dirty="0">
                <a:latin typeface="EucrosiaUPC" pitchFamily="18" charset="-34"/>
                <a:cs typeface="EucrosiaUPC" pitchFamily="18" charset="-34"/>
              </a:rPr>
              <a:t>Where you can store text code to replicate commands you perform</a:t>
            </a:r>
            <a:endParaRPr lang="en-US" sz="2800" dirty="0">
              <a:latin typeface="EucrosiaUPC" pitchFamily="18" charset="-34"/>
              <a:cs typeface="EucrosiaUPC" pitchFamily="18" charset="-34"/>
              <a:sym typeface="Wingdings" pitchFamily="2" charset="2"/>
            </a:endParaRP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File  New  Syntax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</a:rPr>
              <a:t>Paste from commands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</a:rPr>
              <a:t>Cut and paste commands from output viewer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</a:rPr>
              <a:t>Save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</a:rPr>
              <a:t>Run when you need to duplicate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dirty="0">
                <a:latin typeface="EucrosiaUPC" pitchFamily="18" charset="-34"/>
                <a:cs typeface="EucrosiaUPC" pitchFamily="18" charset="-34"/>
              </a:rPr>
              <a:t>Save files with logical names (e.g., </a:t>
            </a:r>
            <a:r>
              <a:rPr lang="en-US" dirty="0" err="1">
                <a:latin typeface="EucrosiaUPC" pitchFamily="18" charset="-34"/>
                <a:cs typeface="EucrosiaUPC" pitchFamily="18" charset="-34"/>
              </a:rPr>
              <a:t>descriptives.sps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)</a:t>
            </a:r>
          </a:p>
        </p:txBody>
      </p:sp>
      <p:sp>
        <p:nvSpPr>
          <p:cNvPr id="10244" name="Oval 4"/>
          <p:cNvSpPr>
            <a:spLocks noChangeArrowheads="1"/>
          </p:cNvSpPr>
          <p:nvPr/>
        </p:nvSpPr>
        <p:spPr bwMode="auto">
          <a:xfrm>
            <a:off x="3581400" y="2209800"/>
            <a:ext cx="1524000" cy="457200"/>
          </a:xfrm>
          <a:prstGeom prst="ellipse">
            <a:avLst/>
          </a:prstGeom>
          <a:noFill/>
          <a:ln w="44450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1" t="3250" r="47630" b="46756"/>
          <a:stretch>
            <a:fillRect/>
          </a:stretch>
        </p:blipFill>
        <p:spPr bwMode="auto">
          <a:xfrm>
            <a:off x="1600200" y="1914525"/>
            <a:ext cx="46482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19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การนำข้อมูลเข้าโปรแกรม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SPSS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Importing data into SPSS</a:t>
            </a:r>
          </a:p>
        </p:txBody>
      </p:sp>
    </p:spTree>
    <p:extLst>
      <p:ext uri="{BB962C8B-B14F-4D97-AF65-F5344CB8AC3E}">
        <p14:creationId xmlns:p14="http://schemas.microsoft.com/office/powerpoint/2010/main" val="35201838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รายการและการทำงาน </a:t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(Menus and Functions)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53200" y="1752600"/>
            <a:ext cx="3810000" cy="4114800"/>
          </a:xfrm>
        </p:spPr>
        <p:txBody>
          <a:bodyPr/>
          <a:lstStyle/>
          <a:p>
            <a:r>
              <a:rPr lang="en-US" sz="2800" b="1" dirty="0"/>
              <a:t>File</a:t>
            </a:r>
          </a:p>
          <a:p>
            <a:pPr lvl="1"/>
            <a:r>
              <a:rPr lang="en-US" b="1" dirty="0"/>
              <a:t>Create or Open</a:t>
            </a: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Data file</a:t>
            </a: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Syntax file</a:t>
            </a: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Output file</a:t>
            </a:r>
          </a:p>
          <a:p>
            <a:pPr lvl="1"/>
            <a:r>
              <a:rPr lang="en-US" b="1" dirty="0"/>
              <a:t>Save/Save As</a:t>
            </a:r>
          </a:p>
          <a:p>
            <a:pPr lvl="1"/>
            <a:r>
              <a:rPr lang="en-US" b="1" dirty="0"/>
              <a:t>Print</a:t>
            </a:r>
            <a:endParaRPr lang="en-US" b="1" dirty="0">
              <a:solidFill>
                <a:srgbClr val="00FF00"/>
              </a:solidFill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06" b="31252"/>
          <a:stretch>
            <a:fillRect/>
          </a:stretch>
        </p:blipFill>
        <p:spPr bwMode="auto">
          <a:xfrm>
            <a:off x="1905000" y="1524000"/>
            <a:ext cx="44958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927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การอ่านข้อมูล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Reading Data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135560" y="1412776"/>
            <a:ext cx="7922840" cy="4752528"/>
          </a:xfrm>
        </p:spPr>
        <p:txBody>
          <a:bodyPr>
            <a:normAutofit/>
          </a:bodyPr>
          <a:lstStyle/>
          <a:p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สามารถนำข้อมูลเข้าจาก 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Data can be read (imported) from:</a:t>
            </a:r>
          </a:p>
          <a:p>
            <a:pPr lvl="1"/>
            <a:r>
              <a:rPr lang="en-US" b="1" dirty="0">
                <a:latin typeface="EucrosiaUPC" pitchFamily="18" charset="-34"/>
                <a:cs typeface="EucrosiaUPC" pitchFamily="18" charset="-34"/>
              </a:rPr>
              <a:t>           SPSS data file</a:t>
            </a:r>
          </a:p>
          <a:p>
            <a:pPr lvl="1"/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en-US" b="1" dirty="0">
                <a:latin typeface="EucrosiaUPC" pitchFamily="18" charset="-34"/>
                <a:cs typeface="EucrosiaUPC" pitchFamily="18" charset="-34"/>
              </a:rPr>
              <a:t>           Excel spreadsheet  </a:t>
            </a:r>
          </a:p>
          <a:p>
            <a:pPr lvl="2">
              <a:buFontTx/>
              <a:buNone/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        - First row should be variable names</a:t>
            </a:r>
          </a:p>
          <a:p>
            <a:pPr lvl="2">
              <a:buFontTx/>
              <a:buNone/>
            </a:pP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en-US" b="1" dirty="0">
                <a:latin typeface="EucrosiaUPC" pitchFamily="18" charset="-34"/>
                <a:cs typeface="EucrosiaUPC" pitchFamily="18" charset="-34"/>
              </a:rPr>
              <a:t>           Access database</a:t>
            </a:r>
          </a:p>
          <a:p>
            <a:pPr lvl="1">
              <a:buFontTx/>
              <a:buNone/>
            </a:pP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en-US" b="1" dirty="0">
                <a:latin typeface="EucrosiaUPC" pitchFamily="18" charset="-34"/>
                <a:cs typeface="EucrosiaUPC" pitchFamily="18" charset="-34"/>
              </a:rPr>
              <a:t>             Text file</a:t>
            </a:r>
          </a:p>
        </p:txBody>
      </p:sp>
      <p:pic>
        <p:nvPicPr>
          <p:cNvPr id="13316" name="Picture 4" descr="Excel_Icon_L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890" y="2924944"/>
            <a:ext cx="667456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ico-access-38x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695" y="4365104"/>
            <a:ext cx="667456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notep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137" y="5511625"/>
            <a:ext cx="46707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SPS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834" y="1873252"/>
            <a:ext cx="873684" cy="76366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231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การอ่านข้อมูลจากตาราง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Excel                   (Reading Data from Spreadsheets)</a:t>
            </a:r>
          </a:p>
        </p:txBody>
      </p:sp>
      <p:sp>
        <p:nvSpPr>
          <p:cNvPr id="61542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456041" y="1916832"/>
            <a:ext cx="3818467" cy="3886200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 sz="2400" b="1" dirty="0" err="1"/>
              <a:t>File</a:t>
            </a:r>
            <a:r>
              <a:rPr lang="en-US" sz="2400" b="1" dirty="0" err="1">
                <a:sym typeface="Wingdings" pitchFamily="2" charset="2"/>
              </a:rPr>
              <a:t>OpenData</a:t>
            </a:r>
            <a:endParaRPr lang="en-US" sz="2400" b="1" dirty="0">
              <a:sym typeface="Wingdings" pitchFamily="2" charset="2"/>
            </a:endParaRPr>
          </a:p>
          <a:p>
            <a:pPr marL="533400" indent="-5334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Browse for your data file</a:t>
            </a:r>
          </a:p>
          <a:p>
            <a:pPr marL="533400" indent="-5334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Double click to select as file name</a:t>
            </a:r>
          </a:p>
          <a:p>
            <a:pPr marL="533400" indent="-5334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Under “Files of Type” select Excel (*.</a:t>
            </a:r>
            <a:r>
              <a:rPr lang="en-US" sz="2400" b="1" dirty="0" err="1">
                <a:sym typeface="Wingdings" pitchFamily="2" charset="2"/>
              </a:rPr>
              <a:t>xls</a:t>
            </a:r>
            <a:r>
              <a:rPr lang="en-US" sz="2400" b="1" dirty="0">
                <a:sym typeface="Wingdings" pitchFamily="2" charset="2"/>
              </a:rPr>
              <a:t>)</a:t>
            </a:r>
          </a:p>
          <a:p>
            <a:pPr marL="533400" indent="-5334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Open</a:t>
            </a:r>
            <a:endParaRPr lang="en-US" sz="2400" b="1" dirty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573867" y="5938838"/>
            <a:ext cx="34290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Select file type from drop down</a:t>
            </a:r>
            <a:r>
              <a:rPr lang="en-US" sz="2400" b="1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14341" name="Object 5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89960214"/>
              </p:ext>
            </p:extLst>
          </p:nvPr>
        </p:nvGraphicFramePr>
        <p:xfrm>
          <a:off x="1964267" y="1752600"/>
          <a:ext cx="4174122" cy="3836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Bitmap Image" r:id="rId4" imgW="4105848" imgH="2905531" progId="Paint.Picture">
                  <p:embed/>
                </p:oleObj>
              </mc:Choice>
              <mc:Fallback>
                <p:oleObj name="Bitmap Image" r:id="rId4" imgW="4105848" imgH="290553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4267" y="1752600"/>
                        <a:ext cx="4174122" cy="3836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2556934" y="4486275"/>
            <a:ext cx="1151467" cy="6096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 flipV="1">
            <a:off x="4402667" y="5095875"/>
            <a:ext cx="406400" cy="847725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989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7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/>
              <a:t>Reading Data from Spreadsheets</a:t>
            </a:r>
            <a:br>
              <a:rPr lang="en-US"/>
            </a:br>
            <a:r>
              <a:rPr lang="en-US" sz="2800" i="1"/>
              <a:t>Excel Data Source dialog box</a:t>
            </a:r>
          </a:p>
        </p:txBody>
      </p:sp>
      <p:sp>
        <p:nvSpPr>
          <p:cNvPr id="617475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 sz="2400" b="1"/>
              <a:t>Check “Read variable names from the first row of data”</a:t>
            </a:r>
          </a:p>
          <a:p>
            <a:pPr marL="533400" indent="-533400"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 OK</a:t>
            </a:r>
          </a:p>
          <a:p>
            <a:pPr marL="533400" indent="-533400">
              <a:buNone/>
            </a:pPr>
            <a:r>
              <a:rPr lang="en-US" sz="2400" b="1">
                <a:sym typeface="Wingdings" pitchFamily="2" charset="2"/>
              </a:rPr>
              <a:t>      *If you have multiple worksheets in your dataset, you will get another box from which to select the worksheet you wish to import</a:t>
            </a:r>
          </a:p>
        </p:txBody>
      </p:sp>
      <p:graphicFrame>
        <p:nvGraphicFramePr>
          <p:cNvPr id="15364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7" y="2786063"/>
          <a:ext cx="40640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Bitmap Image" r:id="rId4" imgW="3209524" imgH="2161905" progId="Paint.Picture">
                  <p:embed/>
                </p:oleObj>
              </mc:Choice>
              <mc:Fallback>
                <p:oleObj name="Bitmap Image" r:id="rId4" imgW="3209524" imgH="216190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7" y="2786063"/>
                        <a:ext cx="4064000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1761068" y="3124200"/>
            <a:ext cx="3996267" cy="6096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844800" y="1828801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/>
              <a:t>File name</a:t>
            </a:r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3183467" y="2286000"/>
            <a:ext cx="203200" cy="8382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87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5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การอ่านข้อมูลจากฐานข้อมูล                                                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Reading Data from a Database (e.g., Access)</a:t>
            </a:r>
          </a:p>
        </p:txBody>
      </p:sp>
      <p:sp>
        <p:nvSpPr>
          <p:cNvPr id="5918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781800" y="1828800"/>
            <a:ext cx="3810000" cy="4114800"/>
          </a:xfrm>
        </p:spPr>
        <p:txBody>
          <a:bodyPr/>
          <a:lstStyle/>
          <a:p>
            <a:r>
              <a:rPr lang="en-US" sz="2800">
                <a:sym typeface="Wingdings" pitchFamily="2" charset="2"/>
              </a:rPr>
              <a:t></a:t>
            </a:r>
            <a:r>
              <a:rPr lang="en-US" sz="2800"/>
              <a:t>File</a:t>
            </a:r>
          </a:p>
          <a:p>
            <a:r>
              <a:rPr lang="en-US" sz="2800">
                <a:sym typeface="Wingdings" pitchFamily="2" charset="2"/>
              </a:rPr>
              <a:t>Open Database</a:t>
            </a:r>
          </a:p>
          <a:p>
            <a:r>
              <a:rPr lang="en-US" sz="2800">
                <a:sym typeface="Wingdings" pitchFamily="2" charset="2"/>
              </a:rPr>
              <a:t>New Query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267200" y="5943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 sz="2400">
              <a:latin typeface="Times New Roman" pitchFamily="18" charset="0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1" t="3250" r="56255" b="27878"/>
          <a:stretch>
            <a:fillRect/>
          </a:stretch>
        </p:blipFill>
        <p:spPr bwMode="auto">
          <a:xfrm>
            <a:off x="2041512" y="1484785"/>
            <a:ext cx="4112344" cy="515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62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75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Reading Data from a Database</a:t>
            </a:r>
            <a:br>
              <a:rPr lang="en-US" sz="3200"/>
            </a:br>
            <a:r>
              <a:rPr lang="en-US" sz="2000" i="1"/>
              <a:t>Database Wizard Welcome dialog box</a:t>
            </a:r>
            <a:endParaRPr lang="en-US" sz="3200" i="1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315200" y="1905000"/>
            <a:ext cx="3124200" cy="3581400"/>
          </a:xfrm>
        </p:spPr>
        <p:txBody>
          <a:bodyPr/>
          <a:lstStyle/>
          <a:p>
            <a:r>
              <a:rPr lang="en-US" sz="2800">
                <a:sym typeface="Wingdings" pitchFamily="2" charset="2"/>
              </a:rPr>
              <a:t>Select “MS Access Database”</a:t>
            </a:r>
          </a:p>
          <a:p>
            <a:r>
              <a:rPr lang="en-US" sz="2800">
                <a:sym typeface="Wingdings" pitchFamily="2" charset="2"/>
              </a:rPr>
              <a:t> Next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267200" y="5943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 sz="2400">
              <a:latin typeface="Times New Roman" pitchFamily="18" charset="0"/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6" t="7251" r="30191" b="31386"/>
          <a:stretch>
            <a:fillRect/>
          </a:stretch>
        </p:blipFill>
        <p:spPr bwMode="auto">
          <a:xfrm>
            <a:off x="2057400" y="1905000"/>
            <a:ext cx="5236634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4793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Reading Data from a Database</a:t>
            </a:r>
            <a:br>
              <a:rPr lang="en-US" sz="3200"/>
            </a:br>
            <a:r>
              <a:rPr lang="en-US" sz="2000" i="1"/>
              <a:t>ODBC Driver Login box</a:t>
            </a:r>
            <a:endParaRPr lang="en-US" sz="3200" i="1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315200" y="1905000"/>
            <a:ext cx="3124200" cy="3581400"/>
          </a:xfrm>
        </p:spPr>
        <p:txBody>
          <a:bodyPr/>
          <a:lstStyle/>
          <a:p>
            <a:r>
              <a:rPr lang="en-US" sz="2800">
                <a:sym typeface="Wingdings" pitchFamily="2" charset="2"/>
              </a:rPr>
              <a:t>Data source identified as MS Access Database</a:t>
            </a:r>
          </a:p>
          <a:p>
            <a:r>
              <a:rPr lang="en-US" sz="2800">
                <a:sym typeface="Wingdings" pitchFamily="2" charset="2"/>
              </a:rPr>
              <a:t> Browse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267200" y="5943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 sz="2400">
              <a:latin typeface="Times New Roman" pitchFamily="18" charset="0"/>
            </a:endParaRP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2" t="26003" r="35066" b="50256"/>
          <a:stretch>
            <a:fillRect/>
          </a:stretch>
        </p:blipFill>
        <p:spPr bwMode="auto">
          <a:xfrm>
            <a:off x="1981200" y="2590802"/>
            <a:ext cx="4871156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22083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Reading Data from a Database</a:t>
            </a:r>
          </a:p>
        </p:txBody>
      </p:sp>
      <p:sp>
        <p:nvSpPr>
          <p:cNvPr id="598019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400">
                <a:sym typeface="Wingdings" pitchFamily="2" charset="2"/>
              </a:rPr>
              <a:t>Double click to select as file name</a:t>
            </a:r>
          </a:p>
          <a:p>
            <a:r>
              <a:rPr lang="en-US" sz="2400">
                <a:sym typeface="Wingdings" pitchFamily="2" charset="2"/>
              </a:rPr>
              <a:t>Under “Files of Type” select Access (*.mdb)</a:t>
            </a:r>
          </a:p>
          <a:p>
            <a:r>
              <a:rPr lang="en-US" sz="2400">
                <a:sym typeface="Wingdings" pitchFamily="2" charset="2"/>
              </a:rPr>
              <a:t> Open</a:t>
            </a:r>
          </a:p>
          <a:p>
            <a:r>
              <a:rPr lang="en-US" sz="2400">
                <a:sym typeface="Wingdings" pitchFamily="2" charset="2"/>
              </a:rPr>
              <a:t>In ODBC Drive Login Box:</a:t>
            </a:r>
          </a:p>
          <a:p>
            <a:r>
              <a:rPr lang="en-US" sz="2400">
                <a:sym typeface="Wingdings" pitchFamily="2" charset="2"/>
              </a:rPr>
              <a:t> OK</a:t>
            </a:r>
            <a:endParaRPr lang="en-US" sz="2400"/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3276600" y="61722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/>
              <a:t>Select file type from drop down</a:t>
            </a:r>
            <a:r>
              <a:rPr lang="en-US" sz="2400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19461" name="Object 8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0" y="1981200"/>
          <a:ext cx="4267200" cy="381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name="Bitmap Image" r:id="rId4" imgW="4029637" imgH="2819794" progId="Paint.Picture">
                  <p:embed/>
                </p:oleObj>
              </mc:Choice>
              <mc:Fallback>
                <p:oleObj name="Bitmap Image" r:id="rId4" imgW="4029637" imgH="281979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981200"/>
                        <a:ext cx="4267200" cy="381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2" name="Oval 10"/>
          <p:cNvSpPr>
            <a:spLocks noChangeArrowheads="1"/>
          </p:cNvSpPr>
          <p:nvPr/>
        </p:nvSpPr>
        <p:spPr bwMode="auto">
          <a:xfrm>
            <a:off x="2506133" y="4953000"/>
            <a:ext cx="1219200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3" name="Line 11"/>
          <p:cNvSpPr>
            <a:spLocks noChangeShapeType="1"/>
          </p:cNvSpPr>
          <p:nvPr/>
        </p:nvSpPr>
        <p:spPr bwMode="auto">
          <a:xfrm flipV="1">
            <a:off x="4673600" y="5257800"/>
            <a:ext cx="203200" cy="8382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903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8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19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Reading Data from a Database</a:t>
            </a:r>
            <a:br>
              <a:rPr lang="en-US" sz="3200"/>
            </a:br>
            <a:r>
              <a:rPr lang="en-US" sz="2000" i="1"/>
              <a:t>Database Wizard box</a:t>
            </a:r>
            <a:endParaRPr lang="en-US" sz="3200" i="1"/>
          </a:p>
        </p:txBody>
      </p:sp>
      <p:sp>
        <p:nvSpPr>
          <p:cNvPr id="60006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70135" y="1219200"/>
            <a:ext cx="3818467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Select file name by highlighting</a:t>
            </a:r>
          </a:p>
          <a:p>
            <a:pPr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Drag and drop to box at right</a:t>
            </a:r>
          </a:p>
          <a:p>
            <a:pPr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Next</a:t>
            </a:r>
          </a:p>
          <a:p>
            <a:pPr>
              <a:lnSpc>
                <a:spcPct val="90000"/>
              </a:lnSpc>
            </a:pPr>
            <a:r>
              <a:rPr lang="en-US" sz="2400" i="1">
                <a:sym typeface="Wingdings" pitchFamily="2" charset="2"/>
              </a:rPr>
              <a:t>Options</a:t>
            </a:r>
            <a:r>
              <a:rPr lang="en-US" sz="2400">
                <a:sym typeface="Wingdings" pitchFamily="2" charset="2"/>
              </a:rPr>
              <a:t>:</a:t>
            </a:r>
          </a:p>
          <a:p>
            <a:pPr lvl="1"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 + next to file name</a:t>
            </a:r>
          </a:p>
          <a:p>
            <a:pPr lvl="1"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Check “Sort field names”</a:t>
            </a:r>
          </a:p>
          <a:p>
            <a:pPr lvl="1"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Select variables you want by highlighting</a:t>
            </a:r>
          </a:p>
          <a:p>
            <a:pPr lvl="1"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Drag and drop each to box at right</a:t>
            </a:r>
          </a:p>
          <a:p>
            <a:pPr lvl="1">
              <a:lnSpc>
                <a:spcPct val="90000"/>
              </a:lnSpc>
            </a:pPr>
            <a:r>
              <a:rPr lang="en-US" sz="2400">
                <a:sym typeface="Wingdings" pitchFamily="2" charset="2"/>
              </a:rPr>
              <a:t> Finish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235200" y="914400"/>
            <a:ext cx="99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+/- box</a:t>
            </a:r>
            <a:r>
              <a:rPr lang="en-US" sz="2400" b="1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20485" name="Object 9"/>
          <p:cNvGraphicFramePr>
            <a:graphicFrameLocks noGrp="1" noChangeAspect="1"/>
          </p:cNvGraphicFramePr>
          <p:nvPr>
            <p:ph sz="half" idx="1"/>
          </p:nvPr>
        </p:nvGraphicFramePr>
        <p:xfrm>
          <a:off x="1896533" y="1828800"/>
          <a:ext cx="44704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name="Bitmap Image" r:id="rId4" imgW="5761905" imgH="4525007" progId="Paint.Picture">
                  <p:embed/>
                </p:oleObj>
              </mc:Choice>
              <mc:Fallback>
                <p:oleObj name="Bitmap Image" r:id="rId4" imgW="5761905" imgH="452500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533" y="1828800"/>
                        <a:ext cx="447040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6" name="Oval 11"/>
          <p:cNvSpPr>
            <a:spLocks noChangeArrowheads="1"/>
          </p:cNvSpPr>
          <p:nvPr/>
        </p:nvSpPr>
        <p:spPr bwMode="auto">
          <a:xfrm>
            <a:off x="1964267" y="5105400"/>
            <a:ext cx="812800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0487" name="Oval 12"/>
          <p:cNvSpPr>
            <a:spLocks noChangeArrowheads="1"/>
          </p:cNvSpPr>
          <p:nvPr/>
        </p:nvSpPr>
        <p:spPr bwMode="auto">
          <a:xfrm>
            <a:off x="1964268" y="3276600"/>
            <a:ext cx="338667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0488" name="Line 13"/>
          <p:cNvSpPr>
            <a:spLocks noChangeShapeType="1"/>
          </p:cNvSpPr>
          <p:nvPr/>
        </p:nvSpPr>
        <p:spPr bwMode="auto">
          <a:xfrm flipH="1">
            <a:off x="2260601" y="1400175"/>
            <a:ext cx="270933" cy="1752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899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67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Reading Data</a:t>
            </a:r>
            <a:br>
              <a:rPr lang="en-US" sz="3200"/>
            </a:br>
            <a:r>
              <a:rPr lang="en-US" sz="2800" i="1"/>
              <a:t>Items to Check once Imported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 b="1"/>
              <a:t>Data View Tab</a:t>
            </a:r>
          </a:p>
          <a:p>
            <a:r>
              <a:rPr lang="en-US" sz="2800" b="1"/>
              <a:t>Check:</a:t>
            </a:r>
          </a:p>
          <a:p>
            <a:pPr lvl="1"/>
            <a:r>
              <a:rPr lang="en-US" b="1"/>
              <a:t>Complete number of observations? (rows) </a:t>
            </a:r>
          </a:p>
          <a:p>
            <a:pPr lvl="1"/>
            <a:r>
              <a:rPr lang="en-US" b="1"/>
              <a:t>Are all the variables present? (columns)</a:t>
            </a:r>
          </a:p>
        </p:txBody>
      </p:sp>
      <p:graphicFrame>
        <p:nvGraphicFramePr>
          <p:cNvPr id="21508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7" y="1600200"/>
          <a:ext cx="4267200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Bitmap Image" r:id="rId4" imgW="5772956" imgH="5761905" progId="Paint.Picture">
                  <p:embed/>
                </p:oleObj>
              </mc:Choice>
              <mc:Fallback>
                <p:oleObj name="Bitmap Image" r:id="rId4" imgW="5772956" imgH="576190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7" y="1600200"/>
                        <a:ext cx="4267200" cy="480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90479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/>
              <a:t>Reading Data</a:t>
            </a:r>
            <a:br>
              <a:rPr lang="en-US" sz="3200"/>
            </a:br>
            <a:r>
              <a:rPr lang="en-US" sz="2800" i="1"/>
              <a:t>Items to Check once Imported</a:t>
            </a:r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400" b="1"/>
              <a:t>Variable View</a:t>
            </a:r>
          </a:p>
          <a:p>
            <a:r>
              <a:rPr lang="en-US" sz="2400" b="1"/>
              <a:t>For each variable, check:</a:t>
            </a:r>
          </a:p>
          <a:p>
            <a:pPr lvl="1"/>
            <a:r>
              <a:rPr lang="en-US" sz="2400" b="1"/>
              <a:t>Correct storage type? (string, numeric)</a:t>
            </a:r>
          </a:p>
          <a:p>
            <a:pPr lvl="1"/>
            <a:r>
              <a:rPr lang="en-US" sz="2400" b="1"/>
              <a:t>Width/no. of decimals</a:t>
            </a:r>
          </a:p>
          <a:p>
            <a:pPr lvl="1"/>
            <a:r>
              <a:rPr lang="en-US" sz="2400" b="1"/>
              <a:t>Values represented?</a:t>
            </a:r>
          </a:p>
          <a:p>
            <a:pPr lvl="1"/>
            <a:r>
              <a:rPr lang="en-US" sz="2400" b="1"/>
              <a:t>Missing data represented correctly? (blank)</a:t>
            </a:r>
          </a:p>
          <a:p>
            <a:pPr lvl="1"/>
            <a:r>
              <a:rPr lang="en-US" sz="2400" b="1"/>
              <a:t>*You </a:t>
            </a:r>
            <a:r>
              <a:rPr lang="en-US" sz="2400" b="1" i="1"/>
              <a:t>will </a:t>
            </a:r>
            <a:r>
              <a:rPr lang="en-US" sz="2400" b="1"/>
              <a:t>need to type in variable labels</a:t>
            </a:r>
          </a:p>
        </p:txBody>
      </p:sp>
      <p:graphicFrame>
        <p:nvGraphicFramePr>
          <p:cNvPr id="22532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8" y="1687514"/>
          <a:ext cx="4402667" cy="417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Bitmap Image" r:id="rId4" imgW="5323810" imgH="5733333" progId="Paint.Picture">
                  <p:embed/>
                </p:oleObj>
              </mc:Choice>
              <mc:Fallback>
                <p:oleObj name="Bitmap Image" r:id="rId4" imgW="5323810" imgH="573333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8" y="1687514"/>
                        <a:ext cx="4402667" cy="4179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943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7568" y="2204865"/>
            <a:ext cx="7772400" cy="1470025"/>
          </a:xfrm>
        </p:spPr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การสร้างตัวแปรและการกำหนดค่าตัวแปร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Creating variable names and assigning variable values</a:t>
            </a:r>
          </a:p>
        </p:txBody>
      </p:sp>
    </p:spTree>
    <p:extLst>
      <p:ext uri="{BB962C8B-B14F-4D97-AF65-F5344CB8AC3E}">
        <p14:creationId xmlns:p14="http://schemas.microsoft.com/office/powerpoint/2010/main" val="19217002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ตัวแปร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(Variables)</a:t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ชื่อและสลาก 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Names and Labels)</a:t>
            </a:r>
          </a:p>
        </p:txBody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3552" y="1916833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ชื่อตัวแปร </a:t>
            </a: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Naming variables</a:t>
            </a: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Simple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ง่าย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Related to the information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เชื่อมโยงถึงข้อมูล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Unique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เฉพาะเจาะจง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2">
              <a:lnSpc>
                <a:spcPct val="90000"/>
              </a:lnSpc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Different names for different forms</a:t>
            </a: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Short (try for less than 8 characters)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สั้น มี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8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 ตัวอักษร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th-TH" b="1" dirty="0">
                <a:latin typeface="EucrosiaUPC" pitchFamily="18" charset="-34"/>
                <a:cs typeface="EucrosiaUPC" pitchFamily="18" charset="-34"/>
              </a:rPr>
              <a:t>เช่น 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Example: </a:t>
            </a:r>
            <a:r>
              <a:rPr lang="en-US" b="1" dirty="0" err="1">
                <a:latin typeface="EucrosiaUPC" pitchFamily="18" charset="-34"/>
                <a:cs typeface="EucrosiaUPC" pitchFamily="18" charset="-34"/>
              </a:rPr>
              <a:t>age_y</a:t>
            </a:r>
            <a:r>
              <a:rPr lang="en-US" b="1" dirty="0">
                <a:latin typeface="EucrosiaUPC" pitchFamily="18" charset="-34"/>
                <a:cs typeface="EucrosiaUPC" pitchFamily="18" charset="-34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Labeling variables </a:t>
            </a:r>
            <a:r>
              <a:rPr lang="th-TH" sz="2800" b="1" dirty="0">
                <a:latin typeface="EucrosiaUPC" pitchFamily="18" charset="-34"/>
                <a:cs typeface="EucrosiaUPC" pitchFamily="18" charset="-34"/>
              </a:rPr>
              <a:t>การกำหนดสลาก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Describes the variable 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อธิบายลักษณะข้อมูล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9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Example: age of participant in years</a:t>
            </a:r>
            <a:r>
              <a:rPr lang="th-TH" b="1" dirty="0">
                <a:latin typeface="EucrosiaUPC" pitchFamily="18" charset="-34"/>
                <a:cs typeface="EucrosiaUPC" pitchFamily="18" charset="-34"/>
              </a:rPr>
              <a:t> ตัวอย่าง อายุของผู้ที่ร่วมงานวิจัย</a:t>
            </a:r>
            <a:endParaRPr lang="en-US" b="1" dirty="0"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8860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การกำหนดค่าสลาก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(Adding Variable Labels)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70135" y="1484784"/>
            <a:ext cx="3818467" cy="5220816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400" b="1" dirty="0"/>
              <a:t>Variable View tab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b="1" dirty="0"/>
              <a:t>Label Column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/>
              <a:t>Double Click where you want to add a variable label 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/>
              <a:t>Type in text to describe variable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Enter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Repeat for other variable labels</a:t>
            </a:r>
            <a:endParaRPr lang="en-US" sz="2400" b="1" dirty="0"/>
          </a:p>
        </p:txBody>
      </p:sp>
      <p:graphicFrame>
        <p:nvGraphicFramePr>
          <p:cNvPr id="25604" name="Object 8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7" y="1524000"/>
          <a:ext cx="4673600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Bitmap Image" r:id="rId4" imgW="5582429" imgH="5753903" progId="Paint.Picture">
                  <p:embed/>
                </p:oleObj>
              </mc:Choice>
              <mc:Fallback>
                <p:oleObj name="Bitmap Image" r:id="rId4" imgW="5582429" imgH="575390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7" y="1524000"/>
                        <a:ext cx="4673600" cy="495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Oval 11"/>
          <p:cNvSpPr>
            <a:spLocks noChangeArrowheads="1"/>
          </p:cNvSpPr>
          <p:nvPr/>
        </p:nvSpPr>
        <p:spPr bwMode="auto">
          <a:xfrm>
            <a:off x="2573868" y="6048375"/>
            <a:ext cx="880533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5606" name="Oval 12"/>
          <p:cNvSpPr>
            <a:spLocks noChangeArrowheads="1"/>
          </p:cNvSpPr>
          <p:nvPr/>
        </p:nvSpPr>
        <p:spPr bwMode="auto">
          <a:xfrm>
            <a:off x="4199468" y="2128840"/>
            <a:ext cx="1083733" cy="352425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5607" name="Line 14"/>
          <p:cNvSpPr>
            <a:spLocks noChangeShapeType="1"/>
          </p:cNvSpPr>
          <p:nvPr/>
        </p:nvSpPr>
        <p:spPr bwMode="auto">
          <a:xfrm flipH="1">
            <a:off x="4944535" y="4800600"/>
            <a:ext cx="677333" cy="533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778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การกำหนดค่าให้ตัวแปร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(Adding Variable Value Labels)</a:t>
            </a:r>
          </a:p>
        </p:txBody>
      </p:sp>
      <p:sp>
        <p:nvSpPr>
          <p:cNvPr id="37478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72065" y="1700809"/>
            <a:ext cx="3818467" cy="473440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400" b="1" dirty="0"/>
              <a:t>Variable View tab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b="1" dirty="0"/>
              <a:t>Values Column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/>
              <a:t>Double Click where you want to add a variable value 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/>
              <a:t>In “Value Labels” Box, 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>
                <a:sym typeface="Wingdings" pitchFamily="2" charset="2"/>
              </a:rPr>
              <a:t> type in value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>
                <a:sym typeface="Wingdings" pitchFamily="2" charset="2"/>
              </a:rPr>
              <a:t> type in label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>
                <a:sym typeface="Wingdings" pitchFamily="2" charset="2"/>
              </a:rPr>
              <a:t> Add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>
                <a:sym typeface="Wingdings" pitchFamily="2" charset="2"/>
              </a:rPr>
              <a:t>Repeat for all values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>
                <a:sym typeface="Wingdings" pitchFamily="2" charset="2"/>
              </a:rPr>
              <a:t> OK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000" b="1" dirty="0"/>
              <a:t>Repeat for all variables that need value labels</a:t>
            </a:r>
          </a:p>
        </p:txBody>
      </p:sp>
      <p:graphicFrame>
        <p:nvGraphicFramePr>
          <p:cNvPr id="26628" name="Object 13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1" y="1371600"/>
          <a:ext cx="4334933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Bitmap Image" r:id="rId4" imgW="5630061" imgH="5742857" progId="Paint.Picture">
                  <p:embed/>
                </p:oleObj>
              </mc:Choice>
              <mc:Fallback>
                <p:oleObj name="Bitmap Image" r:id="rId4" imgW="5630061" imgH="574285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1" y="1371600"/>
                        <a:ext cx="4334933" cy="518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9" name="Oval 14"/>
          <p:cNvSpPr>
            <a:spLocks noChangeArrowheads="1"/>
          </p:cNvSpPr>
          <p:nvPr/>
        </p:nvSpPr>
        <p:spPr bwMode="auto">
          <a:xfrm>
            <a:off x="5122334" y="1966913"/>
            <a:ext cx="541867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6630" name="Line 17"/>
          <p:cNvSpPr>
            <a:spLocks noChangeShapeType="1"/>
          </p:cNvSpPr>
          <p:nvPr/>
        </p:nvSpPr>
        <p:spPr bwMode="auto">
          <a:xfrm flipH="1">
            <a:off x="4876801" y="2819400"/>
            <a:ext cx="338667" cy="228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6631" name="Line 19"/>
          <p:cNvSpPr>
            <a:spLocks noChangeShapeType="1"/>
          </p:cNvSpPr>
          <p:nvPr/>
        </p:nvSpPr>
        <p:spPr bwMode="auto">
          <a:xfrm flipV="1">
            <a:off x="1761067" y="3657600"/>
            <a:ext cx="812800" cy="152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6632" name="Oval 20"/>
          <p:cNvSpPr>
            <a:spLocks noChangeArrowheads="1"/>
          </p:cNvSpPr>
          <p:nvPr/>
        </p:nvSpPr>
        <p:spPr bwMode="auto">
          <a:xfrm>
            <a:off x="2573867" y="6143625"/>
            <a:ext cx="812800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272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70135" y="1447800"/>
            <a:ext cx="3818467" cy="4267200"/>
          </a:xfrm>
        </p:spPr>
        <p:txBody>
          <a:bodyPr/>
          <a:lstStyle/>
          <a:p>
            <a:pPr marL="533400" indent="-533400">
              <a:lnSpc>
                <a:spcPct val="80000"/>
              </a:lnSpc>
            </a:pPr>
            <a:r>
              <a:rPr lang="en-US" sz="2000" b="1" u="sng"/>
              <a:t>If</a:t>
            </a:r>
            <a:r>
              <a:rPr lang="en-US" sz="2000" b="1"/>
              <a:t> you have already defined a set of values labels and need to repeat for another variable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b="1"/>
              <a:t>Example:</a:t>
            </a:r>
          </a:p>
          <a:p>
            <a:pPr marL="1447800" lvl="2" indent="-533400">
              <a:lnSpc>
                <a:spcPct val="80000"/>
              </a:lnSpc>
            </a:pPr>
            <a:r>
              <a:rPr lang="en-US" sz="2000" b="1"/>
              <a:t>1=Yes</a:t>
            </a:r>
          </a:p>
          <a:p>
            <a:pPr marL="1447800" lvl="2" indent="-533400">
              <a:lnSpc>
                <a:spcPct val="80000"/>
              </a:lnSpc>
            </a:pPr>
            <a:r>
              <a:rPr lang="en-US" sz="2000" b="1"/>
              <a:t>2=No</a:t>
            </a:r>
          </a:p>
          <a:p>
            <a:pPr marL="1447800" lvl="2" indent="-533400">
              <a:lnSpc>
                <a:spcPct val="80000"/>
              </a:lnSpc>
            </a:pPr>
            <a:r>
              <a:rPr lang="en-US" sz="2000" b="1"/>
              <a:t>9=Unknown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000" b="1"/>
              <a:t>Double click on set of values you wish to copy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000" b="1"/>
              <a:t>CTRL+C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000" b="1"/>
              <a:t>Double click where you want to copy the values to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000" b="1"/>
              <a:t>CTRL+V</a:t>
            </a:r>
          </a:p>
        </p:txBody>
      </p:sp>
      <p:graphicFrame>
        <p:nvGraphicFramePr>
          <p:cNvPr id="27652" name="Object 10"/>
          <p:cNvGraphicFramePr>
            <a:graphicFrameLocks noGrp="1" noChangeAspect="1"/>
          </p:cNvGraphicFramePr>
          <p:nvPr>
            <p:ph sz="half" idx="1"/>
          </p:nvPr>
        </p:nvGraphicFramePr>
        <p:xfrm>
          <a:off x="1693334" y="1812926"/>
          <a:ext cx="4605867" cy="451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7" name="Bitmap Image" r:id="rId4" imgW="5619048" imgH="5723810" progId="Paint.Picture">
                  <p:embed/>
                </p:oleObj>
              </mc:Choice>
              <mc:Fallback>
                <p:oleObj name="Bitmap Image" r:id="rId4" imgW="5619048" imgH="572381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334" y="1812926"/>
                        <a:ext cx="4605867" cy="451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Oval 12"/>
          <p:cNvSpPr>
            <a:spLocks noChangeArrowheads="1"/>
          </p:cNvSpPr>
          <p:nvPr/>
        </p:nvSpPr>
        <p:spPr bwMode="auto">
          <a:xfrm>
            <a:off x="2535767" y="5991225"/>
            <a:ext cx="812800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7654" name="Oval 13"/>
          <p:cNvSpPr>
            <a:spLocks noChangeArrowheads="1"/>
          </p:cNvSpPr>
          <p:nvPr/>
        </p:nvSpPr>
        <p:spPr bwMode="auto">
          <a:xfrm>
            <a:off x="5215468" y="2362200"/>
            <a:ext cx="474133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7655" name="Line 15"/>
          <p:cNvSpPr>
            <a:spLocks noChangeShapeType="1"/>
          </p:cNvSpPr>
          <p:nvPr/>
        </p:nvSpPr>
        <p:spPr bwMode="auto">
          <a:xfrm flipH="1">
            <a:off x="5621868" y="2971800"/>
            <a:ext cx="541867" cy="3048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7656" name="Line 16"/>
          <p:cNvSpPr>
            <a:spLocks noChangeShapeType="1"/>
          </p:cNvSpPr>
          <p:nvPr/>
        </p:nvSpPr>
        <p:spPr bwMode="auto">
          <a:xfrm flipH="1" flipV="1">
            <a:off x="5583768" y="3752850"/>
            <a:ext cx="474133" cy="381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06600" y="179690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การกำหนดค่าให้ตัวแปร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(Adding Variable Value Labels)</a:t>
            </a:r>
          </a:p>
        </p:txBody>
      </p:sp>
      <p:sp>
        <p:nvSpPr>
          <p:cNvPr id="2" name="Rectangle 1"/>
          <p:cNvSpPr/>
          <p:nvPr/>
        </p:nvSpPr>
        <p:spPr>
          <a:xfrm>
            <a:off x="4388196" y="844289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Time Saving TIP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2616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แบบฝึกหัดที่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1 (Exercise 1):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Importing data from Excel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7568" y="2204864"/>
            <a:ext cx="7772400" cy="2819400"/>
          </a:xfrm>
        </p:spPr>
        <p:txBody>
          <a:bodyPr>
            <a:normAutofit/>
          </a:bodyPr>
          <a:lstStyle/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การนำข้อมูลเข้าโปรแกรม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SPSS (Importing data)</a:t>
            </a:r>
          </a:p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การกำหนดคำอธิบายให้ตัวแปร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 (Labeling variables)</a:t>
            </a:r>
          </a:p>
          <a:p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การกำหนดค่าให้ตัวแปร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(Assigning variable values)</a:t>
            </a:r>
          </a:p>
        </p:txBody>
      </p:sp>
    </p:spTree>
    <p:extLst>
      <p:ext uri="{BB962C8B-B14F-4D97-AF65-F5344CB8AC3E}">
        <p14:creationId xmlns:p14="http://schemas.microsoft.com/office/powerpoint/2010/main" val="27332735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แบบฝึกหัดที่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1 </a:t>
            </a:r>
            <a:br>
              <a:rPr lang="th-TH" dirty="0"/>
            </a:br>
            <a:r>
              <a:rPr lang="en-US" dirty="0"/>
              <a:t>Exercise 1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916833"/>
            <a:ext cx="8229600" cy="4209331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EucrosiaUPC" pitchFamily="18" charset="-34"/>
                <a:cs typeface="EucrosiaUPC" pitchFamily="18" charset="-34"/>
              </a:rPr>
              <a:t>1.  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การนำข้อมูลเข้าโปรแกรม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SPSS</a:t>
            </a:r>
            <a:r>
              <a:rPr lang="th-TH" sz="3600" dirty="0">
                <a:latin typeface="EucrosiaUPC" pitchFamily="18" charset="-34"/>
                <a:cs typeface="EucrosiaUPC" pitchFamily="18" charset="-34"/>
              </a:rPr>
              <a:t> โดยใช้ข้อมูลจาก </a:t>
            </a:r>
            <a:r>
              <a:rPr lang="en-US" sz="3600" dirty="0">
                <a:latin typeface="EucrosiaUPC" pitchFamily="18" charset="-34"/>
                <a:cs typeface="EucrosiaUPC" pitchFamily="18" charset="-34"/>
              </a:rPr>
              <a:t>Excel (Import the data into SPSS from an Excel spreadsheet)</a:t>
            </a:r>
          </a:p>
        </p:txBody>
      </p:sp>
    </p:spTree>
    <p:extLst>
      <p:ext uri="{BB962C8B-B14F-4D97-AF65-F5344CB8AC3E}">
        <p14:creationId xmlns:p14="http://schemas.microsoft.com/office/powerpoint/2010/main" val="28574559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5520" y="1628800"/>
            <a:ext cx="8712968" cy="4648200"/>
          </a:xfrm>
        </p:spPr>
        <p:txBody>
          <a:bodyPr>
            <a:noAutofit/>
          </a:bodyPr>
          <a:lstStyle/>
          <a:p>
            <a:r>
              <a:rPr lang="en-US" dirty="0">
                <a:latin typeface="EucrosiaUPC" pitchFamily="18" charset="-34"/>
                <a:cs typeface="EucrosiaUPC" pitchFamily="18" charset="-34"/>
              </a:rPr>
              <a:t>2.  </a:t>
            </a:r>
            <a:r>
              <a:rPr lang="th-TH" dirty="0">
                <a:latin typeface="EucrosiaUPC" pitchFamily="18" charset="-34"/>
                <a:cs typeface="EucrosiaUPC" pitchFamily="18" charset="-34"/>
              </a:rPr>
              <a:t>การกำหนดค่าให้ตัวแปร </a:t>
            </a:r>
            <a:r>
              <a:rPr lang="en-US" dirty="0">
                <a:latin typeface="EucrosiaUPC" pitchFamily="18" charset="-34"/>
                <a:cs typeface="EucrosiaUPC" pitchFamily="18" charset="-34"/>
              </a:rPr>
              <a:t>(Assign variable names and values to the following variables:</a:t>
            </a:r>
          </a:p>
          <a:p>
            <a:pPr lvl="1"/>
            <a:r>
              <a:rPr lang="en-US" sz="3200" dirty="0">
                <a:latin typeface="EucrosiaUPC" pitchFamily="18" charset="-34"/>
                <a:cs typeface="EucrosiaUPC" pitchFamily="18" charset="-34"/>
              </a:rPr>
              <a:t>Gender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เพศ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1= Male (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ชาย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)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2= Female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(หญิง)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en-US" sz="3200" dirty="0">
                <a:latin typeface="EucrosiaUPC" pitchFamily="18" charset="-34"/>
                <a:cs typeface="EucrosiaUPC" pitchFamily="18" charset="-34"/>
              </a:rPr>
              <a:t>Married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สถานภาพสมรส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1=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โสด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2=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คู่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3=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หม้าย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4=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หย่า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  <a:p>
            <a:pPr lvl="1"/>
            <a:r>
              <a:rPr lang="en-US" sz="3200" dirty="0" err="1">
                <a:latin typeface="EucrosiaUPC" pitchFamily="18" charset="-34"/>
                <a:cs typeface="EucrosiaUPC" pitchFamily="18" charset="-34"/>
              </a:rPr>
              <a:t>Pulm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ชนิดของวัณโรค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1=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วัณโรคปอด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(PTB) 2=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วัณโรคนอกปอด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(ETB)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3=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ทั้งสองโรค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(both)</a:t>
            </a:r>
          </a:p>
          <a:p>
            <a:pPr lvl="1"/>
            <a:r>
              <a:rPr lang="en-US" sz="3200" dirty="0">
                <a:latin typeface="EucrosiaUPC" pitchFamily="18" charset="-34"/>
                <a:cs typeface="EucrosiaUPC" pitchFamily="18" charset="-34"/>
              </a:rPr>
              <a:t>HIV 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การติดเชื้อ</a:t>
            </a:r>
            <a:r>
              <a:rPr lang="th-TH" sz="3200" dirty="0" err="1">
                <a:latin typeface="EucrosiaUPC" pitchFamily="18" charset="-34"/>
                <a:cs typeface="EucrosiaUPC" pitchFamily="18" charset="-34"/>
              </a:rPr>
              <a:t>เอช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ไอวี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1=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ผลบวก 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2= 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ผลลบ  </a:t>
            </a:r>
            <a:r>
              <a:rPr lang="en-US" sz="3200" dirty="0">
                <a:latin typeface="EucrosiaUPC" pitchFamily="18" charset="-34"/>
                <a:cs typeface="EucrosiaUPC" pitchFamily="18" charset="-34"/>
              </a:rPr>
              <a:t>3=</a:t>
            </a:r>
            <a:r>
              <a:rPr lang="th-TH" sz="3200" dirty="0">
                <a:latin typeface="EucrosiaUPC" pitchFamily="18" charset="-34"/>
                <a:cs typeface="EucrosiaUPC" pitchFamily="18" charset="-34"/>
              </a:rPr>
              <a:t> ไม่ทราบ</a:t>
            </a:r>
            <a:endParaRPr lang="en-US" sz="3200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แบบฝึกหัดที่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1 </a:t>
            </a:r>
            <a:br>
              <a:rPr lang="th-TH" dirty="0"/>
            </a:br>
            <a:r>
              <a:rPr lang="en-US" dirty="0"/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41566116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02401" y="1295400"/>
            <a:ext cx="3818467" cy="5181600"/>
          </a:xfrm>
        </p:spPr>
        <p:txBody>
          <a:bodyPr/>
          <a:lstStyle/>
          <a:p>
            <a:r>
              <a:rPr lang="en-US" sz="2400" b="1"/>
              <a:t>Edit</a:t>
            </a:r>
          </a:p>
          <a:p>
            <a:pPr lvl="1"/>
            <a:r>
              <a:rPr lang="en-US" sz="2400" b="1"/>
              <a:t>Standard cut, copy, and paste functionality</a:t>
            </a:r>
          </a:p>
          <a:p>
            <a:pPr lvl="1"/>
            <a:r>
              <a:rPr lang="en-US" sz="2400" b="1"/>
              <a:t>Insert cases</a:t>
            </a:r>
          </a:p>
          <a:p>
            <a:pPr lvl="1"/>
            <a:r>
              <a:rPr lang="en-US" sz="2400" b="1"/>
              <a:t>Insert variables</a:t>
            </a:r>
          </a:p>
          <a:p>
            <a:pPr lvl="1"/>
            <a:r>
              <a:rPr lang="en-US" sz="2400" b="1"/>
              <a:t>Find function</a:t>
            </a:r>
          </a:p>
          <a:p>
            <a:pPr lvl="1"/>
            <a:r>
              <a:rPr lang="en-US" sz="2400" b="1"/>
              <a:t>Options</a:t>
            </a:r>
          </a:p>
          <a:p>
            <a:pPr lvl="2"/>
            <a:r>
              <a:rPr lang="en-US" b="1"/>
              <a:t>Allows you to select specifics for keeping a log of your work</a:t>
            </a:r>
          </a:p>
        </p:txBody>
      </p:sp>
      <p:graphicFrame>
        <p:nvGraphicFramePr>
          <p:cNvPr id="32772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896535" y="1504950"/>
          <a:ext cx="4334933" cy="499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" name="Bitmap Image" r:id="rId4" imgW="4828571" imgH="5609524" progId="Paint.Picture">
                  <p:embed/>
                </p:oleObj>
              </mc:Choice>
              <mc:Fallback>
                <p:oleObj name="Bitmap Image" r:id="rId4" imgW="4828571" imgH="56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535" y="1504950"/>
                        <a:ext cx="4334933" cy="499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95670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เมนูและหน้าที่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(Menus and Functions)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010400" y="1828800"/>
            <a:ext cx="3505200" cy="4114800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Edit Options</a:t>
            </a:r>
          </a:p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Viewer Tab</a:t>
            </a:r>
          </a:p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Item: </a:t>
            </a:r>
            <a:r>
              <a:rPr lang="en-US" sz="2800" b="1" dirty="0"/>
              <a:t>Log</a:t>
            </a:r>
          </a:p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Check “Display commands in the log”</a:t>
            </a:r>
          </a:p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Apply</a:t>
            </a:r>
          </a:p>
          <a:p>
            <a:pPr marL="533400" indent="-533400">
              <a:buFontTx/>
              <a:buAutoNum type="arabicPeriod"/>
            </a:pPr>
            <a:r>
              <a:rPr lang="en-US" sz="2800" b="1" dirty="0">
                <a:sym typeface="Wingdings" pitchFamily="2" charset="2"/>
              </a:rPr>
              <a:t> OK</a:t>
            </a:r>
            <a:endParaRPr lang="en-US" sz="2800" b="1" dirty="0"/>
          </a:p>
          <a:p>
            <a:pPr marL="533400" indent="-533400">
              <a:buFontTx/>
              <a:buAutoNum type="arabicPeriod"/>
            </a:pPr>
            <a:endParaRPr lang="en-US" sz="2800" b="1" dirty="0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9" t="12502" r="30472" b="28253"/>
          <a:stretch>
            <a:fillRect/>
          </a:stretch>
        </p:blipFill>
        <p:spPr bwMode="auto">
          <a:xfrm>
            <a:off x="1676401" y="1676402"/>
            <a:ext cx="5228167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19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การตรวจสอบข้อมูลซ้ำ</a:t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Checking data for duplicates</a:t>
            </a:r>
          </a:p>
        </p:txBody>
      </p:sp>
    </p:spTree>
    <p:extLst>
      <p:ext uri="{BB962C8B-B14F-4D97-AF65-F5344CB8AC3E}">
        <p14:creationId xmlns:p14="http://schemas.microsoft.com/office/powerpoint/2010/main" val="6169534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37868" y="1295400"/>
            <a:ext cx="3344333" cy="3352800"/>
          </a:xfrm>
        </p:spPr>
        <p:txBody>
          <a:bodyPr/>
          <a:lstStyle/>
          <a:p>
            <a:r>
              <a:rPr lang="en-US" sz="2800" b="1"/>
              <a:t>Data</a:t>
            </a:r>
          </a:p>
          <a:p>
            <a:pPr lvl="1"/>
            <a:r>
              <a:rPr lang="en-US" b="1"/>
              <a:t>Sort Cases</a:t>
            </a:r>
          </a:p>
          <a:p>
            <a:pPr lvl="1"/>
            <a:r>
              <a:rPr lang="en-US" b="1"/>
              <a:t>Identify Duplicate Cases</a:t>
            </a:r>
          </a:p>
          <a:p>
            <a:pPr lvl="1"/>
            <a:endParaRPr lang="en-US" b="1"/>
          </a:p>
        </p:txBody>
      </p:sp>
      <p:graphicFrame>
        <p:nvGraphicFramePr>
          <p:cNvPr id="35844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964267" y="1524000"/>
          <a:ext cx="4470400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Bitmap Image" r:id="rId4" imgW="5401429" imgH="5792008" progId="Paint.Picture">
                  <p:embed/>
                </p:oleObj>
              </mc:Choice>
              <mc:Fallback>
                <p:oleObj name="Bitmap Image" r:id="rId4" imgW="5401429" imgH="5792008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4267" y="1524000"/>
                        <a:ext cx="4470400" cy="495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เมนูและหน้าที่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(Menus and Functions)</a:t>
            </a:r>
          </a:p>
        </p:txBody>
      </p:sp>
    </p:spTree>
    <p:extLst>
      <p:ext uri="{BB962C8B-B14F-4D97-AF65-F5344CB8AC3E}">
        <p14:creationId xmlns:p14="http://schemas.microsoft.com/office/powerpoint/2010/main" val="32687223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การตรวจสอบข้อมูลที่ซ้ำซ้อน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Checking Data 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for Duplicate Cases</a:t>
            </a:r>
          </a:p>
        </p:txBody>
      </p:sp>
      <p:sp>
        <p:nvSpPr>
          <p:cNvPr id="3911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72200" y="1295400"/>
            <a:ext cx="3810000" cy="5410200"/>
          </a:xfrm>
        </p:spPr>
        <p:txBody>
          <a:bodyPr/>
          <a:lstStyle/>
          <a:p>
            <a:pPr marL="533400" indent="-533400">
              <a:lnSpc>
                <a:spcPct val="80000"/>
              </a:lnSpc>
            </a:pPr>
            <a:r>
              <a:rPr lang="en-US" sz="2400" b="1" dirty="0"/>
              <a:t>Data entry error may lead to duplicate cases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b="1" dirty="0"/>
              <a:t>Should have 1 line per unique id (case)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Data  Identify Duplicate Cases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Check “Indicator of primary cases”</a:t>
            </a:r>
          </a:p>
          <a:p>
            <a:pPr marL="533400" indent="-533400">
              <a:lnSpc>
                <a:spcPct val="80000"/>
              </a:lnSpc>
              <a:buNone/>
            </a:pPr>
            <a:r>
              <a:rPr lang="en-US" sz="2400" b="1" dirty="0">
                <a:sym typeface="Wingdings" pitchFamily="2" charset="2"/>
              </a:rPr>
              <a:t>      -  First case in each group is primary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3"/>
            </a:pPr>
            <a:r>
              <a:rPr lang="en-US" sz="2400" b="1" dirty="0">
                <a:sym typeface="Wingdings" pitchFamily="2" charset="2"/>
              </a:rPr>
              <a:t>Select unique id variable (</a:t>
            </a:r>
            <a:r>
              <a:rPr lang="en-US" sz="2400" b="1" dirty="0" err="1">
                <a:sym typeface="Wingdings" pitchFamily="2" charset="2"/>
              </a:rPr>
              <a:t>pk_surve</a:t>
            </a:r>
            <a:r>
              <a:rPr lang="en-US" sz="2400" b="1" dirty="0">
                <a:sym typeface="Wingdings" pitchFamily="2" charset="2"/>
              </a:rPr>
              <a:t>) 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3"/>
            </a:pPr>
            <a:r>
              <a:rPr lang="en-US" sz="2400" b="1" dirty="0">
                <a:sym typeface="Wingdings" pitchFamily="2" charset="2"/>
              </a:rPr>
              <a:t> Arrow to move into “Define matching cases by”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3"/>
            </a:pPr>
            <a:r>
              <a:rPr lang="en-US" sz="2400" b="1" dirty="0">
                <a:sym typeface="Wingdings" pitchFamily="2" charset="2"/>
              </a:rPr>
              <a:t> OK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6" r="54382" b="26253"/>
          <a:stretch>
            <a:fillRect/>
          </a:stretch>
        </p:blipFill>
        <p:spPr bwMode="auto">
          <a:xfrm>
            <a:off x="1718257" y="1916833"/>
            <a:ext cx="4163888" cy="464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80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1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60800" y="2143125"/>
            <a:ext cx="3657600" cy="1322388"/>
          </a:xfrm>
          <a:noFill/>
        </p:spPr>
      </p:pic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5486400" y="5943602"/>
            <a:ext cx="274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/>
              <a:t>Indicates 3 duplicates in the file</a:t>
            </a:r>
          </a:p>
        </p:txBody>
      </p:sp>
      <p:sp>
        <p:nvSpPr>
          <p:cNvPr id="37893" name="Text Box 13"/>
          <p:cNvSpPr txBox="1">
            <a:spLocks noChangeArrowheads="1"/>
          </p:cNvSpPr>
          <p:nvPr/>
        </p:nvSpPr>
        <p:spPr bwMode="auto">
          <a:xfrm>
            <a:off x="2590800" y="5943602"/>
            <a:ext cx="274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/>
              <a:t>Number of unique cases</a:t>
            </a:r>
          </a:p>
        </p:txBody>
      </p:sp>
      <p:pic>
        <p:nvPicPr>
          <p:cNvPr id="37894" name="Picture 17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2533" y="3886202"/>
            <a:ext cx="5892800" cy="1890713"/>
          </a:xfrm>
          <a:noFill/>
        </p:spPr>
      </p:pic>
      <p:sp>
        <p:nvSpPr>
          <p:cNvPr id="37895" name="Rectangle 19"/>
          <p:cNvSpPr>
            <a:spLocks noChangeArrowheads="1"/>
          </p:cNvSpPr>
          <p:nvPr/>
        </p:nvSpPr>
        <p:spPr bwMode="auto">
          <a:xfrm>
            <a:off x="1896534" y="1547813"/>
            <a:ext cx="175965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/>
              <a:t>Frequencies</a:t>
            </a:r>
          </a:p>
        </p:txBody>
      </p:sp>
      <p:sp>
        <p:nvSpPr>
          <p:cNvPr id="37896" name="Oval 20"/>
          <p:cNvSpPr>
            <a:spLocks noChangeArrowheads="1"/>
          </p:cNvSpPr>
          <p:nvPr/>
        </p:nvSpPr>
        <p:spPr bwMode="auto">
          <a:xfrm>
            <a:off x="5215467" y="2743200"/>
            <a:ext cx="812800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7" name="Text Box 21"/>
          <p:cNvSpPr txBox="1">
            <a:spLocks noChangeArrowheads="1"/>
          </p:cNvSpPr>
          <p:nvPr/>
        </p:nvSpPr>
        <p:spPr bwMode="auto">
          <a:xfrm>
            <a:off x="6366935" y="1600202"/>
            <a:ext cx="291253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/>
              <a:t>Number of total cases</a:t>
            </a:r>
          </a:p>
        </p:txBody>
      </p:sp>
      <p:sp>
        <p:nvSpPr>
          <p:cNvPr id="37898" name="Line 22"/>
          <p:cNvSpPr>
            <a:spLocks noChangeShapeType="1"/>
          </p:cNvSpPr>
          <p:nvPr/>
        </p:nvSpPr>
        <p:spPr bwMode="auto">
          <a:xfrm flipH="1">
            <a:off x="5892800" y="2057400"/>
            <a:ext cx="609600" cy="609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7899" name="Oval 23"/>
          <p:cNvSpPr>
            <a:spLocks noChangeArrowheads="1"/>
          </p:cNvSpPr>
          <p:nvPr/>
        </p:nvSpPr>
        <p:spPr bwMode="auto">
          <a:xfrm>
            <a:off x="5118100" y="4814888"/>
            <a:ext cx="609600" cy="2286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900" name="Oval 24"/>
          <p:cNvSpPr>
            <a:spLocks noChangeArrowheads="1"/>
          </p:cNvSpPr>
          <p:nvPr/>
        </p:nvSpPr>
        <p:spPr bwMode="auto">
          <a:xfrm>
            <a:off x="4944534" y="5105400"/>
            <a:ext cx="745067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901" name="Line 25"/>
          <p:cNvSpPr>
            <a:spLocks noChangeShapeType="1"/>
          </p:cNvSpPr>
          <p:nvPr/>
        </p:nvSpPr>
        <p:spPr bwMode="auto">
          <a:xfrm flipV="1">
            <a:off x="4334935" y="5334000"/>
            <a:ext cx="677333" cy="609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7902" name="Line 26"/>
          <p:cNvSpPr>
            <a:spLocks noChangeShapeType="1"/>
          </p:cNvSpPr>
          <p:nvPr/>
        </p:nvSpPr>
        <p:spPr bwMode="auto">
          <a:xfrm flipH="1" flipV="1">
            <a:off x="5689600" y="4953000"/>
            <a:ext cx="812800" cy="990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2201333" y="228600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การตรวจสอบข้อมูลที่ซ้ำซ้อน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Checking Data 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for Duplicate Cases- output</a:t>
            </a:r>
          </a:p>
        </p:txBody>
      </p:sp>
    </p:spTree>
    <p:extLst>
      <p:ext uri="{BB962C8B-B14F-4D97-AF65-F5344CB8AC3E}">
        <p14:creationId xmlns:p14="http://schemas.microsoft.com/office/powerpoint/2010/main" val="21770215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/>
              <a:t>Checking Data</a:t>
            </a:r>
            <a:br>
              <a:rPr lang="en-US" sz="3600"/>
            </a:br>
            <a:r>
              <a:rPr lang="en-US" sz="2800" i="1"/>
              <a:t>for Duplicate Cases – Data Editor</a:t>
            </a: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00057" y="1646238"/>
            <a:ext cx="3818467" cy="4876800"/>
          </a:xfrm>
        </p:spPr>
        <p:txBody>
          <a:bodyPr/>
          <a:lstStyle/>
          <a:p>
            <a:pPr marL="533400" indent="-533400">
              <a:lnSpc>
                <a:spcPct val="80000"/>
              </a:lnSpc>
            </a:pPr>
            <a:r>
              <a:rPr lang="en-US" sz="2400" b="1" dirty="0"/>
              <a:t>Duplicates will be together an appear at top of file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b="1" dirty="0"/>
              <a:t>Top entry is primary entry (*always check with raw file)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/>
              <a:t>Delete duplicate cases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/>
              <a:t>Highlight rows to delete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Edit 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Clear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/>
              <a:t>Re-run “identify duplicate cases” function </a:t>
            </a:r>
          </a:p>
        </p:txBody>
      </p:sp>
      <p:sp>
        <p:nvSpPr>
          <p:cNvPr id="38916" name="Text Box 6"/>
          <p:cNvSpPr txBox="1">
            <a:spLocks noChangeArrowheads="1"/>
          </p:cNvSpPr>
          <p:nvPr/>
        </p:nvSpPr>
        <p:spPr bwMode="auto">
          <a:xfrm>
            <a:off x="1524000" y="1295402"/>
            <a:ext cx="2971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/>
              <a:t>2 entries for same pk_surve ID</a:t>
            </a:r>
          </a:p>
        </p:txBody>
      </p:sp>
      <p:graphicFrame>
        <p:nvGraphicFramePr>
          <p:cNvPr id="38917" name="Object 8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0" y="2286002"/>
          <a:ext cx="4470400" cy="417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9" name="Bitmap Image" r:id="rId4" imgW="4885714" imgH="5601482" progId="Paint.Picture">
                  <p:embed/>
                </p:oleObj>
              </mc:Choice>
              <mc:Fallback>
                <p:oleObj name="Bitmap Image" r:id="rId4" imgW="4885714" imgH="560148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286002"/>
                        <a:ext cx="4470400" cy="417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8" name="Oval 10"/>
          <p:cNvSpPr>
            <a:spLocks noChangeArrowheads="1"/>
          </p:cNvSpPr>
          <p:nvPr/>
        </p:nvSpPr>
        <p:spPr bwMode="auto">
          <a:xfrm>
            <a:off x="2015068" y="2971800"/>
            <a:ext cx="1439333" cy="1600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9" name="Line 11"/>
          <p:cNvSpPr>
            <a:spLocks noChangeShapeType="1"/>
          </p:cNvSpPr>
          <p:nvPr/>
        </p:nvSpPr>
        <p:spPr bwMode="auto">
          <a:xfrm>
            <a:off x="2709335" y="2057400"/>
            <a:ext cx="67733" cy="914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865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Checking Data</a:t>
            </a:r>
            <a:br>
              <a:rPr lang="en-US" sz="3600"/>
            </a:br>
            <a:r>
              <a:rPr lang="en-US" sz="2800" i="1"/>
              <a:t>for Duplicate Cases – Output after corrections</a:t>
            </a:r>
          </a:p>
        </p:txBody>
      </p:sp>
      <p:pic>
        <p:nvPicPr>
          <p:cNvPr id="39939" name="Picture 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3068" y="2438400"/>
            <a:ext cx="4334933" cy="1371600"/>
          </a:xfrm>
          <a:noFill/>
        </p:spPr>
      </p:pic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2032002" y="1676401"/>
            <a:ext cx="1767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imes New Roman" pitchFamily="18" charset="0"/>
              </a:rPr>
              <a:t>Frequencies</a:t>
            </a:r>
          </a:p>
        </p:txBody>
      </p:sp>
      <p:sp>
        <p:nvSpPr>
          <p:cNvPr id="39941" name="Text Box 8"/>
          <p:cNvSpPr txBox="1">
            <a:spLocks noChangeArrowheads="1"/>
          </p:cNvSpPr>
          <p:nvPr/>
        </p:nvSpPr>
        <p:spPr bwMode="auto">
          <a:xfrm>
            <a:off x="6366933" y="1676401"/>
            <a:ext cx="2743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/>
              <a:t>Number of total cases</a:t>
            </a:r>
          </a:p>
        </p:txBody>
      </p:sp>
      <p:sp>
        <p:nvSpPr>
          <p:cNvPr id="39942" name="Text Box 10"/>
          <p:cNvSpPr txBox="1">
            <a:spLocks noChangeArrowheads="1"/>
          </p:cNvSpPr>
          <p:nvPr/>
        </p:nvSpPr>
        <p:spPr bwMode="auto">
          <a:xfrm>
            <a:off x="2590800" y="5943602"/>
            <a:ext cx="274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/>
              <a:t>Number of unique cases</a:t>
            </a:r>
          </a:p>
        </p:txBody>
      </p:sp>
      <p:sp>
        <p:nvSpPr>
          <p:cNvPr id="39943" name="Text Box 12"/>
          <p:cNvSpPr txBox="1">
            <a:spLocks noChangeArrowheads="1"/>
          </p:cNvSpPr>
          <p:nvPr/>
        </p:nvSpPr>
        <p:spPr bwMode="auto">
          <a:xfrm>
            <a:off x="7010400" y="5775326"/>
            <a:ext cx="3429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CC00"/>
              </a:buClr>
              <a:buFont typeface="Wingdings" pitchFamily="2" charset="2"/>
              <a:buNone/>
            </a:pPr>
            <a:r>
              <a:rPr lang="en-US" sz="1600" b="1" dirty="0"/>
              <a:t>NO DUPLICATES!</a:t>
            </a:r>
          </a:p>
        </p:txBody>
      </p:sp>
      <p:pic>
        <p:nvPicPr>
          <p:cNvPr id="39944" name="Picture 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7068" y="4191000"/>
            <a:ext cx="6028267" cy="1447800"/>
          </a:xfrm>
          <a:noFill/>
        </p:spPr>
      </p:pic>
      <p:sp>
        <p:nvSpPr>
          <p:cNvPr id="39945" name="Oval 17"/>
          <p:cNvSpPr>
            <a:spLocks noChangeArrowheads="1"/>
          </p:cNvSpPr>
          <p:nvPr/>
        </p:nvSpPr>
        <p:spPr bwMode="auto">
          <a:xfrm>
            <a:off x="5486400" y="3048000"/>
            <a:ext cx="812800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9946" name="Line 18"/>
          <p:cNvSpPr>
            <a:spLocks noChangeShapeType="1"/>
          </p:cNvSpPr>
          <p:nvPr/>
        </p:nvSpPr>
        <p:spPr bwMode="auto">
          <a:xfrm flipH="1">
            <a:off x="6096001" y="2057400"/>
            <a:ext cx="677333" cy="990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39947" name="Oval 19"/>
          <p:cNvSpPr>
            <a:spLocks noChangeArrowheads="1"/>
          </p:cNvSpPr>
          <p:nvPr/>
        </p:nvSpPr>
        <p:spPr bwMode="auto">
          <a:xfrm>
            <a:off x="4741334" y="4976813"/>
            <a:ext cx="745067" cy="6096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98606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แบบฝึกหัดที่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2 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Exercise 2:  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Checking Data for Duplicates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1544" y="1916833"/>
            <a:ext cx="8229600" cy="4525963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Duplicates 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ข้อมูลซ้ำ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Cleaning/editing  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การทำความสะอาด/การปรับปรุง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Save 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การบันทึก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60496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53200" y="1600200"/>
            <a:ext cx="4114800" cy="4114800"/>
          </a:xfrm>
        </p:spPr>
        <p:txBody>
          <a:bodyPr>
            <a:normAutofit lnSpcReduction="10000"/>
          </a:bodyPr>
          <a:lstStyle/>
          <a:p>
            <a:r>
              <a:rPr lang="en-US" sz="2400" b="1"/>
              <a:t>Data</a:t>
            </a:r>
          </a:p>
          <a:p>
            <a:pPr lvl="1"/>
            <a:r>
              <a:rPr lang="en-US" sz="2400" b="1"/>
              <a:t>Sort cases</a:t>
            </a:r>
          </a:p>
          <a:p>
            <a:pPr lvl="1"/>
            <a:r>
              <a:rPr lang="en-US" sz="2400" b="1"/>
              <a:t>Merge files</a:t>
            </a:r>
          </a:p>
          <a:p>
            <a:pPr lvl="2"/>
            <a:r>
              <a:rPr lang="en-US" b="1"/>
              <a:t>Add 2 data files together </a:t>
            </a:r>
          </a:p>
          <a:p>
            <a:pPr lvl="2"/>
            <a:r>
              <a:rPr lang="en-US" b="1"/>
              <a:t>MUST be sorted!!!</a:t>
            </a:r>
          </a:p>
          <a:p>
            <a:pPr lvl="1"/>
            <a:r>
              <a:rPr lang="en-US" sz="2400" b="1"/>
              <a:t>Select cases</a:t>
            </a:r>
          </a:p>
          <a:p>
            <a:pPr lvl="2"/>
            <a:r>
              <a:rPr lang="en-US" b="1"/>
              <a:t>e.g., only patients with Extrapulmonary TB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06" b="29167"/>
          <a:stretch>
            <a:fillRect/>
          </a:stretch>
        </p:blipFill>
        <p:spPr bwMode="auto">
          <a:xfrm>
            <a:off x="2057400" y="1371600"/>
            <a:ext cx="4495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5341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: 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การเลือกข้อมูล</a:t>
            </a:r>
            <a:b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Data 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Select cases</a:t>
            </a:r>
          </a:p>
        </p:txBody>
      </p:sp>
      <p:sp>
        <p:nvSpPr>
          <p:cNvPr id="54477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163734" y="1556792"/>
            <a:ext cx="4199467" cy="5148808"/>
          </a:xfrm>
          <a:noFill/>
        </p:spPr>
        <p:txBody>
          <a:bodyPr/>
          <a:lstStyle/>
          <a:p>
            <a:pPr marL="533400" indent="-533400"/>
            <a:r>
              <a:rPr lang="en-US" sz="2800" b="1" dirty="0">
                <a:sym typeface="Wingdings" pitchFamily="2" charset="2"/>
              </a:rPr>
              <a:t> Data  Select Cases</a:t>
            </a:r>
          </a:p>
          <a:p>
            <a:pPr marL="533400" indent="-533400"/>
            <a:r>
              <a:rPr lang="en-US" sz="2800" b="1" dirty="0">
                <a:sym typeface="Wingdings" pitchFamily="2" charset="2"/>
              </a:rPr>
              <a:t>Check “If condition is satisfied” </a:t>
            </a:r>
          </a:p>
          <a:p>
            <a:pPr marL="533400" indent="-533400"/>
            <a:r>
              <a:rPr lang="en-US" sz="2800" b="1" dirty="0">
                <a:sym typeface="Wingdings" pitchFamily="2" charset="2"/>
              </a:rPr>
              <a:t>Click “If” </a:t>
            </a:r>
          </a:p>
          <a:p>
            <a:pPr marL="533400" indent="-533400"/>
            <a:r>
              <a:rPr lang="en-US" sz="2800" b="1" dirty="0">
                <a:sym typeface="Wingdings" pitchFamily="2" charset="2"/>
              </a:rPr>
              <a:t>Select variable (</a:t>
            </a:r>
            <a:r>
              <a:rPr lang="en-US" sz="2800" b="1" dirty="0" err="1">
                <a:sym typeface="Wingdings" pitchFamily="2" charset="2"/>
              </a:rPr>
              <a:t>pulm</a:t>
            </a:r>
            <a:r>
              <a:rPr lang="en-US" sz="2800" b="1" dirty="0">
                <a:sym typeface="Wingdings" pitchFamily="2" charset="2"/>
              </a:rPr>
              <a:t>) </a:t>
            </a:r>
          </a:p>
          <a:p>
            <a:pPr marL="533400" indent="-533400"/>
            <a:r>
              <a:rPr lang="en-US" sz="2800" b="1" dirty="0">
                <a:sym typeface="Wingdings" pitchFamily="2" charset="2"/>
              </a:rPr>
              <a:t> Arrow to move into “Select Cases: If ”</a:t>
            </a:r>
          </a:p>
          <a:p>
            <a:pPr marL="533400" indent="-533400"/>
            <a:r>
              <a:rPr lang="en-US" sz="2800" b="1" dirty="0" err="1">
                <a:sym typeface="Wingdings" pitchFamily="2" charset="2"/>
              </a:rPr>
              <a:t>Pulm</a:t>
            </a:r>
            <a:r>
              <a:rPr lang="en-US" sz="2800" b="1" dirty="0">
                <a:sym typeface="Wingdings" pitchFamily="2" charset="2"/>
              </a:rPr>
              <a:t>=2 (</a:t>
            </a:r>
            <a:r>
              <a:rPr lang="en-US" sz="2800" b="1" dirty="0" err="1">
                <a:sym typeface="Wingdings" pitchFamily="2" charset="2"/>
              </a:rPr>
              <a:t>extrapulmonary</a:t>
            </a:r>
            <a:r>
              <a:rPr lang="en-US" sz="2800" b="1" dirty="0">
                <a:sym typeface="Wingdings" pitchFamily="2" charset="2"/>
              </a:rPr>
              <a:t> TB)</a:t>
            </a:r>
          </a:p>
          <a:p>
            <a:pPr marL="533400" indent="-533400"/>
            <a:r>
              <a:rPr lang="en-US" sz="2800" b="1" dirty="0">
                <a:sym typeface="Wingdings" pitchFamily="2" charset="2"/>
              </a:rPr>
              <a:t> Continue</a:t>
            </a:r>
          </a:p>
        </p:txBody>
      </p:sp>
      <p:graphicFrame>
        <p:nvGraphicFramePr>
          <p:cNvPr id="43012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1" y="1600200"/>
          <a:ext cx="4199467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3" name="Bitmap Image" r:id="rId4" imgW="6354062" imgH="5668166" progId="Paint.Picture">
                  <p:embed/>
                </p:oleObj>
              </mc:Choice>
              <mc:Fallback>
                <p:oleObj name="Bitmap Image" r:id="rId4" imgW="6354062" imgH="5668166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1" y="1600200"/>
                        <a:ext cx="4199467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Oval 9"/>
          <p:cNvSpPr>
            <a:spLocks noChangeArrowheads="1"/>
          </p:cNvSpPr>
          <p:nvPr/>
        </p:nvSpPr>
        <p:spPr bwMode="auto">
          <a:xfrm>
            <a:off x="2912533" y="2895600"/>
            <a:ext cx="1016000" cy="5334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3014" name="Line 10"/>
          <p:cNvSpPr>
            <a:spLocks noChangeShapeType="1"/>
          </p:cNvSpPr>
          <p:nvPr/>
        </p:nvSpPr>
        <p:spPr bwMode="auto">
          <a:xfrm flipH="1">
            <a:off x="3657600" y="1752600"/>
            <a:ext cx="406400" cy="10668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3015" name="Oval 11"/>
          <p:cNvSpPr>
            <a:spLocks noChangeArrowheads="1"/>
          </p:cNvSpPr>
          <p:nvPr/>
        </p:nvSpPr>
        <p:spPr bwMode="auto">
          <a:xfrm>
            <a:off x="2641600" y="4267200"/>
            <a:ext cx="406400" cy="2286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3016" name="Oval 12"/>
          <p:cNvSpPr>
            <a:spLocks noChangeArrowheads="1"/>
          </p:cNvSpPr>
          <p:nvPr/>
        </p:nvSpPr>
        <p:spPr bwMode="auto">
          <a:xfrm>
            <a:off x="3657601" y="3581400"/>
            <a:ext cx="474133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3017" name="Oval 13"/>
          <p:cNvSpPr>
            <a:spLocks noChangeArrowheads="1"/>
          </p:cNvSpPr>
          <p:nvPr/>
        </p:nvSpPr>
        <p:spPr bwMode="auto">
          <a:xfrm>
            <a:off x="3640667" y="5210175"/>
            <a:ext cx="609600" cy="3048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3018" name="Line 14"/>
          <p:cNvSpPr>
            <a:spLocks noChangeShapeType="1"/>
          </p:cNvSpPr>
          <p:nvPr/>
        </p:nvSpPr>
        <p:spPr bwMode="auto">
          <a:xfrm flipV="1">
            <a:off x="2370668" y="4495800"/>
            <a:ext cx="338667" cy="3048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3019" name="Line 16"/>
          <p:cNvSpPr>
            <a:spLocks noChangeShapeType="1"/>
          </p:cNvSpPr>
          <p:nvPr/>
        </p:nvSpPr>
        <p:spPr bwMode="auto">
          <a:xfrm flipH="1">
            <a:off x="4097867" y="3419475"/>
            <a:ext cx="203200" cy="228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3020" name="Line 17"/>
          <p:cNvSpPr>
            <a:spLocks noChangeShapeType="1"/>
          </p:cNvSpPr>
          <p:nvPr/>
        </p:nvSpPr>
        <p:spPr bwMode="auto">
          <a:xfrm flipV="1">
            <a:off x="3386667" y="5562600"/>
            <a:ext cx="406400" cy="4572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694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63734" y="1809750"/>
            <a:ext cx="4199467" cy="3124200"/>
          </a:xfrm>
          <a:noFill/>
        </p:spPr>
        <p:txBody>
          <a:bodyPr/>
          <a:lstStyle/>
          <a:p>
            <a:pPr marL="533400" indent="-533400"/>
            <a:r>
              <a:rPr lang="en-US" b="1">
                <a:sym typeface="Wingdings" pitchFamily="2" charset="2"/>
              </a:rPr>
              <a:t> OK</a:t>
            </a:r>
          </a:p>
          <a:p>
            <a:pPr marL="533400" indent="-533400"/>
            <a:r>
              <a:rPr lang="en-US" b="1">
                <a:sym typeface="Wingdings" pitchFamily="2" charset="2"/>
              </a:rPr>
              <a:t> Paste in Syntax for future use</a:t>
            </a:r>
          </a:p>
        </p:txBody>
      </p:sp>
      <p:graphicFrame>
        <p:nvGraphicFramePr>
          <p:cNvPr id="44036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896535" y="1600200"/>
          <a:ext cx="4131733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7" name="Bitmap Image" r:id="rId4" imgW="5466667" imgH="5800000" progId="Paint.Picture">
                  <p:embed/>
                </p:oleObj>
              </mc:Choice>
              <mc:Fallback>
                <p:oleObj name="Bitmap Image" r:id="rId4" imgW="5466667" imgH="580000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535" y="1600200"/>
                        <a:ext cx="4131733" cy="495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Oval 6"/>
          <p:cNvSpPr>
            <a:spLocks noChangeArrowheads="1"/>
          </p:cNvSpPr>
          <p:nvPr/>
        </p:nvSpPr>
        <p:spPr bwMode="auto">
          <a:xfrm>
            <a:off x="3183467" y="5105400"/>
            <a:ext cx="406400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4038" name="Oval 7"/>
          <p:cNvSpPr>
            <a:spLocks noChangeArrowheads="1"/>
          </p:cNvSpPr>
          <p:nvPr/>
        </p:nvSpPr>
        <p:spPr bwMode="auto">
          <a:xfrm>
            <a:off x="3598335" y="5105400"/>
            <a:ext cx="474133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4039" name="Line 8"/>
          <p:cNvSpPr>
            <a:spLocks noChangeShapeType="1"/>
          </p:cNvSpPr>
          <p:nvPr/>
        </p:nvSpPr>
        <p:spPr bwMode="auto">
          <a:xfrm>
            <a:off x="2099735" y="5181600"/>
            <a:ext cx="1083733" cy="152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4040" name="Line 9"/>
          <p:cNvSpPr>
            <a:spLocks noChangeShapeType="1"/>
          </p:cNvSpPr>
          <p:nvPr/>
        </p:nvSpPr>
        <p:spPr bwMode="auto">
          <a:xfrm flipH="1">
            <a:off x="3996267" y="4724400"/>
            <a:ext cx="1016000" cy="381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4041" name="Oval 10"/>
          <p:cNvSpPr>
            <a:spLocks noChangeArrowheads="1"/>
          </p:cNvSpPr>
          <p:nvPr/>
        </p:nvSpPr>
        <p:spPr bwMode="auto">
          <a:xfrm>
            <a:off x="3183468" y="3048000"/>
            <a:ext cx="1151467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353733" y="381000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</a:t>
            </a:r>
            <a:r>
              <a:rPr 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: </a:t>
            </a:r>
            <a:r>
              <a:rPr lang="th-TH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การเลือกข้อมูล</a:t>
            </a:r>
            <a:br>
              <a:rPr lang="th-TH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Data </a:t>
            </a:r>
            <a:r>
              <a:rPr lang="en-US" sz="40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Select cases</a:t>
            </a:r>
            <a:endParaRPr lang="en-US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crosiaUPC" pitchFamily="18" charset="-34"/>
              <a:cs typeface="Eucrosi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663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9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7" y="1752600"/>
          <a:ext cx="4445000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Bitmap Image" r:id="rId4" imgW="5934903" imgH="5619048" progId="Paint.Picture">
                  <p:embed/>
                </p:oleObj>
              </mc:Choice>
              <mc:Fallback>
                <p:oleObj name="Bitmap Image" r:id="rId4" imgW="5934903" imgH="5619048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7" y="1752600"/>
                        <a:ext cx="4445000" cy="480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0" name="Line 5"/>
          <p:cNvSpPr>
            <a:spLocks noChangeShapeType="1"/>
          </p:cNvSpPr>
          <p:nvPr/>
        </p:nvSpPr>
        <p:spPr bwMode="auto">
          <a:xfrm>
            <a:off x="1896533" y="1514500"/>
            <a:ext cx="0" cy="15716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45061" name="Text Box 6"/>
          <p:cNvSpPr txBox="1">
            <a:spLocks noChangeArrowheads="1"/>
          </p:cNvSpPr>
          <p:nvPr/>
        </p:nvSpPr>
        <p:spPr bwMode="auto">
          <a:xfrm>
            <a:off x="1727200" y="692697"/>
            <a:ext cx="243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/>
              <a:t>Unselected cases</a:t>
            </a:r>
          </a:p>
        </p:txBody>
      </p:sp>
      <p:sp>
        <p:nvSpPr>
          <p:cNvPr id="45062" name="Oval 7"/>
          <p:cNvSpPr>
            <a:spLocks noChangeArrowheads="1"/>
          </p:cNvSpPr>
          <p:nvPr/>
        </p:nvSpPr>
        <p:spPr bwMode="auto">
          <a:xfrm>
            <a:off x="3860800" y="2895600"/>
            <a:ext cx="609600" cy="3810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5063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6506635" y="1466850"/>
            <a:ext cx="3818467" cy="4648200"/>
          </a:xfrm>
        </p:spPr>
        <p:txBody>
          <a:bodyPr/>
          <a:lstStyle/>
          <a:p>
            <a:pPr>
              <a:buFontTx/>
              <a:buNone/>
            </a:pPr>
            <a:r>
              <a:rPr lang="en-US" b="1">
                <a:sym typeface="Wingdings" pitchFamily="2" charset="2"/>
              </a:rPr>
              <a:t>Select all cases</a:t>
            </a:r>
          </a:p>
          <a:p>
            <a:r>
              <a:rPr lang="en-US" sz="2800" b="1">
                <a:sym typeface="Wingdings" pitchFamily="2" charset="2"/>
              </a:rPr>
              <a:t> Data  Select Cases</a:t>
            </a:r>
          </a:p>
          <a:p>
            <a:r>
              <a:rPr lang="en-US" sz="2800" b="1">
                <a:sym typeface="Wingdings" pitchFamily="2" charset="2"/>
              </a:rPr>
              <a:t>Check “All Cases”</a:t>
            </a:r>
          </a:p>
          <a:p>
            <a:r>
              <a:rPr lang="en-US" sz="2800" b="1">
                <a:sym typeface="Wingdings" pitchFamily="2" charset="2"/>
              </a:rPr>
              <a:t> OK</a:t>
            </a:r>
          </a:p>
          <a:p>
            <a:pPr>
              <a:buFontTx/>
              <a:buNone/>
            </a:pPr>
            <a:endParaRPr lang="th-TH" sz="280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: 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การเลือกข้อมูล</a:t>
            </a:r>
            <a:b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Data 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Select cases</a:t>
            </a:r>
          </a:p>
        </p:txBody>
      </p:sp>
    </p:spTree>
    <p:extLst>
      <p:ext uri="{BB962C8B-B14F-4D97-AF65-F5344CB8AC3E}">
        <p14:creationId xmlns:p14="http://schemas.microsoft.com/office/powerpoint/2010/main" val="12492842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103534" y="1271588"/>
            <a:ext cx="3378200" cy="54102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800" b="1" dirty="0">
                <a:sym typeface="Wingdings" pitchFamily="2" charset="2"/>
              </a:rPr>
              <a:t>Select cases: Calculator pad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+</a:t>
            </a:r>
            <a:r>
              <a:rPr lang="en-US" sz="18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Plus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-</a:t>
            </a:r>
            <a:r>
              <a:rPr lang="en-US" sz="18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Minus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*</a:t>
            </a:r>
            <a:r>
              <a:rPr lang="en-US" sz="18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Multiply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/</a:t>
            </a:r>
            <a:r>
              <a:rPr lang="en-US" sz="18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Divide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&lt;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Less than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&gt;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greater than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&lt;=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Less than or equal to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&gt;=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Greater than or equal to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=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Equal to</a:t>
            </a:r>
          </a:p>
          <a:p>
            <a:pPr>
              <a:lnSpc>
                <a:spcPct val="80000"/>
              </a:lnSpc>
            </a:pPr>
            <a:r>
              <a:rPr lang="en-US" sz="2800" b="1" dirty="0">
                <a:sym typeface="Wingdings" pitchFamily="2" charset="2"/>
              </a:rPr>
              <a:t>~=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Not equal to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&amp;</a:t>
            </a:r>
            <a:r>
              <a:rPr lang="en-US" sz="1600" b="1" dirty="0">
                <a:sym typeface="Wingdings" pitchFamily="2" charset="2"/>
              </a:rPr>
              <a:t> </a:t>
            </a:r>
            <a:r>
              <a:rPr lang="en-US" sz="1800" dirty="0">
                <a:sym typeface="Wingdings" pitchFamily="2" charset="2"/>
              </a:rPr>
              <a:t> And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sym typeface="Wingdings" pitchFamily="2" charset="2"/>
              </a:rPr>
              <a:t>I </a:t>
            </a:r>
            <a:r>
              <a:rPr lang="en-US" sz="1800" dirty="0">
                <a:sym typeface="Wingdings" pitchFamily="2" charset="2"/>
              </a:rPr>
              <a:t> Or</a:t>
            </a:r>
          </a:p>
          <a:p>
            <a:pPr>
              <a:lnSpc>
                <a:spcPct val="80000"/>
              </a:lnSpc>
            </a:pPr>
            <a:r>
              <a:rPr lang="en-US" sz="2400" b="1" dirty="0">
                <a:cs typeface="Angsana New" pitchFamily="18" charset="-34"/>
                <a:sym typeface="Wingdings" pitchFamily="2" charset="2"/>
              </a:rPr>
              <a:t>~</a:t>
            </a:r>
            <a:r>
              <a:rPr lang="en-US" sz="1600" b="1" dirty="0">
                <a:cs typeface="Angsana New" pitchFamily="18" charset="-34"/>
                <a:sym typeface="Wingdings" pitchFamily="2" charset="2"/>
              </a:rPr>
              <a:t> </a:t>
            </a:r>
            <a:r>
              <a:rPr lang="en-US" sz="1800" dirty="0">
                <a:cs typeface="Angsana New" pitchFamily="18" charset="-34"/>
                <a:sym typeface="Wingdings" pitchFamily="2" charset="2"/>
              </a:rPr>
              <a:t> Not</a:t>
            </a:r>
          </a:p>
          <a:p>
            <a:pPr>
              <a:lnSpc>
                <a:spcPct val="80000"/>
              </a:lnSpc>
            </a:pPr>
            <a:endParaRPr lang="th-TH" sz="1800" dirty="0"/>
          </a:p>
        </p:txBody>
      </p:sp>
      <p:pic>
        <p:nvPicPr>
          <p:cNvPr id="4608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3335" y="1295400"/>
            <a:ext cx="4741333" cy="3048000"/>
          </a:xfrm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068" y="4419600"/>
            <a:ext cx="460586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351584" y="188640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ข้อมูล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: 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การเลือกข้อมูล</a:t>
            </a:r>
            <a:b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Data 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Select cases</a:t>
            </a:r>
          </a:p>
        </p:txBody>
      </p:sp>
    </p:spTree>
    <p:extLst>
      <p:ext uri="{BB962C8B-B14F-4D97-AF65-F5344CB8AC3E}">
        <p14:creationId xmlns:p14="http://schemas.microsoft.com/office/powerpoint/2010/main" val="3991021392"/>
      </p:ext>
    </p:extLst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06602" y="2130427"/>
            <a:ext cx="8221133" cy="1470025"/>
          </a:xfrm>
        </p:spPr>
        <p:txBody>
          <a:bodyPr>
            <a:noAutofit/>
          </a:bodyPr>
          <a:lstStyle/>
          <a:p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การแปลงตัวแปรเดิมให้เป็นตัวแปรใหม่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Transforming data into new variables</a:t>
            </a:r>
          </a:p>
        </p:txBody>
      </p:sp>
    </p:spTree>
    <p:extLst>
      <p:ext uri="{BB962C8B-B14F-4D97-AF65-F5344CB8AC3E}">
        <p14:creationId xmlns:p14="http://schemas.microsoft.com/office/powerpoint/2010/main" val="217742153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4034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70133" y="1295400"/>
            <a:ext cx="3810000" cy="458187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2400" b="1" dirty="0"/>
              <a:t>Transform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Recode</a:t>
            </a:r>
          </a:p>
          <a:p>
            <a:pPr lvl="2">
              <a:lnSpc>
                <a:spcPct val="80000"/>
              </a:lnSpc>
            </a:pPr>
            <a:r>
              <a:rPr lang="en-US" b="1" dirty="0"/>
              <a:t>Re-categorize</a:t>
            </a:r>
          </a:p>
          <a:p>
            <a:pPr lvl="2">
              <a:lnSpc>
                <a:spcPct val="80000"/>
              </a:lnSpc>
            </a:pPr>
            <a:r>
              <a:rPr lang="en-US" b="1" dirty="0"/>
              <a:t>Convert continuous variable into categorical variable</a:t>
            </a:r>
          </a:p>
          <a:p>
            <a:pPr lvl="2">
              <a:lnSpc>
                <a:spcPct val="80000"/>
              </a:lnSpc>
            </a:pPr>
            <a:r>
              <a:rPr lang="en-US" b="1" dirty="0"/>
              <a:t>Uses values or ranges or values of original variable</a:t>
            </a:r>
          </a:p>
          <a:p>
            <a:pPr lvl="2">
              <a:lnSpc>
                <a:spcPct val="80000"/>
              </a:lnSpc>
            </a:pPr>
            <a:r>
              <a:rPr lang="en-US" b="1" dirty="0"/>
              <a:t>ALWAYS recode into DIFFERENT Variables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Compute</a:t>
            </a:r>
          </a:p>
          <a:p>
            <a:pPr lvl="2">
              <a:lnSpc>
                <a:spcPct val="80000"/>
              </a:lnSpc>
            </a:pPr>
            <a:r>
              <a:rPr lang="en-US" b="1" dirty="0"/>
              <a:t>Perform mathematical functions to create new variables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44" b="34375"/>
          <a:stretch>
            <a:fillRect/>
          </a:stretch>
        </p:blipFill>
        <p:spPr bwMode="auto">
          <a:xfrm>
            <a:off x="1905000" y="1371600"/>
            <a:ext cx="46482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657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4000" dirty="0">
                <a:latin typeface="EucrosiaUPC" pitchFamily="18" charset="-34"/>
                <a:cs typeface="EucrosiaUPC" pitchFamily="18" charset="-34"/>
              </a:rPr>
            </a:br>
            <a:r>
              <a:rPr lang="en-US" sz="4000" b="1" dirty="0"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sz="4000" b="1" dirty="0">
                <a:latin typeface="EucrosiaUPC" pitchFamily="18" charset="-34"/>
                <a:cs typeface="EucrosiaUPC" pitchFamily="18" charset="-34"/>
              </a:rPr>
            </a:br>
            <a:r>
              <a:rPr lang="en-US" sz="3200" b="1" i="1" dirty="0">
                <a:latin typeface="EucrosiaUPC" pitchFamily="18" charset="-34"/>
                <a:cs typeface="EucrosiaUPC" pitchFamily="18" charset="-34"/>
              </a:rPr>
              <a:t>Creating and Computing New Variables</a:t>
            </a:r>
          </a:p>
        </p:txBody>
      </p:sp>
      <p:sp>
        <p:nvSpPr>
          <p:cNvPr id="405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916832"/>
            <a:ext cx="8534400" cy="494116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b="1" dirty="0">
                <a:latin typeface="EucrosiaUPC" pitchFamily="18" charset="-34"/>
                <a:cs typeface="EucrosiaUPC" pitchFamily="18" charset="-34"/>
              </a:rPr>
              <a:t>Why do we need to transform variables for analysis?</a:t>
            </a:r>
          </a:p>
          <a:p>
            <a:pPr lvl="1">
              <a:lnSpc>
                <a:spcPct val="80000"/>
              </a:lnSpc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Simplify values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ให้มีค่าง่ายๆ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lvl="2">
              <a:lnSpc>
                <a:spcPct val="80000"/>
              </a:lnSpc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Example: Old Variable with yes, no, and unknown to New Variable with yes, no</a:t>
            </a:r>
          </a:p>
          <a:p>
            <a:pPr lvl="1">
              <a:lnSpc>
                <a:spcPct val="80000"/>
              </a:lnSpc>
            </a:pPr>
            <a:endParaRPr lang="en-US" sz="14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80000"/>
              </a:lnSpc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Create new variables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สร้างตัวแปรใหม่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lvl="2">
              <a:lnSpc>
                <a:spcPct val="80000"/>
              </a:lnSpc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Example: Date stored as 3 Old Variable day, month, year into New Variable </a:t>
            </a:r>
            <a:r>
              <a:rPr lang="en-US" sz="2800" b="1" dirty="0" err="1">
                <a:latin typeface="EucrosiaUPC" pitchFamily="18" charset="-34"/>
                <a:cs typeface="EucrosiaUPC" pitchFamily="18" charset="-34"/>
              </a:rPr>
              <a:t>dd_mm_yyyy</a:t>
            </a:r>
            <a:endParaRPr lang="en-US" sz="28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80000"/>
              </a:lnSpc>
            </a:pPr>
            <a:endParaRPr lang="en-US" sz="2000" b="1" dirty="0">
              <a:latin typeface="EucrosiaUPC" pitchFamily="18" charset="-34"/>
              <a:cs typeface="EucrosiaUPC" pitchFamily="18" charset="-34"/>
            </a:endParaRPr>
          </a:p>
          <a:p>
            <a:pPr lvl="1">
              <a:lnSpc>
                <a:spcPct val="80000"/>
              </a:lnSpc>
            </a:pP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Compute new variables </a:t>
            </a:r>
            <a:r>
              <a:rPr lang="th-TH" sz="3200" b="1" dirty="0">
                <a:latin typeface="EucrosiaUPC" pitchFamily="18" charset="-34"/>
                <a:cs typeface="EucrosiaUPC" pitchFamily="18" charset="-34"/>
              </a:rPr>
              <a:t>คำนวณตัวแปรใหม่</a:t>
            </a:r>
            <a:endParaRPr lang="en-US" sz="3200" b="1" dirty="0">
              <a:latin typeface="EucrosiaUPC" pitchFamily="18" charset="-34"/>
              <a:cs typeface="EucrosiaUPC" pitchFamily="18" charset="-34"/>
            </a:endParaRPr>
          </a:p>
          <a:p>
            <a:pPr lvl="2">
              <a:lnSpc>
                <a:spcPct val="80000"/>
              </a:lnSpc>
            </a:pPr>
            <a:r>
              <a:rPr lang="en-US" sz="2800" b="1" dirty="0">
                <a:latin typeface="EucrosiaUPC" pitchFamily="18" charset="-34"/>
                <a:cs typeface="EucrosiaUPC" pitchFamily="18" charset="-34"/>
              </a:rPr>
              <a:t>Example:  Time from date of diagnosis to date when treatment began</a:t>
            </a:r>
            <a:r>
              <a:rPr lang="en-US" sz="3200" b="1" dirty="0">
                <a:latin typeface="EucrosiaUPC" pitchFamily="18" charset="-34"/>
                <a:cs typeface="EucrosiaUPC" pitchFamily="18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226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4000" dirty="0">
                <a:latin typeface="EucrosiaUPC" pitchFamily="18" charset="-34"/>
                <a:cs typeface="EucrosiaUPC" pitchFamily="18" charset="-34"/>
              </a:rPr>
            </a:br>
            <a:r>
              <a:rPr lang="en-US" sz="4000" dirty="0">
                <a:latin typeface="EucrosiaUPC" pitchFamily="18" charset="-34"/>
                <a:cs typeface="EucrosiaUPC" pitchFamily="18" charset="-34"/>
              </a:rPr>
              <a:t>Transforming Variables: </a:t>
            </a:r>
            <a:r>
              <a:rPr lang="en-US" sz="3200" i="1" dirty="0">
                <a:latin typeface="EucrosiaUPC" pitchFamily="18" charset="-34"/>
                <a:cs typeface="EucrosiaUPC" pitchFamily="18" charset="-34"/>
              </a:rPr>
              <a:t>Creating new categories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70135" y="1828800"/>
            <a:ext cx="3818467" cy="3352800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800" b="1"/>
              <a:t>Data View tab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800" b="1">
                <a:sym typeface="Wingdings" pitchFamily="2" charset="2"/>
              </a:rPr>
              <a:t> Transform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800" b="1">
                <a:sym typeface="Wingdings" pitchFamily="2" charset="2"/>
              </a:rPr>
              <a:t> Recode</a:t>
            </a:r>
            <a:endParaRPr lang="en-US" sz="2800" b="1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800" b="1">
                <a:sym typeface="Wingdings" pitchFamily="2" charset="2"/>
              </a:rPr>
              <a:t> Into different variables </a:t>
            </a:r>
            <a:endParaRPr lang="en-US" sz="2800" b="1"/>
          </a:p>
        </p:txBody>
      </p:sp>
      <p:graphicFrame>
        <p:nvGraphicFramePr>
          <p:cNvPr id="50180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0" y="1752600"/>
          <a:ext cx="4470400" cy="45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name="Bitmap Image" r:id="rId4" imgW="4933333" imgH="5811061" progId="Paint.Picture">
                  <p:embed/>
                </p:oleObj>
              </mc:Choice>
              <mc:Fallback>
                <p:oleObj name="Bitmap Image" r:id="rId4" imgW="4933333" imgH="581106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752600"/>
                        <a:ext cx="4470400" cy="457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1" name="Oval 9"/>
          <p:cNvSpPr>
            <a:spLocks noChangeArrowheads="1"/>
          </p:cNvSpPr>
          <p:nvPr/>
        </p:nvSpPr>
        <p:spPr bwMode="auto">
          <a:xfrm>
            <a:off x="2099735" y="5857875"/>
            <a:ext cx="880533" cy="457200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838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3600" dirty="0">
                <a:latin typeface="EucrosiaUPC" pitchFamily="18" charset="-34"/>
                <a:cs typeface="EucrosiaUPC" pitchFamily="18" charset="-34"/>
              </a:rPr>
              <a:t>Transforming Variables: </a:t>
            </a:r>
            <a:r>
              <a:rPr lang="en-US" sz="2800" i="1" dirty="0">
                <a:latin typeface="EucrosiaUPC" pitchFamily="18" charset="-34"/>
                <a:cs typeface="EucrosiaUPC" pitchFamily="18" charset="-34"/>
              </a:rPr>
              <a:t>Categorical variable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705601" y="1495425"/>
            <a:ext cx="3615267" cy="40386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Highlight variable name in left column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Click on       to move into the variable box as Numeric Variable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Type in Output Variable Name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Type in Output Variable Label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>
                <a:sym typeface="Wingdings" pitchFamily="2" charset="2"/>
              </a:rPr>
              <a:t> Old and New Values</a:t>
            </a:r>
            <a:endParaRPr lang="en-US" sz="2400" b="1"/>
          </a:p>
        </p:txBody>
      </p:sp>
      <p:pic>
        <p:nvPicPr>
          <p:cNvPr id="409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42708" r="58594" b="53125"/>
          <a:stretch>
            <a:fillRect/>
          </a:stretch>
        </p:blipFill>
        <p:spPr bwMode="auto">
          <a:xfrm>
            <a:off x="8377768" y="2274888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5" name="Picture 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3335" y="1981200"/>
            <a:ext cx="4741333" cy="3200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75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7568" y="548680"/>
            <a:ext cx="7772400" cy="914400"/>
          </a:xfrm>
        </p:spPr>
        <p:txBody>
          <a:bodyPr>
            <a:noAutofit/>
          </a:bodyPr>
          <a:lstStyle/>
          <a:p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2800" b="1" i="1" dirty="0">
                <a:latin typeface="EucrosiaUPC" pitchFamily="18" charset="-34"/>
                <a:cs typeface="EucrosiaUPC" pitchFamily="18" charset="-34"/>
              </a:rPr>
              <a:t>Categorical variable </a:t>
            </a:r>
            <a:r>
              <a:rPr lang="en-US" sz="2800" b="1" i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</a:t>
            </a:r>
            <a:r>
              <a:rPr lang="en-US" sz="2800" b="1" i="1" dirty="0">
                <a:latin typeface="EucrosiaUPC" pitchFamily="18" charset="-34"/>
                <a:cs typeface="EucrosiaUPC" pitchFamily="18" charset="-34"/>
              </a:rPr>
              <a:t> Categorical variable</a:t>
            </a:r>
          </a:p>
        </p:txBody>
      </p:sp>
      <p:sp>
        <p:nvSpPr>
          <p:cNvPr id="41165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391400" y="2276872"/>
            <a:ext cx="3276600" cy="4114800"/>
          </a:xfrm>
        </p:spPr>
        <p:txBody>
          <a:bodyPr>
            <a:normAutofit fontScale="92500" lnSpcReduction="10000"/>
          </a:bodyPr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Old Value 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in New Value you want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Add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Continue to transform all Old Values into New Values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Example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/>
              <a:t>1 (yes) </a:t>
            </a:r>
            <a:r>
              <a:rPr lang="en-US" sz="2400" b="1" dirty="0">
                <a:sym typeface="Wingdings" pitchFamily="2" charset="2"/>
              </a:rPr>
              <a:t> 1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2 (no)  2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9 (unknown)  missing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Continue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6" t="42255" r="28316" b="22253"/>
          <a:stretch>
            <a:fillRect/>
          </a:stretch>
        </p:blipFill>
        <p:spPr bwMode="auto">
          <a:xfrm>
            <a:off x="1896535" y="2636912"/>
            <a:ext cx="5190067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282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584" y="404664"/>
            <a:ext cx="7772400" cy="914400"/>
          </a:xfrm>
        </p:spPr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4000" dirty="0">
                <a:latin typeface="EucrosiaUPC" pitchFamily="18" charset="-34"/>
                <a:cs typeface="EucrosiaUPC" pitchFamily="18" charset="-34"/>
              </a:rPr>
            </a:br>
            <a:r>
              <a:rPr lang="en-US" sz="4000" dirty="0"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sz="4000" dirty="0">
                <a:latin typeface="EucrosiaUPC" pitchFamily="18" charset="-34"/>
                <a:cs typeface="EucrosiaUPC" pitchFamily="18" charset="-34"/>
              </a:rPr>
            </a:br>
            <a:r>
              <a:rPr lang="en-US" sz="3200" i="1" dirty="0">
                <a:latin typeface="EucrosiaUPC" pitchFamily="18" charset="-34"/>
                <a:cs typeface="EucrosiaUPC" pitchFamily="18" charset="-34"/>
              </a:rPr>
              <a:t>Categorical variable </a:t>
            </a:r>
            <a:r>
              <a:rPr lang="en-US" sz="3200" i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</a:t>
            </a:r>
            <a:r>
              <a:rPr lang="en-US" sz="3200" i="1" dirty="0">
                <a:latin typeface="EucrosiaUPC" pitchFamily="18" charset="-34"/>
                <a:cs typeface="EucrosiaUPC" pitchFamily="18" charset="-34"/>
              </a:rPr>
              <a:t> Categorical variable</a:t>
            </a:r>
          </a:p>
        </p:txBody>
      </p:sp>
      <p:sp>
        <p:nvSpPr>
          <p:cNvPr id="413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112225" y="2708920"/>
            <a:ext cx="2396067" cy="20574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Change</a:t>
            </a:r>
          </a:p>
          <a:p>
            <a:pPr marL="609600" indent="-6096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OK</a:t>
            </a:r>
            <a:endParaRPr lang="en-US" sz="2400" b="1" dirty="0"/>
          </a:p>
        </p:txBody>
      </p:sp>
      <p:sp>
        <p:nvSpPr>
          <p:cNvPr id="53252" name="Line 9"/>
          <p:cNvSpPr>
            <a:spLocks noChangeShapeType="1"/>
          </p:cNvSpPr>
          <p:nvPr/>
        </p:nvSpPr>
        <p:spPr bwMode="auto">
          <a:xfrm flipV="1">
            <a:off x="4353406" y="5130512"/>
            <a:ext cx="474133" cy="762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pic>
        <p:nvPicPr>
          <p:cNvPr id="5325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535" y="1976438"/>
            <a:ext cx="5300133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Line 10"/>
          <p:cNvSpPr>
            <a:spLocks noChangeShapeType="1"/>
          </p:cNvSpPr>
          <p:nvPr/>
        </p:nvSpPr>
        <p:spPr bwMode="auto">
          <a:xfrm flipH="1">
            <a:off x="6705601" y="3171825"/>
            <a:ext cx="948267" cy="381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081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1333" y="114300"/>
            <a:ext cx="7772400" cy="914400"/>
          </a:xfrm>
        </p:spPr>
        <p:txBody>
          <a:bodyPr>
            <a:normAutofit fontScale="90000"/>
          </a:bodyPr>
          <a:lstStyle/>
          <a:p>
            <a:r>
              <a:rPr lang="en-US"/>
              <a:t>Exercise 3:  </a:t>
            </a:r>
            <a:br>
              <a:rPr lang="en-US"/>
            </a:br>
            <a:r>
              <a:rPr lang="en-US" sz="2800" i="1"/>
              <a:t>Transforming Variables for Analysis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4933" y="1233488"/>
            <a:ext cx="8534400" cy="54102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lphaUcParenR"/>
            </a:pPr>
            <a:r>
              <a:rPr lang="en-US" sz="2400" b="1" dirty="0"/>
              <a:t>Transform Categorical to Categorical variable</a:t>
            </a:r>
          </a:p>
          <a:p>
            <a:pPr marL="609600" indent="-609600">
              <a:lnSpc>
                <a:spcPct val="90000"/>
              </a:lnSpc>
              <a:buNone/>
            </a:pPr>
            <a:endParaRPr lang="en-US" sz="900" b="1" dirty="0"/>
          </a:p>
          <a:p>
            <a:pPr marL="609600" indent="-609600">
              <a:lnSpc>
                <a:spcPct val="90000"/>
              </a:lnSpc>
            </a:pPr>
            <a:r>
              <a:rPr lang="en-US" sz="2400" b="1" dirty="0"/>
              <a:t>1.  Recode variable for </a:t>
            </a:r>
            <a:r>
              <a:rPr lang="en-US" sz="2400" b="1" dirty="0" err="1"/>
              <a:t>hiv</a:t>
            </a:r>
            <a:r>
              <a:rPr lang="en-US" sz="2400" b="1" dirty="0"/>
              <a:t> status (</a:t>
            </a:r>
            <a:r>
              <a:rPr lang="en-US" sz="2400" b="1" i="1" dirty="0" err="1"/>
              <a:t>hiv</a:t>
            </a:r>
            <a:r>
              <a:rPr lang="en-US" sz="2400" b="1" dirty="0"/>
              <a:t>) into new variable (</a:t>
            </a:r>
            <a:r>
              <a:rPr lang="en-US" sz="2400" b="1" i="1" dirty="0" err="1"/>
              <a:t>hiv_pos</a:t>
            </a:r>
            <a:r>
              <a:rPr lang="en-US" sz="2400" b="1" i="1" dirty="0"/>
              <a:t>)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Values that mean “yes” in </a:t>
            </a:r>
            <a:r>
              <a:rPr lang="en-US" sz="2400" b="1" i="1" dirty="0" err="1"/>
              <a:t>hiv</a:t>
            </a:r>
            <a:r>
              <a:rPr lang="en-US" sz="2400" b="1" dirty="0"/>
              <a:t> should be coded as 1;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Values that mean “no” in </a:t>
            </a:r>
            <a:r>
              <a:rPr lang="en-US" sz="2400" b="1" i="1" dirty="0" err="1"/>
              <a:t>hiv</a:t>
            </a:r>
            <a:r>
              <a:rPr lang="en-US" sz="2400" b="1" dirty="0"/>
              <a:t> should be coded as 2;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Values that are “unknown” in </a:t>
            </a:r>
            <a:r>
              <a:rPr lang="en-US" sz="2400" b="1" i="1" dirty="0" err="1"/>
              <a:t>hiv</a:t>
            </a:r>
            <a:r>
              <a:rPr lang="en-US" sz="2400" b="1" dirty="0"/>
              <a:t> should be coded as missing</a:t>
            </a:r>
          </a:p>
          <a:p>
            <a:pPr marL="609600" indent="-609600">
              <a:lnSpc>
                <a:spcPct val="90000"/>
              </a:lnSpc>
            </a:pPr>
            <a:r>
              <a:rPr lang="en-US" sz="2400" b="1" dirty="0"/>
              <a:t>2.  Recode variable for pulmonary TB (</a:t>
            </a:r>
            <a:r>
              <a:rPr lang="en-US" sz="2400" b="1" i="1" dirty="0" err="1"/>
              <a:t>pulm</a:t>
            </a:r>
            <a:r>
              <a:rPr lang="en-US" sz="2400" b="1" dirty="0"/>
              <a:t>) into new variable (</a:t>
            </a:r>
            <a:r>
              <a:rPr lang="en-US" sz="2400" b="1" i="1" dirty="0" err="1"/>
              <a:t>pulm_tb</a:t>
            </a:r>
            <a:r>
              <a:rPr lang="en-US" sz="2400" b="1" i="1" dirty="0"/>
              <a:t>)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 1 “pulmonary” in </a:t>
            </a:r>
            <a:r>
              <a:rPr lang="en-US" sz="2400" b="1" dirty="0" err="1"/>
              <a:t>pulm</a:t>
            </a:r>
            <a:r>
              <a:rPr lang="en-US" sz="2400" b="1" dirty="0"/>
              <a:t> should be coded as 1;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 2 “</a:t>
            </a:r>
            <a:r>
              <a:rPr lang="en-US" sz="2400" b="1" dirty="0" err="1"/>
              <a:t>extrapulmonary</a:t>
            </a:r>
            <a:r>
              <a:rPr lang="en-US" sz="2400" b="1" dirty="0"/>
              <a:t>” in </a:t>
            </a:r>
            <a:r>
              <a:rPr lang="en-US" sz="2400" b="1" dirty="0" err="1"/>
              <a:t>pulm</a:t>
            </a:r>
            <a:r>
              <a:rPr lang="en-US" sz="2400" b="1" dirty="0"/>
              <a:t> should be coded as 2;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 3 “both” in </a:t>
            </a:r>
            <a:r>
              <a:rPr lang="en-US" sz="2400" b="1" dirty="0" err="1"/>
              <a:t>pulm</a:t>
            </a:r>
            <a:r>
              <a:rPr lang="en-US" sz="2400" b="1" dirty="0"/>
              <a:t> should be coded as 1</a:t>
            </a:r>
          </a:p>
          <a:p>
            <a:pPr marL="1066800" lvl="1" indent="-609600">
              <a:lnSpc>
                <a:spcPct val="90000"/>
              </a:lnSpc>
            </a:pPr>
            <a:r>
              <a:rPr lang="en-US" sz="2400" b="1" dirty="0"/>
              <a:t>Values that are “unknown” should coded as missing</a:t>
            </a:r>
          </a:p>
        </p:txBody>
      </p:sp>
    </p:spTree>
    <p:extLst>
      <p:ext uri="{BB962C8B-B14F-4D97-AF65-F5344CB8AC3E}">
        <p14:creationId xmlns:p14="http://schemas.microsoft.com/office/powerpoint/2010/main" val="11828439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742525"/>
            <a:ext cx="7772400" cy="914400"/>
          </a:xfrm>
        </p:spPr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3600" dirty="0">
                <a:latin typeface="EucrosiaUPC" pitchFamily="18" charset="-34"/>
                <a:cs typeface="EucrosiaUPC" pitchFamily="18" charset="-34"/>
              </a:rPr>
            </a:br>
            <a:r>
              <a:rPr lang="en-US" dirty="0"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dirty="0">
                <a:latin typeface="EucrosiaUPC" pitchFamily="18" charset="-34"/>
                <a:cs typeface="EucrosiaUPC" pitchFamily="18" charset="-34"/>
              </a:rPr>
            </a:b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Continuous variable </a:t>
            </a:r>
            <a:r>
              <a:rPr lang="en-US" sz="3600" i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</a:t>
            </a: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 Categorical variable</a:t>
            </a:r>
            <a:endParaRPr lang="en-US" sz="3200" i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811434" y="2566988"/>
            <a:ext cx="3826933" cy="433576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Highlight variable name in left column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Click on       to move into the variable box as Numeric Variable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in Output Variable Name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in Output Variable Label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Old and New Values</a:t>
            </a:r>
            <a:endParaRPr lang="en-US" sz="2400" b="1" dirty="0"/>
          </a:p>
        </p:txBody>
      </p:sp>
      <p:pic>
        <p:nvPicPr>
          <p:cNvPr id="4177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42708" r="58594" b="53125"/>
          <a:stretch>
            <a:fillRect/>
          </a:stretch>
        </p:blipFill>
        <p:spPr bwMode="auto">
          <a:xfrm>
            <a:off x="8343901" y="2262188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5301" name="Object 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8140358"/>
              </p:ext>
            </p:extLst>
          </p:nvPr>
        </p:nvGraphicFramePr>
        <p:xfrm>
          <a:off x="1698962" y="2708920"/>
          <a:ext cx="4741333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Bitmap Image" r:id="rId5" imgW="5772956" imgH="2952381" progId="Paint.Picture">
                  <p:embed/>
                </p:oleObj>
              </mc:Choice>
              <mc:Fallback>
                <p:oleObj name="Bitmap Image" r:id="rId5" imgW="5772956" imgH="295238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8962" y="2708920"/>
                        <a:ext cx="4741333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26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764704"/>
            <a:ext cx="7772400" cy="914400"/>
          </a:xfrm>
        </p:spPr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3600" dirty="0">
                <a:latin typeface="EucrosiaUPC" pitchFamily="18" charset="-34"/>
                <a:cs typeface="EucrosiaUPC" pitchFamily="18" charset="-34"/>
              </a:rPr>
            </a:br>
            <a:r>
              <a:rPr lang="en-US" dirty="0"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dirty="0">
                <a:latin typeface="EucrosiaUPC" pitchFamily="18" charset="-34"/>
                <a:cs typeface="EucrosiaUPC" pitchFamily="18" charset="-34"/>
              </a:rPr>
            </a:br>
            <a:r>
              <a:rPr lang="en-US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Continuous variable </a:t>
            </a:r>
            <a:r>
              <a:rPr lang="en-US" sz="3600" i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</a:t>
            </a: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 Categorical variable</a:t>
            </a:r>
            <a:endParaRPr lang="en-US" sz="2800" i="1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464152" y="2503628"/>
            <a:ext cx="3048000" cy="41148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Old Values in Range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Type in New Value you want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Add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Continue to transform all Old Values into New Values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Continue</a:t>
            </a:r>
            <a:endParaRPr lang="en-US" sz="2400" b="1" dirty="0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1" t="41631" r="28128" b="22128"/>
          <a:stretch>
            <a:fillRect/>
          </a:stretch>
        </p:blipFill>
        <p:spPr bwMode="auto">
          <a:xfrm>
            <a:off x="1415480" y="2503628"/>
            <a:ext cx="5429677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640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7568" y="908720"/>
            <a:ext cx="7772400" cy="914400"/>
          </a:xfrm>
        </p:spPr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การเปลี่ยนข้อมูลเดิมให้เป็นตัวแปรใหม่</a:t>
            </a:r>
            <a:br>
              <a:rPr lang="en-US" sz="3600" dirty="0">
                <a:latin typeface="EucrosiaUPC" pitchFamily="18" charset="-34"/>
                <a:cs typeface="EucrosiaUPC" pitchFamily="18" charset="-34"/>
              </a:rPr>
            </a:br>
            <a:r>
              <a:rPr lang="en-US" sz="3600" dirty="0">
                <a:latin typeface="EucrosiaUPC" pitchFamily="18" charset="-34"/>
                <a:cs typeface="EucrosiaUPC" pitchFamily="18" charset="-34"/>
              </a:rPr>
              <a:t>Transforming Variables</a:t>
            </a:r>
            <a:br>
              <a:rPr lang="en-US" sz="3600" dirty="0">
                <a:latin typeface="EucrosiaUPC" pitchFamily="18" charset="-34"/>
                <a:cs typeface="EucrosiaUPC" pitchFamily="18" charset="-34"/>
              </a:rPr>
            </a:br>
            <a:r>
              <a:rPr lang="en-US" sz="3600" dirty="0"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Continuous variable </a:t>
            </a:r>
            <a:r>
              <a:rPr lang="en-US" sz="3600" i="1" dirty="0">
                <a:latin typeface="EucrosiaUPC" pitchFamily="18" charset="-34"/>
                <a:cs typeface="EucrosiaUPC" pitchFamily="18" charset="-34"/>
                <a:sym typeface="Wingdings" pitchFamily="2" charset="2"/>
              </a:rPr>
              <a:t></a:t>
            </a:r>
            <a:r>
              <a:rPr lang="en-US" sz="3600" i="1" dirty="0">
                <a:latin typeface="EucrosiaUPC" pitchFamily="18" charset="-34"/>
                <a:cs typeface="EucrosiaUPC" pitchFamily="18" charset="-34"/>
              </a:rPr>
              <a:t> Categorical variable</a:t>
            </a:r>
          </a:p>
        </p:txBody>
      </p:sp>
      <p:sp>
        <p:nvSpPr>
          <p:cNvPr id="421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040216" y="2476500"/>
            <a:ext cx="2844800" cy="19050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Change</a:t>
            </a:r>
          </a:p>
          <a:p>
            <a:pPr marL="609600" indent="-609600">
              <a:buFontTx/>
              <a:buAutoNum type="arabicPeriod"/>
            </a:pPr>
            <a:r>
              <a:rPr lang="en-US" sz="2400" b="1" dirty="0">
                <a:sym typeface="Wingdings" pitchFamily="2" charset="2"/>
              </a:rPr>
              <a:t> OK</a:t>
            </a:r>
            <a:endParaRPr lang="en-US" sz="2400" b="1" dirty="0"/>
          </a:p>
        </p:txBody>
      </p:sp>
      <p:graphicFrame>
        <p:nvGraphicFramePr>
          <p:cNvPr id="57348" name="Object 7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6706890"/>
              </p:ext>
            </p:extLst>
          </p:nvPr>
        </p:nvGraphicFramePr>
        <p:xfrm>
          <a:off x="2167467" y="2564904"/>
          <a:ext cx="5147733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2" name="Bitmap Image" r:id="rId4" imgW="5742857" imgH="2924583" progId="Paint.Picture">
                  <p:embed/>
                </p:oleObj>
              </mc:Choice>
              <mc:Fallback>
                <p:oleObj name="Bitmap Image" r:id="rId4" imgW="5742857" imgH="292458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7467" y="2564904"/>
                        <a:ext cx="5147733" cy="342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9" name="Line 9"/>
          <p:cNvSpPr>
            <a:spLocks noChangeShapeType="1"/>
          </p:cNvSpPr>
          <p:nvPr/>
        </p:nvSpPr>
        <p:spPr bwMode="auto">
          <a:xfrm flipV="1">
            <a:off x="4402668" y="5884718"/>
            <a:ext cx="677333" cy="533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57350" name="Line 10"/>
          <p:cNvSpPr>
            <a:spLocks noChangeShapeType="1"/>
          </p:cNvSpPr>
          <p:nvPr/>
        </p:nvSpPr>
        <p:spPr bwMode="auto">
          <a:xfrm flipH="1">
            <a:off x="6816079" y="3068960"/>
            <a:ext cx="1224136" cy="1224136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492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แบบฝึกหัดที่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3</a:t>
            </a:r>
            <a: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</a:t>
            </a:r>
            <a:br>
              <a:rPr lang="th-TH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</a:br>
            <a:r>
              <a:rPr lang="en-US" sz="4000" b="1" dirty="0">
                <a:latin typeface="EucrosiaUPC" pitchFamily="18" charset="-34"/>
                <a:cs typeface="EucrosiaUPC" pitchFamily="18" charset="-34"/>
              </a:rPr>
              <a:t>Exercise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</a:rPr>
              <a:t> </a:t>
            </a:r>
            <a:r>
              <a:rPr lang="en-US" sz="3600" b="1" dirty="0">
                <a:latin typeface="EucrosiaUPC" pitchFamily="18" charset="-34"/>
                <a:cs typeface="EucrosiaUPC" pitchFamily="18" charset="-34"/>
              </a:rPr>
              <a:t>3: </a:t>
            </a:r>
            <a:r>
              <a:rPr lang="en-US" sz="2800" b="1" i="1" dirty="0">
                <a:latin typeface="EucrosiaUPC" pitchFamily="18" charset="-34"/>
                <a:cs typeface="EucrosiaUPC" pitchFamily="18" charset="-34"/>
              </a:rPr>
              <a:t>Transforming Variables for Analysis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9576" y="1916832"/>
            <a:ext cx="7772400" cy="43924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400" b="1" dirty="0"/>
              <a:t>B) Transform Continuous to Categorical variable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1000" b="1" dirty="0"/>
          </a:p>
          <a:p>
            <a:pPr>
              <a:lnSpc>
                <a:spcPct val="80000"/>
              </a:lnSpc>
            </a:pPr>
            <a:r>
              <a:rPr lang="en-US" sz="2400" b="1" dirty="0"/>
              <a:t>Recode variable for age (</a:t>
            </a:r>
            <a:r>
              <a:rPr lang="en-US" sz="2400" b="1" dirty="0" err="1"/>
              <a:t>age_y</a:t>
            </a:r>
            <a:r>
              <a:rPr lang="en-US" sz="2400" b="1" dirty="0"/>
              <a:t>) into new variable </a:t>
            </a:r>
            <a:r>
              <a:rPr lang="en-US" sz="2400" b="1" i="1" dirty="0" err="1"/>
              <a:t>age_cat</a:t>
            </a:r>
            <a:endParaRPr lang="en-US" sz="2400" b="1" i="1" dirty="0"/>
          </a:p>
          <a:p>
            <a:pPr lvl="1">
              <a:lnSpc>
                <a:spcPct val="80000"/>
              </a:lnSpc>
            </a:pPr>
            <a:r>
              <a:rPr lang="en-US" sz="2400" b="1" dirty="0"/>
              <a:t>&lt;5 (</a:t>
            </a:r>
            <a:r>
              <a:rPr lang="en-US" sz="2400" b="1" u="sng" dirty="0"/>
              <a:t>&lt;</a:t>
            </a:r>
            <a:r>
              <a:rPr lang="en-US" sz="2400" b="1" dirty="0"/>
              <a:t>4.99) = 1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5-14 = 2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15-24 = 3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25-44 = 4</a:t>
            </a:r>
          </a:p>
          <a:p>
            <a:pPr lvl="1">
              <a:lnSpc>
                <a:spcPct val="80000"/>
              </a:lnSpc>
            </a:pPr>
            <a:r>
              <a:rPr lang="en-US" sz="2400" b="1" dirty="0"/>
              <a:t>45-64 = 5</a:t>
            </a:r>
          </a:p>
          <a:p>
            <a:pPr lvl="1">
              <a:lnSpc>
                <a:spcPct val="80000"/>
              </a:lnSpc>
            </a:pPr>
            <a:r>
              <a:rPr lang="en-US" sz="2400" b="1" u="sng" dirty="0"/>
              <a:t>&gt;</a:t>
            </a:r>
            <a:r>
              <a:rPr lang="en-US" sz="2400" b="1" dirty="0"/>
              <a:t>65 = 6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43266310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71735" y="1295400"/>
            <a:ext cx="3818467" cy="4038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/>
              <a:t>Analyze</a:t>
            </a:r>
          </a:p>
          <a:p>
            <a:pPr lvl="1">
              <a:lnSpc>
                <a:spcPct val="90000"/>
              </a:lnSpc>
            </a:pPr>
            <a:r>
              <a:rPr lang="en-US" sz="2400" b="1"/>
              <a:t>Descriptive Statistics</a:t>
            </a:r>
          </a:p>
          <a:p>
            <a:pPr lvl="2">
              <a:lnSpc>
                <a:spcPct val="90000"/>
              </a:lnSpc>
            </a:pPr>
            <a:r>
              <a:rPr lang="en-US" b="1"/>
              <a:t>Frequencies</a:t>
            </a:r>
          </a:p>
          <a:p>
            <a:pPr lvl="2">
              <a:lnSpc>
                <a:spcPct val="90000"/>
              </a:lnSpc>
            </a:pPr>
            <a:r>
              <a:rPr lang="en-US" b="1"/>
              <a:t>Descriptives </a:t>
            </a:r>
          </a:p>
          <a:p>
            <a:pPr lvl="2">
              <a:lnSpc>
                <a:spcPct val="90000"/>
              </a:lnSpc>
            </a:pPr>
            <a:r>
              <a:rPr lang="en-US" b="1"/>
              <a:t>Crosstabs</a:t>
            </a:r>
          </a:p>
          <a:p>
            <a:pPr lvl="1">
              <a:lnSpc>
                <a:spcPct val="90000"/>
              </a:lnSpc>
            </a:pPr>
            <a:r>
              <a:rPr lang="en-US" sz="2400" b="1"/>
              <a:t>Compare means</a:t>
            </a:r>
          </a:p>
          <a:p>
            <a:pPr lvl="2">
              <a:lnSpc>
                <a:spcPct val="90000"/>
              </a:lnSpc>
            </a:pPr>
            <a:r>
              <a:rPr lang="en-US" b="1"/>
              <a:t>T-test</a:t>
            </a:r>
          </a:p>
          <a:p>
            <a:pPr lvl="2">
              <a:lnSpc>
                <a:spcPct val="90000"/>
              </a:lnSpc>
            </a:pPr>
            <a:r>
              <a:rPr lang="en-US" b="1"/>
              <a:t>ANOVA</a:t>
            </a:r>
          </a:p>
        </p:txBody>
      </p:sp>
      <p:graphicFrame>
        <p:nvGraphicFramePr>
          <p:cNvPr id="70660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1" y="1371600"/>
          <a:ext cx="4741333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Bitmap Image" r:id="rId4" imgW="5934903" imgH="5466667" progId="Paint.Picture">
                  <p:embed/>
                </p:oleObj>
              </mc:Choice>
              <mc:Fallback>
                <p:oleObj name="Bitmap Image" r:id="rId4" imgW="5934903" imgH="546666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1" y="1371600"/>
                        <a:ext cx="4741333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70745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637868" y="1357313"/>
            <a:ext cx="3818467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b="1"/>
              <a:t>Analyze</a:t>
            </a:r>
          </a:p>
          <a:p>
            <a:pPr lvl="1">
              <a:lnSpc>
                <a:spcPct val="80000"/>
              </a:lnSpc>
            </a:pPr>
            <a:r>
              <a:rPr lang="en-US" sz="2400" b="1"/>
              <a:t>General linear model (continuous outcome)</a:t>
            </a:r>
          </a:p>
          <a:p>
            <a:pPr lvl="2">
              <a:lnSpc>
                <a:spcPct val="80000"/>
              </a:lnSpc>
            </a:pPr>
            <a:r>
              <a:rPr lang="en-US" b="1"/>
              <a:t>Univariate</a:t>
            </a:r>
          </a:p>
          <a:p>
            <a:pPr lvl="2">
              <a:lnSpc>
                <a:spcPct val="80000"/>
              </a:lnSpc>
            </a:pPr>
            <a:r>
              <a:rPr lang="en-US" b="1"/>
              <a:t>Multivariate</a:t>
            </a:r>
          </a:p>
          <a:p>
            <a:pPr lvl="1">
              <a:lnSpc>
                <a:spcPct val="80000"/>
              </a:lnSpc>
            </a:pPr>
            <a:r>
              <a:rPr lang="en-US" sz="2400" b="1"/>
              <a:t>Correlate</a:t>
            </a:r>
          </a:p>
          <a:p>
            <a:pPr lvl="1">
              <a:lnSpc>
                <a:spcPct val="80000"/>
              </a:lnSpc>
            </a:pPr>
            <a:r>
              <a:rPr lang="en-US" sz="2400" b="1"/>
              <a:t>Regression</a:t>
            </a:r>
          </a:p>
          <a:p>
            <a:pPr lvl="2">
              <a:lnSpc>
                <a:spcPct val="80000"/>
              </a:lnSpc>
            </a:pPr>
            <a:r>
              <a:rPr lang="en-US" b="1"/>
              <a:t>Linear</a:t>
            </a:r>
          </a:p>
          <a:p>
            <a:pPr lvl="2">
              <a:lnSpc>
                <a:spcPct val="80000"/>
              </a:lnSpc>
            </a:pPr>
            <a:r>
              <a:rPr lang="en-US" b="1"/>
              <a:t>Logistic</a:t>
            </a:r>
          </a:p>
          <a:p>
            <a:pPr lvl="1">
              <a:lnSpc>
                <a:spcPct val="80000"/>
              </a:lnSpc>
            </a:pPr>
            <a:r>
              <a:rPr lang="en-US" sz="2400" b="1"/>
              <a:t>Nonparametric</a:t>
            </a:r>
          </a:p>
          <a:p>
            <a:pPr lvl="2">
              <a:lnSpc>
                <a:spcPct val="80000"/>
              </a:lnSpc>
            </a:pPr>
            <a:r>
              <a:rPr lang="en-US" b="1"/>
              <a:t>Chi square</a:t>
            </a:r>
          </a:p>
        </p:txBody>
      </p:sp>
      <p:graphicFrame>
        <p:nvGraphicFramePr>
          <p:cNvPr id="71684" name="Object 8"/>
          <p:cNvGraphicFramePr>
            <a:graphicFrameLocks noGrp="1" noChangeAspect="1"/>
          </p:cNvGraphicFramePr>
          <p:nvPr>
            <p:ph sz="half" idx="1"/>
          </p:nvPr>
        </p:nvGraphicFramePr>
        <p:xfrm>
          <a:off x="1828800" y="1447800"/>
          <a:ext cx="46736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0" name="Bitmap Image" r:id="rId4" imgW="5409524" imgH="5609524" progId="Paint.Picture">
                  <p:embed/>
                </p:oleObj>
              </mc:Choice>
              <mc:Fallback>
                <p:oleObj name="Bitmap Image" r:id="rId4" imgW="5409524" imgH="56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447800"/>
                        <a:ext cx="46736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25696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02401" y="1200150"/>
            <a:ext cx="3818467" cy="5410200"/>
          </a:xfrm>
        </p:spPr>
        <p:txBody>
          <a:bodyPr/>
          <a:lstStyle/>
          <a:p>
            <a:r>
              <a:rPr lang="en-US" sz="2800" b="1"/>
              <a:t>Graphs</a:t>
            </a:r>
          </a:p>
          <a:p>
            <a:pPr lvl="1"/>
            <a:r>
              <a:rPr lang="en-US" b="1"/>
              <a:t>Bar </a:t>
            </a:r>
          </a:p>
          <a:p>
            <a:pPr lvl="1"/>
            <a:r>
              <a:rPr lang="en-US" b="1"/>
              <a:t>Line</a:t>
            </a:r>
          </a:p>
          <a:p>
            <a:pPr lvl="1"/>
            <a:r>
              <a:rPr lang="en-US" b="1"/>
              <a:t>Boxplot</a:t>
            </a:r>
          </a:p>
          <a:p>
            <a:pPr lvl="1"/>
            <a:r>
              <a:rPr lang="en-US" b="1"/>
              <a:t>Scatterplot </a:t>
            </a:r>
          </a:p>
          <a:p>
            <a:pPr lvl="1"/>
            <a:r>
              <a:rPr lang="en-US" b="1"/>
              <a:t>Histogram (distribution of a variable)</a:t>
            </a:r>
          </a:p>
        </p:txBody>
      </p:sp>
      <p:graphicFrame>
        <p:nvGraphicFramePr>
          <p:cNvPr id="72708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7" y="1343026"/>
          <a:ext cx="4470400" cy="519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4" name="Bitmap Image" r:id="rId4" imgW="5420482" imgH="5601482" progId="Paint.Picture">
                  <p:embed/>
                </p:oleObj>
              </mc:Choice>
              <mc:Fallback>
                <p:oleObj name="Bitmap Image" r:id="rId4" imgW="5420482" imgH="560148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7" y="1343026"/>
                        <a:ext cx="4470400" cy="5191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793922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19335" y="1409700"/>
            <a:ext cx="3818467" cy="4495800"/>
          </a:xfrm>
        </p:spPr>
        <p:txBody>
          <a:bodyPr/>
          <a:lstStyle/>
          <a:p>
            <a:r>
              <a:rPr lang="en-US" sz="2800" b="1"/>
              <a:t>Utilities</a:t>
            </a:r>
          </a:p>
          <a:p>
            <a:pPr lvl="1"/>
            <a:r>
              <a:rPr lang="en-US" b="1"/>
              <a:t>Variable descriptions</a:t>
            </a:r>
          </a:p>
          <a:p>
            <a:pPr lvl="1"/>
            <a:r>
              <a:rPr lang="en-US" b="1"/>
              <a:t>Add comments to data file</a:t>
            </a:r>
          </a:p>
          <a:p>
            <a:pPr lvl="1"/>
            <a:r>
              <a:rPr lang="en-US" b="1"/>
              <a:t>Run saved scripts of commands</a:t>
            </a:r>
          </a:p>
        </p:txBody>
      </p:sp>
      <p:graphicFrame>
        <p:nvGraphicFramePr>
          <p:cNvPr id="73732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1761068" y="1524000"/>
          <a:ext cx="4538133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8" name="Bitmap Image" r:id="rId4" imgW="5952381" imgH="5630061" progId="Paint.Picture">
                  <p:embed/>
                </p:oleObj>
              </mc:Choice>
              <mc:Fallback>
                <p:oleObj name="Bitmap Image" r:id="rId4" imgW="5952381" imgH="563006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1068" y="1524000"/>
                        <a:ext cx="4538133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452890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Menus and Functions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467600" y="1600200"/>
            <a:ext cx="3200400" cy="4114800"/>
          </a:xfrm>
        </p:spPr>
        <p:txBody>
          <a:bodyPr/>
          <a:lstStyle/>
          <a:p>
            <a:r>
              <a:rPr lang="en-US" sz="2800" b="1"/>
              <a:t>Help</a:t>
            </a:r>
          </a:p>
          <a:p>
            <a:pPr lvl="1"/>
            <a:r>
              <a:rPr lang="en-US" b="1"/>
              <a:t>Search for topics</a:t>
            </a:r>
          </a:p>
          <a:p>
            <a:pPr lvl="1"/>
            <a:r>
              <a:rPr lang="en-US" b="1"/>
              <a:t>Tutorial</a:t>
            </a:r>
          </a:p>
          <a:p>
            <a:pPr lvl="1"/>
            <a:r>
              <a:rPr lang="en-US" b="1"/>
              <a:t>Statistics coach helps guide basic analyses</a:t>
            </a: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" r="17439" b="15627"/>
          <a:stretch>
            <a:fillRect/>
          </a:stretch>
        </p:blipFill>
        <p:spPr bwMode="auto">
          <a:xfrm>
            <a:off x="1676400" y="1371600"/>
            <a:ext cx="57150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744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1188</TotalTime>
  <Words>3276</Words>
  <Application>Microsoft Office PowerPoint</Application>
  <PresentationFormat>Widescreen</PresentationFormat>
  <Paragraphs>615</Paragraphs>
  <Slides>74</Slides>
  <Notes>60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74</vt:i4>
      </vt:variant>
    </vt:vector>
  </HeadingPairs>
  <TitlesOfParts>
    <vt:vector size="83" baseType="lpstr">
      <vt:lpstr>Arial</vt:lpstr>
      <vt:lpstr>Arial Narrow</vt:lpstr>
      <vt:lpstr>Calibri</vt:lpstr>
      <vt:lpstr>EucrosiaUPC</vt:lpstr>
      <vt:lpstr>Times New Roman</vt:lpstr>
      <vt:lpstr>Wingdings</vt:lpstr>
      <vt:lpstr>Office Theme</vt:lpstr>
      <vt:lpstr>CorelDRAW</vt:lpstr>
      <vt:lpstr>Bitmap Image</vt:lpstr>
      <vt:lpstr>PowerPoint Presentation</vt:lpstr>
      <vt:lpstr>PowerPoint Presentation</vt:lpstr>
      <vt:lpstr>ความหมายของข้อมูล </vt:lpstr>
      <vt:lpstr>คุณสมบัติของข้อมูล</vt:lpstr>
      <vt:lpstr>ความถูกต้อง (Accuracy)</vt:lpstr>
      <vt:lpstr>มีความเป็นปัจจุบัน (Update)</vt:lpstr>
      <vt:lpstr>ตรงตามความต้องการ (Relevance)</vt:lpstr>
      <vt:lpstr>ความสมบูรณ์ (Complete)</vt:lpstr>
      <vt:lpstr>สามารถตรวจสอบได้ (Verifiable)</vt:lpstr>
      <vt:lpstr>การบริหารจัดการข้อมูล</vt:lpstr>
      <vt:lpstr>การกำหนดตัวแปรและกำหนดรหัสสำหรับเครื่องมือ         หรือแบบสอบถาม</vt:lpstr>
      <vt:lpstr>PowerPoint Presentation</vt:lpstr>
      <vt:lpstr>PowerPoint Presentation</vt:lpstr>
      <vt:lpstr>PowerPoint Presentation</vt:lpstr>
      <vt:lpstr>การสร้างแฟ้มข้อมูล</vt:lpstr>
      <vt:lpstr>รู้จักโปรแกรม SPSS Getting to know SPSS</vt:lpstr>
      <vt:lpstr>Overview</vt:lpstr>
      <vt:lpstr>การใช้โปรแกรม SPSS  (SPSS Start-up)</vt:lpstr>
      <vt:lpstr>SPSS Data Editor</vt:lpstr>
      <vt:lpstr>ข้อมูลสำหรับการวิเคราะห์ (Data Used for Analysis)</vt:lpstr>
      <vt:lpstr>SPSS Data Editor</vt:lpstr>
      <vt:lpstr>SPSS Output Viewer</vt:lpstr>
      <vt:lpstr>SPSS Syntax Viewer</vt:lpstr>
      <vt:lpstr>การนำข้อมูลเข้าโปรแกรม SPSS Importing data into SPSS</vt:lpstr>
      <vt:lpstr>รายการและการทำงาน  (Menus and Functions)</vt:lpstr>
      <vt:lpstr>การอ่านข้อมูล Reading Data</vt:lpstr>
      <vt:lpstr>การอ่านข้อมูลจากตาราง Excel                   (Reading Data from Spreadsheets)</vt:lpstr>
      <vt:lpstr>Reading Data from Spreadsheets Excel Data Source dialog box</vt:lpstr>
      <vt:lpstr>การอ่านข้อมูลจากฐานข้อมูล                                                 Reading Data from a Database (e.g., Access)</vt:lpstr>
      <vt:lpstr>Reading Data from a Database Database Wizard Welcome dialog box</vt:lpstr>
      <vt:lpstr>Reading Data from a Database ODBC Driver Login box</vt:lpstr>
      <vt:lpstr>Reading Data from a Database</vt:lpstr>
      <vt:lpstr>Reading Data from a Database Database Wizard box</vt:lpstr>
      <vt:lpstr>Reading Data Items to Check once Imported</vt:lpstr>
      <vt:lpstr>Reading Data Items to Check once Imported</vt:lpstr>
      <vt:lpstr>การสร้างตัวแปรและการกำหนดค่าตัวแปร Creating variable names and assigning variable values</vt:lpstr>
      <vt:lpstr>ตัวแปร (Variables) ชื่อและสลาก (Names and Labels)</vt:lpstr>
      <vt:lpstr>การกำหนดค่าสลาก (Adding Variable Labels)</vt:lpstr>
      <vt:lpstr>การกำหนดค่าให้ตัวแปร (Adding Variable Value Labels)</vt:lpstr>
      <vt:lpstr>PowerPoint Presentation</vt:lpstr>
      <vt:lpstr>แบบฝึกหัดที่ 1 (Exercise 1): Importing data from Excel</vt:lpstr>
      <vt:lpstr>แบบฝึกหัดที่ 1  Exercise 1</vt:lpstr>
      <vt:lpstr>แบบฝึกหัดที่ 1  Exercise 1</vt:lpstr>
      <vt:lpstr>Menus and Functions</vt:lpstr>
      <vt:lpstr>เมนูและหน้าที่ (Menus and Functions)</vt:lpstr>
      <vt:lpstr>การตรวจสอบข้อมูลซ้ำ Checking data for duplicates</vt:lpstr>
      <vt:lpstr>เมนูและหน้าที่ (Menus and Functions)</vt:lpstr>
      <vt:lpstr>การตรวจสอบข้อมูลที่ซ้ำซ้อน Checking Data for Duplicate Cases</vt:lpstr>
      <vt:lpstr>PowerPoint Presentation</vt:lpstr>
      <vt:lpstr>Checking Data for Duplicate Cases – Data Editor</vt:lpstr>
      <vt:lpstr>Checking Data for Duplicate Cases – Output after corrections</vt:lpstr>
      <vt:lpstr>แบบฝึกหัดที่ 2  Exercise 2:  Checking Data for Duplicates</vt:lpstr>
      <vt:lpstr>Menus and Functions</vt:lpstr>
      <vt:lpstr>ข้อมูล: การเลือกข้อมูล Data Select cases</vt:lpstr>
      <vt:lpstr>PowerPoint Presentation</vt:lpstr>
      <vt:lpstr>ข้อมูล: การเลือกข้อมูล Data Select cases</vt:lpstr>
      <vt:lpstr>PowerPoint Presentation</vt:lpstr>
      <vt:lpstr>การแปลงตัวแปรเดิมให้เป็นตัวแปรใหม่ Transforming data into new variables</vt:lpstr>
      <vt:lpstr>Menus and Functions</vt:lpstr>
      <vt:lpstr>การเปลี่ยนข้อมูลเดิมให้เป็นตัวแปรใหม่ Transforming Variables Creating and Computing New Variables</vt:lpstr>
      <vt:lpstr>การเปลี่ยนข้อมูลเดิมให้เป็นตัวแปรใหม่ Transforming Variables: Creating new categories</vt:lpstr>
      <vt:lpstr>การเปลี่ยนข้อมูลเดิมให้เป็นตัวแปรใหม่ Transforming Variables: Categorical variable</vt:lpstr>
      <vt:lpstr>การเปลี่ยนข้อมูลเดิมให้เป็นตัวแปรใหม่ Transforming Variables  Categorical variable  Categorical variable</vt:lpstr>
      <vt:lpstr>การเปลี่ยนข้อมูลเดิมให้เป็นตัวแปรใหม่ Transforming Variables Categorical variable  Categorical variable</vt:lpstr>
      <vt:lpstr>Exercise 3:   Transforming Variables for Analysis</vt:lpstr>
      <vt:lpstr>การเปลี่ยนข้อมูลเดิมให้เป็นตัวแปรใหม่ Transforming Variables Continuous variable  Categorical variable</vt:lpstr>
      <vt:lpstr>การเปลี่ยนข้อมูลเดิมให้เป็นตัวแปรใหม่ Transforming Variables  Continuous variable  Categorical variable</vt:lpstr>
      <vt:lpstr>การเปลี่ยนข้อมูลเดิมให้เป็นตัวแปรใหม่ Transforming Variables  Continuous variable  Categorical variable</vt:lpstr>
      <vt:lpstr>แบบฝึกหัดที่3  Exercise 3: Transforming Variables for Analysis</vt:lpstr>
      <vt:lpstr>Menus and Functions</vt:lpstr>
      <vt:lpstr>Menus and Functions</vt:lpstr>
      <vt:lpstr>Menus and Functions</vt:lpstr>
      <vt:lpstr>Menus and Functions</vt:lpstr>
      <vt:lpstr>Menus and Functions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Sky123.Org</dc:creator>
  <cp:lastModifiedBy>asus</cp:lastModifiedBy>
  <cp:revision>33</cp:revision>
  <dcterms:created xsi:type="dcterms:W3CDTF">2016-02-07T17:07:05Z</dcterms:created>
  <dcterms:modified xsi:type="dcterms:W3CDTF">2022-12-04T17:54:36Z</dcterms:modified>
</cp:coreProperties>
</file>