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8"/>
  </p:notesMasterIdLst>
  <p:sldIdLst>
    <p:sldId id="4955" r:id="rId2"/>
    <p:sldId id="313" r:id="rId3"/>
    <p:sldId id="4963" r:id="rId4"/>
    <p:sldId id="4956" r:id="rId5"/>
    <p:sldId id="4959" r:id="rId6"/>
    <p:sldId id="4958" r:id="rId7"/>
  </p:sldIdLst>
  <p:sldSz cx="12192000" cy="6858000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A488322-F2BA-4B5B-9748-0D474271808F}" styleName="สไตล์สีปานกลาง 3 - เน้น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029" autoAdjust="0"/>
    <p:restoredTop sz="94660"/>
  </p:normalViewPr>
  <p:slideViewPr>
    <p:cSldViewPr snapToGrid="0">
      <p:cViewPr varScale="1">
        <p:scale>
          <a:sx n="77" d="100"/>
          <a:sy n="77" d="100"/>
        </p:scale>
        <p:origin x="85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D6B2A0-7474-4525-96C6-CB2614CEC883}" type="datetimeFigureOut">
              <a:rPr lang="th-TH" smtClean="0"/>
              <a:t>06/02/66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1038" y="4783138"/>
            <a:ext cx="5445125" cy="3913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D6FACD-897D-43EA-9685-2EACDE99CDF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70912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06/02/66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62182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06/02/66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27840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06/02/66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21060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06/02/66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48386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06/02/66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5369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06/02/66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22293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06/02/66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20540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06/02/66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21495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06/02/66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96734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06/02/66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91696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06/02/66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45073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EEA9B4-CF3A-479C-B695-E8F79ADFDD4A}" type="datetimeFigureOut">
              <a:rPr lang="th-TH" smtClean="0"/>
              <a:t>06/02/66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18970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26AEFBC4-644E-8B16-E0B2-B476CCA6FBEF}"/>
              </a:ext>
            </a:extLst>
          </p:cNvPr>
          <p:cNvSpPr/>
          <p:nvPr/>
        </p:nvSpPr>
        <p:spPr>
          <a:xfrm>
            <a:off x="0" y="2171208"/>
            <a:ext cx="12192000" cy="2515583"/>
          </a:xfrm>
          <a:prstGeom prst="rect">
            <a:avLst/>
          </a:prstGeom>
          <a:solidFill>
            <a:srgbClr val="FF0000">
              <a:alpha val="69000"/>
            </a:srgbClr>
          </a:solidFill>
          <a:ln>
            <a:noFill/>
          </a:ln>
          <a:effectLst>
            <a:outerShdw blurRad="50800" dist="50800" dir="54000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upermarket" panose="02000000000000000000" pitchFamily="2" charset="0"/>
                <a:cs typeface="supermarket" panose="02000000000000000000" pitchFamily="2" charset="0"/>
              </a:rPr>
              <a:t>แนวทางการนิเทศงาน</a:t>
            </a:r>
          </a:p>
          <a:p>
            <a:r>
              <a:rPr lang="th-TH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upermarket" panose="02000000000000000000" pitchFamily="2" charset="0"/>
                <a:cs typeface="supermarket" panose="02000000000000000000" pitchFamily="2" charset="0"/>
              </a:rPr>
              <a:t>ประเด็นที่ 1 </a:t>
            </a:r>
            <a:r>
              <a:rPr lang="en-U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upermarket" panose="02000000000000000000" pitchFamily="2" charset="0"/>
                <a:cs typeface="supermarket" panose="02000000000000000000" pitchFamily="2" charset="0"/>
              </a:rPr>
              <a:t>Health For Wealth</a:t>
            </a: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096B7C72-7EF5-81A9-790D-5020D2CD1F63}"/>
              </a:ext>
            </a:extLst>
          </p:cNvPr>
          <p:cNvSpPr txBox="1"/>
          <p:nvPr/>
        </p:nvSpPr>
        <p:spPr>
          <a:xfrm>
            <a:off x="6726477" y="5962389"/>
            <a:ext cx="52358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กลุ่มงานการแพทย์แผนไทยและการแพทย์ทางเลือก</a:t>
            </a:r>
          </a:p>
          <a:p>
            <a:pPr algn="r"/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7 กุมภาพันธ์ 2566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80757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id="{512ED553-56D2-453E-B3A7-5643755B01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846" y="260335"/>
            <a:ext cx="11404170" cy="816191"/>
          </a:xfrm>
          <a:prstGeom prst="plaque">
            <a:avLst>
              <a:gd name="adj" fmla="val 15552"/>
            </a:avLst>
          </a:prstGeom>
          <a:solidFill>
            <a:schemeClr val="accent6">
              <a:lumMod val="60000"/>
              <a:lumOff val="40000"/>
            </a:schemeClr>
          </a:solidFill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lvl="0" defTabSz="914400">
              <a:spcBef>
                <a:spcPts val="0"/>
              </a:spcBef>
            </a:pPr>
            <a:r>
              <a:rPr lang="th-TH" sz="4000" b="1" kern="0" spc="150" dirty="0">
                <a:ln w="11430"/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ระดับความสำเร็จของการจัดบริการคลินิกกัญชาทางการแพทย์</a:t>
            </a:r>
            <a:endParaRPr kumimoji="0" lang="th-TH" sz="4000" b="1" i="0" u="none" strike="noStrike" kern="0" spc="150" normalizeH="0" baseline="0" noProof="0" dirty="0">
              <a:ln w="11430"/>
              <a:solidFill>
                <a:schemeClr val="tx1"/>
              </a:solidFill>
              <a:uLnTx/>
              <a:uFillTx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สี่เหลี่ยมผืนผ้ามุมมน 8"/>
          <p:cNvSpPr/>
          <p:nvPr/>
        </p:nvSpPr>
        <p:spPr>
          <a:xfrm>
            <a:off x="344545" y="1546698"/>
            <a:ext cx="11767472" cy="5034546"/>
          </a:xfrm>
          <a:prstGeom prst="round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63500" sx="102000" sy="102000" algn="ctr" rotWithShape="0">
              <a:schemeClr val="accent6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518012" y="2349715"/>
            <a:ext cx="1142053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1) </a:t>
            </a:r>
            <a:r>
              <a:rPr kumimoji="0" lang="th-TH" sz="3200" b="1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ผู้ป่วยที่มีการวินิจฉัยระยะประคับประคอง (</a:t>
            </a:r>
            <a:r>
              <a:rPr kumimoji="0" lang="en-US" sz="3200" b="1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Palliative care) </a:t>
            </a:r>
            <a:endParaRPr kumimoji="0" lang="th-TH" sz="3200" b="1" i="0" u="none" strike="noStrike" kern="0" cap="none" spc="-3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itchFamily="34" charset="-34"/>
              <a:cs typeface="TH SarabunPSK" pitchFamily="34" charset="-34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    ที่ได้รับการรักษาด้วยยากัญชาทางการแพทย์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2) ผู้ป่วยทั้งหมดที่ได้รับการรักษาด้วยยากัญชาทางการแพทย์</a:t>
            </a:r>
            <a:endParaRPr kumimoji="0" lang="th-TH" sz="3200" b="1" i="0" u="none" strike="noStrike" kern="0" cap="none" spc="0" normalizeH="0" baseline="0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TH SarabunPSK" pitchFamily="34" charset="-34"/>
              <a:cs typeface="TH SarabunPSK" pitchFamily="34" charset="-34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-10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3) จำนวนงานวิจัยและการจัดการความรู้ด้านกัญชาทางการแพทย์ของหน่วยงานในสังกัดกระทรวงสาธารณสุข         	</a:t>
            </a:r>
            <a:r>
              <a:rPr kumimoji="0" lang="th-TH" sz="32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3.1) งานวิจัยอย่างน้อย ระดับเขตสุขภาพ  	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	3.2) มีกิจกรรมการจัดการความรู้ ระดับเขตสุขภาพ</a:t>
            </a: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5856383" y="2782669"/>
            <a:ext cx="13163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3600" b="1" dirty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PSK" pitchFamily="34" charset="-34"/>
                <a:cs typeface="TH SarabunPSK" pitchFamily="34" charset="-34"/>
              </a:rPr>
              <a:t>ร้อยละ </a:t>
            </a:r>
            <a:r>
              <a:rPr lang="en-US" sz="3600" b="1" dirty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PSK" pitchFamily="34" charset="-34"/>
                <a:cs typeface="TH SarabunPSK" pitchFamily="34" charset="-34"/>
              </a:rPr>
              <a:t>5</a:t>
            </a:r>
            <a:endParaRPr lang="th-TH" sz="3600" b="1" dirty="0">
              <a:ln w="1905"/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7346237" y="3285923"/>
            <a:ext cx="239520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3600" b="1" dirty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PSK" pitchFamily="34" charset="-34"/>
                <a:cs typeface="TH SarabunPSK" pitchFamily="34" charset="-34"/>
              </a:rPr>
              <a:t>เพิ่มขึ้นร้อยละ </a:t>
            </a:r>
            <a:r>
              <a:rPr lang="en-US" sz="3600" b="1" dirty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PSK" pitchFamily="34" charset="-34"/>
                <a:cs typeface="TH SarabunPSK" pitchFamily="34" charset="-34"/>
              </a:rPr>
              <a:t>50</a:t>
            </a:r>
            <a:endParaRPr lang="th-TH" sz="3600" b="1" dirty="0">
              <a:ln w="1905"/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228281" y="4312810"/>
            <a:ext cx="9444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PSK" pitchFamily="34" charset="-34"/>
                <a:cs typeface="TH SarabunPSK" pitchFamily="34" charset="-34"/>
              </a:rPr>
              <a:t>2 </a:t>
            </a:r>
            <a:r>
              <a:rPr lang="th-TH" sz="3200" b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PSK" pitchFamily="34" charset="-34"/>
                <a:cs typeface="TH SarabunPSK" pitchFamily="34" charset="-34"/>
              </a:rPr>
              <a:t>เรื่อง</a:t>
            </a: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7346237" y="4811928"/>
            <a:ext cx="86273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PSK" pitchFamily="34" charset="-34"/>
                <a:cs typeface="TH SarabunPSK" pitchFamily="34" charset="-34"/>
              </a:rPr>
              <a:t>2 </a:t>
            </a:r>
            <a:r>
              <a:rPr lang="th-TH" sz="3200" b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H SarabunPSK" pitchFamily="34" charset="-34"/>
                <a:cs typeface="TH SarabunPSK" pitchFamily="34" charset="-34"/>
              </a:rPr>
              <a:t>ครั้ง</a:t>
            </a:r>
          </a:p>
        </p:txBody>
      </p:sp>
      <p:pic>
        <p:nvPicPr>
          <p:cNvPr id="15" name="Picture 7">
            <a:extLst>
              <a:ext uri="{FF2B5EF4-FFF2-40B4-BE49-F238E27FC236}">
                <a16:creationId xmlns:a16="http://schemas.microsoft.com/office/drawing/2014/main" id="{5C8C6824-681F-4092-9461-4C8662B3F3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82099">
            <a:off x="10315216" y="5011288"/>
            <a:ext cx="2211440" cy="2069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39213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50331C77-B6B6-5CA0-3D86-1B733A535A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835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9BFE2770-9B62-ACC8-8D91-477BC291AF34}"/>
              </a:ext>
            </a:extLst>
          </p:cNvPr>
          <p:cNvSpPr/>
          <p:nvPr/>
        </p:nvSpPr>
        <p:spPr>
          <a:xfrm>
            <a:off x="0" y="294968"/>
            <a:ext cx="12192000" cy="727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600" dirty="0">
                <a:latin typeface="supermarket" panose="02000000000000000000" pitchFamily="2" charset="0"/>
                <a:cs typeface="supermarket" panose="02000000000000000000" pitchFamily="2" charset="0"/>
              </a:rPr>
              <a:t>ประเด็นที่ 1</a:t>
            </a:r>
            <a:r>
              <a:rPr lang="en-US" sz="3600" dirty="0">
                <a:latin typeface="supermarket" panose="02000000000000000000" pitchFamily="2" charset="0"/>
                <a:cs typeface="supermarket" panose="02000000000000000000" pitchFamily="2" charset="0"/>
              </a:rPr>
              <a:t> Health for wealth</a:t>
            </a:r>
            <a:r>
              <a:rPr lang="th-TH" sz="3600" dirty="0">
                <a:latin typeface="supermarket" panose="02000000000000000000" pitchFamily="2" charset="0"/>
                <a:cs typeface="supermarket" panose="02000000000000000000" pitchFamily="2" charset="0"/>
              </a:rPr>
              <a:t> </a:t>
            </a: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6A3B83AA-4BBC-55FB-D3BA-B6775548BDD2}"/>
              </a:ext>
            </a:extLst>
          </p:cNvPr>
          <p:cNvSpPr txBox="1"/>
          <p:nvPr/>
        </p:nvSpPr>
        <p:spPr>
          <a:xfrm>
            <a:off x="0" y="1022555"/>
            <a:ext cx="1176925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000" dirty="0">
                <a:latin typeface="supermarket" panose="02000000000000000000" pitchFamily="2" charset="0"/>
                <a:cs typeface="supermarket" panose="02000000000000000000" pitchFamily="2" charset="0"/>
              </a:rPr>
              <a:t>ตัวชี้วัด </a:t>
            </a:r>
            <a:r>
              <a:rPr lang="en-US" sz="2000" dirty="0">
                <a:latin typeface="supermarket" panose="02000000000000000000" pitchFamily="2" charset="0"/>
                <a:cs typeface="supermarket" panose="02000000000000000000" pitchFamily="2" charset="0"/>
              </a:rPr>
              <a:t>: 	</a:t>
            </a:r>
            <a:r>
              <a:rPr lang="th-TH" sz="2000" dirty="0">
                <a:latin typeface="supermarket" panose="02000000000000000000" pitchFamily="2" charset="0"/>
                <a:cs typeface="supermarket" panose="02000000000000000000" pitchFamily="2" charset="0"/>
              </a:rPr>
              <a:t>ร้อยละของ</a:t>
            </a:r>
            <a:r>
              <a:rPr lang="th-TH" sz="2000" dirty="0">
                <a:effectLst/>
                <a:latin typeface="supermarket" panose="02000000000000000000" pitchFamily="2" charset="0"/>
                <a:ea typeface="Times New Roman" panose="02020603050405020304" pitchFamily="18" charset="0"/>
                <a:cs typeface="supermarket" panose="02000000000000000000" pitchFamily="2" charset="0"/>
              </a:rPr>
              <a:t>ผู้ป่วยที่มีการวินิจฉัยระยะประคับประคอง </a:t>
            </a:r>
            <a:r>
              <a:rPr lang="en-US" sz="2000" dirty="0">
                <a:effectLst/>
                <a:latin typeface="supermarket" panose="02000000000000000000" pitchFamily="2" charset="0"/>
                <a:ea typeface="Times New Roman" panose="02020603050405020304" pitchFamily="18" charset="0"/>
                <a:cs typeface="supermarket" panose="02000000000000000000" pitchFamily="2" charset="0"/>
              </a:rPr>
              <a:t>(Palliative care) </a:t>
            </a:r>
            <a:r>
              <a:rPr lang="th-TH" sz="2000" dirty="0">
                <a:effectLst/>
                <a:latin typeface="supermarket" panose="02000000000000000000" pitchFamily="2" charset="0"/>
                <a:ea typeface="Times New Roman" panose="02020603050405020304" pitchFamily="18" charset="0"/>
                <a:cs typeface="supermarket" panose="02000000000000000000" pitchFamily="2" charset="0"/>
              </a:rPr>
              <a:t>ที่ได้รับการรักษาด้วยยากัญชาทางการแพทย์ </a:t>
            </a:r>
            <a:endParaRPr lang="en-US" sz="2000" dirty="0">
              <a:effectLst/>
              <a:latin typeface="supermarket" panose="02000000000000000000" pitchFamily="2" charset="0"/>
              <a:ea typeface="Times New Roman" panose="02020603050405020304" pitchFamily="18" charset="0"/>
              <a:cs typeface="supermarket" panose="02000000000000000000" pitchFamily="2" charset="0"/>
            </a:endParaRPr>
          </a:p>
          <a:p>
            <a:r>
              <a:rPr lang="th-TH" sz="2000" dirty="0">
                <a:solidFill>
                  <a:srgbClr val="C00000"/>
                </a:solidFill>
                <a:latin typeface="supermarket" panose="02000000000000000000" pitchFamily="2" charset="0"/>
                <a:ea typeface="Times New Roman" panose="02020603050405020304" pitchFamily="18" charset="0"/>
                <a:cs typeface="supermarket" panose="02000000000000000000" pitchFamily="2" charset="0"/>
              </a:rPr>
              <a:t>เป้าหมาย </a:t>
            </a:r>
            <a:r>
              <a:rPr lang="en-US" sz="2000" dirty="0">
                <a:solidFill>
                  <a:srgbClr val="C00000"/>
                </a:solidFill>
                <a:latin typeface="supermarket" panose="02000000000000000000" pitchFamily="2" charset="0"/>
                <a:ea typeface="Times New Roman" panose="02020603050405020304" pitchFamily="18" charset="0"/>
                <a:cs typeface="supermarket" panose="02000000000000000000" pitchFamily="2" charset="0"/>
              </a:rPr>
              <a:t>:	</a:t>
            </a:r>
            <a:r>
              <a:rPr lang="th-TH" sz="2000" dirty="0">
                <a:solidFill>
                  <a:srgbClr val="C00000"/>
                </a:solidFill>
                <a:effectLst/>
                <a:latin typeface="supermarket" panose="02000000000000000000" pitchFamily="2" charset="0"/>
                <a:ea typeface="Times New Roman" panose="02020603050405020304" pitchFamily="18" charset="0"/>
                <a:cs typeface="supermarket" panose="02000000000000000000" pitchFamily="2" charset="0"/>
              </a:rPr>
              <a:t>ร้อยละ 5</a:t>
            </a:r>
            <a:endParaRPr lang="en-US" sz="2000" dirty="0">
              <a:solidFill>
                <a:srgbClr val="C00000"/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  <a:p>
            <a:endParaRPr lang="th-TH" sz="2000" dirty="0"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4C224247-1125-C021-E2A9-89B856CA6FF0}"/>
              </a:ext>
            </a:extLst>
          </p:cNvPr>
          <p:cNvSpPr/>
          <p:nvPr/>
        </p:nvSpPr>
        <p:spPr>
          <a:xfrm>
            <a:off x="0" y="1960685"/>
            <a:ext cx="12024178" cy="4897315"/>
          </a:xfrm>
          <a:prstGeom prst="roundRect">
            <a:avLst>
              <a:gd name="adj" fmla="val 7843"/>
            </a:avLst>
          </a:prstGeom>
          <a:solidFill>
            <a:schemeClr val="bg1">
              <a:alpha val="64000"/>
            </a:schemeClr>
          </a:solidFill>
          <a:ln>
            <a:noFill/>
          </a:ln>
          <a:effectLst>
            <a:outerShdw dist="63500" dir="540000" algn="ctr" rotWithShape="0">
              <a:schemeClr val="accent6">
                <a:lumMod val="20000"/>
                <a:lumOff val="80000"/>
                <a:alpha val="4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br>
              <a:rPr lang="th-TH" sz="4400" dirty="0">
                <a:solidFill>
                  <a:srgbClr val="FF0000"/>
                </a:solidFill>
              </a:rPr>
            </a:br>
            <a:endParaRPr lang="th-TH" sz="4400" dirty="0">
              <a:solidFill>
                <a:srgbClr val="FF0000"/>
              </a:solidFill>
            </a:endParaRPr>
          </a:p>
        </p:txBody>
      </p:sp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id="{85F820AF-638F-E081-4E36-7C31073B1A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25" r="5163"/>
          <a:stretch/>
        </p:blipFill>
        <p:spPr>
          <a:xfrm>
            <a:off x="5440680" y="2002280"/>
            <a:ext cx="6583499" cy="2304919"/>
          </a:xfrm>
          <a:prstGeom prst="rect">
            <a:avLst/>
          </a:prstGeom>
        </p:spPr>
      </p:pic>
      <p:graphicFrame>
        <p:nvGraphicFramePr>
          <p:cNvPr id="13" name="ตาราง 12">
            <a:extLst>
              <a:ext uri="{FF2B5EF4-FFF2-40B4-BE49-F238E27FC236}">
                <a16:creationId xmlns:a16="http://schemas.microsoft.com/office/drawing/2014/main" id="{84B26BE2-1C3C-481E-F359-1AAD654F4A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1387916"/>
              </p:ext>
            </p:extLst>
          </p:nvPr>
        </p:nvGraphicFramePr>
        <p:xfrm>
          <a:off x="34993" y="1750142"/>
          <a:ext cx="5216236" cy="5107852"/>
        </p:xfrm>
        <a:graphic>
          <a:graphicData uri="http://schemas.openxmlformats.org/drawingml/2006/table">
            <a:tbl>
              <a:tblPr/>
              <a:tblGrid>
                <a:gridCol w="526837">
                  <a:extLst>
                    <a:ext uri="{9D8B030D-6E8A-4147-A177-3AD203B41FA5}">
                      <a16:colId xmlns:a16="http://schemas.microsoft.com/office/drawing/2014/main" val="1369713736"/>
                    </a:ext>
                  </a:extLst>
                </a:gridCol>
                <a:gridCol w="1086602">
                  <a:extLst>
                    <a:ext uri="{9D8B030D-6E8A-4147-A177-3AD203B41FA5}">
                      <a16:colId xmlns:a16="http://schemas.microsoft.com/office/drawing/2014/main" val="2298634500"/>
                    </a:ext>
                  </a:extLst>
                </a:gridCol>
                <a:gridCol w="1174408">
                  <a:extLst>
                    <a:ext uri="{9D8B030D-6E8A-4147-A177-3AD203B41FA5}">
                      <a16:colId xmlns:a16="http://schemas.microsoft.com/office/drawing/2014/main" val="2969672836"/>
                    </a:ext>
                  </a:extLst>
                </a:gridCol>
                <a:gridCol w="1210079">
                  <a:extLst>
                    <a:ext uri="{9D8B030D-6E8A-4147-A177-3AD203B41FA5}">
                      <a16:colId xmlns:a16="http://schemas.microsoft.com/office/drawing/2014/main" val="1199459849"/>
                    </a:ext>
                  </a:extLst>
                </a:gridCol>
                <a:gridCol w="1218310">
                  <a:extLst>
                    <a:ext uri="{9D8B030D-6E8A-4147-A177-3AD203B41FA5}">
                      <a16:colId xmlns:a16="http://schemas.microsoft.com/office/drawing/2014/main" val="1155484742"/>
                    </a:ext>
                  </a:extLst>
                </a:gridCol>
              </a:tblGrid>
              <a:tr h="486463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ลำดับ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อำเภอ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ผู้ป่วย 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palliative care 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ทั้งหมด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ผู้ป่วย 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palliative care 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ที่ได้รับยากัญชา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836677"/>
                  </a:ext>
                </a:extLst>
              </a:tr>
              <a:tr h="24323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เมืองเชียงราย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168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7.14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5751104"/>
                  </a:ext>
                </a:extLst>
              </a:tr>
              <a:tr h="24323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เวียงชัย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56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1556007"/>
                  </a:ext>
                </a:extLst>
              </a:tr>
              <a:tr h="24323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เชียงของ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359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1.39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2846491"/>
                  </a:ext>
                </a:extLst>
              </a:tr>
              <a:tr h="24323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เทิง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2.44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0224617"/>
                  </a:ext>
                </a:extLst>
              </a:tr>
              <a:tr h="24323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พาน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159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3.77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2070037"/>
                  </a:ext>
                </a:extLst>
              </a:tr>
              <a:tr h="24323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ป่าแดด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2.56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9296656"/>
                  </a:ext>
                </a:extLst>
              </a:tr>
              <a:tr h="24323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แม่จัน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65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6.15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84682708"/>
                  </a:ext>
                </a:extLst>
              </a:tr>
              <a:tr h="24323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เชียงแสน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66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7733423"/>
                  </a:ext>
                </a:extLst>
              </a:tr>
              <a:tr h="24323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แม่สาย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2443173"/>
                  </a:ext>
                </a:extLst>
              </a:tr>
              <a:tr h="24323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แม่สรวย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105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0.95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5634560"/>
                  </a:ext>
                </a:extLst>
              </a:tr>
              <a:tr h="24323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เวียงป่าเป้า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118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0168569"/>
                  </a:ext>
                </a:extLst>
              </a:tr>
              <a:tr h="24323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พญาเม็งราย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48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2.08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2785508"/>
                  </a:ext>
                </a:extLst>
              </a:tr>
              <a:tr h="24323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เวียงแก่น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37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9808872"/>
                  </a:ext>
                </a:extLst>
              </a:tr>
              <a:tr h="24323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ขุนตาล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123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452254"/>
                  </a:ext>
                </a:extLst>
              </a:tr>
              <a:tr h="24323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แม่ฟ้าหลวง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7455298"/>
                  </a:ext>
                </a:extLst>
              </a:tr>
              <a:tr h="24323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แม่ลาว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3.13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6995674"/>
                  </a:ext>
                </a:extLst>
              </a:tr>
              <a:tr h="24323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เวียงเชียงรุ้ง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29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68557"/>
                  </a:ext>
                </a:extLst>
              </a:tr>
              <a:tr h="24323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ดอยหลวง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8322523"/>
                  </a:ext>
                </a:extLst>
              </a:tr>
              <a:tr h="24323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1,577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2.54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2872154"/>
                  </a:ext>
                </a:extLst>
              </a:tr>
            </a:tbl>
          </a:graphicData>
        </a:graphic>
      </p:graphicFrame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775D061A-3AFD-692E-F40C-3A0D50DE897B}"/>
              </a:ext>
            </a:extLst>
          </p:cNvPr>
          <p:cNvSpPr txBox="1"/>
          <p:nvPr/>
        </p:nvSpPr>
        <p:spPr>
          <a:xfrm>
            <a:off x="9893708" y="6563032"/>
            <a:ext cx="20726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ที่มา</a:t>
            </a:r>
            <a:r>
              <a:rPr lang="en-US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 </a:t>
            </a:r>
            <a:r>
              <a:rPr lang="en-US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HDC </a:t>
            </a:r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ณ วันที่ </a:t>
            </a:r>
            <a:r>
              <a:rPr lang="en-US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กุมภาพันธ์ 2565</a:t>
            </a:r>
            <a:endParaRPr lang="en-US" sz="1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5" name="ตาราง 14">
            <a:extLst>
              <a:ext uri="{FF2B5EF4-FFF2-40B4-BE49-F238E27FC236}">
                <a16:creationId xmlns:a16="http://schemas.microsoft.com/office/drawing/2014/main" id="{36954062-ABFF-50AA-8703-57E5F3B710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2233790"/>
              </p:ext>
            </p:extLst>
          </p:nvPr>
        </p:nvGraphicFramePr>
        <p:xfrm>
          <a:off x="5722876" y="4792495"/>
          <a:ext cx="6019106" cy="1285240"/>
        </p:xfrm>
        <a:graphic>
          <a:graphicData uri="http://schemas.openxmlformats.org/drawingml/2006/table">
            <a:tbl>
              <a:tblPr firstRow="1" bandRow="1">
                <a:tableStyleId>{2A488322-F2BA-4B5B-9748-0D474271808F}</a:tableStyleId>
              </a:tblPr>
              <a:tblGrid>
                <a:gridCol w="2006369">
                  <a:extLst>
                    <a:ext uri="{9D8B030D-6E8A-4147-A177-3AD203B41FA5}">
                      <a16:colId xmlns:a16="http://schemas.microsoft.com/office/drawing/2014/main" val="3477151726"/>
                    </a:ext>
                  </a:extLst>
                </a:gridCol>
                <a:gridCol w="2578173">
                  <a:extLst>
                    <a:ext uri="{9D8B030D-6E8A-4147-A177-3AD203B41FA5}">
                      <a16:colId xmlns:a16="http://schemas.microsoft.com/office/drawing/2014/main" val="1623262340"/>
                    </a:ext>
                  </a:extLst>
                </a:gridCol>
                <a:gridCol w="1434564">
                  <a:extLst>
                    <a:ext uri="{9D8B030D-6E8A-4147-A177-3AD203B41FA5}">
                      <a16:colId xmlns:a16="http://schemas.microsoft.com/office/drawing/2014/main" val="13795170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จำนวนผู้ป่วย </a:t>
                      </a:r>
                    </a:p>
                    <a:p>
                      <a:pPr algn="ctr"/>
                      <a:r>
                        <a:rPr lang="en-US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palliative care </a:t>
                      </a:r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ทั้งหมด (ราย)</a:t>
                      </a:r>
                      <a:endParaRPr lang="en-US" sz="18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จำนวนผู้ป่วย </a:t>
                      </a:r>
                    </a:p>
                    <a:p>
                      <a:pPr algn="ctr"/>
                      <a:r>
                        <a:rPr lang="en-US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palliative care </a:t>
                      </a:r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ที่ได้รับยากัญชา (ราย)</a:t>
                      </a:r>
                      <a:endParaRPr lang="en-US" sz="18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endParaRPr lang="en-US" sz="18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55602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</a:t>
                      </a:r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577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th-TH" sz="1800" b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</a:t>
                      </a:r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177950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3661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9BFE2770-9B62-ACC8-8D91-477BC291AF34}"/>
              </a:ext>
            </a:extLst>
          </p:cNvPr>
          <p:cNvSpPr/>
          <p:nvPr/>
        </p:nvSpPr>
        <p:spPr>
          <a:xfrm>
            <a:off x="0" y="294968"/>
            <a:ext cx="12192000" cy="727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600" dirty="0">
                <a:latin typeface="supermarket" panose="02000000000000000000" pitchFamily="2" charset="0"/>
                <a:cs typeface="supermarket" panose="02000000000000000000" pitchFamily="2" charset="0"/>
              </a:rPr>
              <a:t>ประเด็นที่ 1</a:t>
            </a:r>
            <a:r>
              <a:rPr lang="en-US" sz="3600" dirty="0">
                <a:latin typeface="supermarket" panose="02000000000000000000" pitchFamily="2" charset="0"/>
                <a:cs typeface="supermarket" panose="02000000000000000000" pitchFamily="2" charset="0"/>
              </a:rPr>
              <a:t> Health for wealth</a:t>
            </a:r>
            <a:r>
              <a:rPr lang="th-TH" sz="3600" dirty="0">
                <a:latin typeface="supermarket" panose="02000000000000000000" pitchFamily="2" charset="0"/>
                <a:cs typeface="supermarket" panose="02000000000000000000" pitchFamily="2" charset="0"/>
              </a:rPr>
              <a:t> </a:t>
            </a:r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DB7CEBC4-E51A-B749-1094-7EC5DD7E2994}"/>
              </a:ext>
            </a:extLst>
          </p:cNvPr>
          <p:cNvSpPr/>
          <p:nvPr/>
        </p:nvSpPr>
        <p:spPr>
          <a:xfrm>
            <a:off x="0" y="1960685"/>
            <a:ext cx="12024178" cy="4897315"/>
          </a:xfrm>
          <a:prstGeom prst="roundRect">
            <a:avLst>
              <a:gd name="adj" fmla="val 7843"/>
            </a:avLst>
          </a:prstGeom>
          <a:solidFill>
            <a:schemeClr val="bg1">
              <a:alpha val="64000"/>
            </a:schemeClr>
          </a:solidFill>
          <a:ln>
            <a:noFill/>
          </a:ln>
          <a:effectLst>
            <a:outerShdw dist="63500" dir="540000" algn="ctr" rotWithShape="0">
              <a:schemeClr val="accent6">
                <a:lumMod val="20000"/>
                <a:lumOff val="80000"/>
                <a:alpha val="4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br>
              <a:rPr lang="th-TH" sz="4400" dirty="0">
                <a:solidFill>
                  <a:srgbClr val="FF0000"/>
                </a:solidFill>
              </a:rPr>
            </a:br>
            <a:endParaRPr lang="th-TH" sz="4400" dirty="0">
              <a:solidFill>
                <a:srgbClr val="FF0000"/>
              </a:solidFill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6A3B83AA-4BBC-55FB-D3BA-B6775548BDD2}"/>
              </a:ext>
            </a:extLst>
          </p:cNvPr>
          <p:cNvSpPr txBox="1"/>
          <p:nvPr/>
        </p:nvSpPr>
        <p:spPr>
          <a:xfrm>
            <a:off x="0" y="1137677"/>
            <a:ext cx="1176925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000" dirty="0">
                <a:latin typeface="supermarket" panose="02000000000000000000" pitchFamily="2" charset="0"/>
                <a:cs typeface="supermarket" panose="02000000000000000000" pitchFamily="2" charset="0"/>
              </a:rPr>
              <a:t>ตัวชี้วัด </a:t>
            </a:r>
            <a:r>
              <a:rPr lang="en-US" sz="2000" dirty="0">
                <a:latin typeface="supermarket" panose="02000000000000000000" pitchFamily="2" charset="0"/>
                <a:cs typeface="supermarket" panose="02000000000000000000" pitchFamily="2" charset="0"/>
              </a:rPr>
              <a:t>: 	</a:t>
            </a:r>
            <a:r>
              <a:rPr lang="th-TH" sz="2000" dirty="0">
                <a:latin typeface="supermarket" panose="02000000000000000000" pitchFamily="2" charset="0"/>
                <a:cs typeface="supermarket" panose="02000000000000000000" pitchFamily="2" charset="0"/>
              </a:rPr>
              <a:t>ร้อยละของผู้ป่วยทั้งหมดที่ได้รับการรักษาด้วยยากัญชาทางการแพทย์ </a:t>
            </a:r>
            <a:endParaRPr lang="en-US" sz="2000" dirty="0">
              <a:latin typeface="supermarket" panose="02000000000000000000" pitchFamily="2" charset="0"/>
              <a:cs typeface="supermarket" panose="02000000000000000000" pitchFamily="2" charset="0"/>
            </a:endParaRPr>
          </a:p>
          <a:p>
            <a:r>
              <a:rPr lang="th-TH" sz="2000" dirty="0">
                <a:solidFill>
                  <a:srgbClr val="C00000"/>
                </a:solidFill>
                <a:latin typeface="supermarket" panose="02000000000000000000" pitchFamily="2" charset="0"/>
                <a:ea typeface="Times New Roman" panose="02020603050405020304" pitchFamily="18" charset="0"/>
                <a:cs typeface="supermarket" panose="02000000000000000000" pitchFamily="2" charset="0"/>
              </a:rPr>
              <a:t>เป้าหมาย </a:t>
            </a:r>
            <a:r>
              <a:rPr lang="en-US" sz="2000" dirty="0">
                <a:solidFill>
                  <a:srgbClr val="C00000"/>
                </a:solidFill>
                <a:latin typeface="supermarket" panose="02000000000000000000" pitchFamily="2" charset="0"/>
                <a:ea typeface="Times New Roman" panose="02020603050405020304" pitchFamily="18" charset="0"/>
                <a:cs typeface="supermarket" panose="02000000000000000000" pitchFamily="2" charset="0"/>
              </a:rPr>
              <a:t>:	</a:t>
            </a:r>
            <a:r>
              <a:rPr lang="th-TH" sz="2000" dirty="0">
                <a:solidFill>
                  <a:srgbClr val="C00000"/>
                </a:solidFill>
                <a:effectLst/>
                <a:latin typeface="supermarket" panose="02000000000000000000" pitchFamily="2" charset="0"/>
                <a:ea typeface="Times New Roman" panose="02020603050405020304" pitchFamily="18" charset="0"/>
                <a:cs typeface="supermarket" panose="02000000000000000000" pitchFamily="2" charset="0"/>
              </a:rPr>
              <a:t>เพิ่มขึ้นร้อยละ 50 (เทียบกับปีงบประมาณ 2564)</a:t>
            </a:r>
          </a:p>
        </p:txBody>
      </p:sp>
      <p:graphicFrame>
        <p:nvGraphicFramePr>
          <p:cNvPr id="2" name="ตาราง 1">
            <a:extLst>
              <a:ext uri="{FF2B5EF4-FFF2-40B4-BE49-F238E27FC236}">
                <a16:creationId xmlns:a16="http://schemas.microsoft.com/office/drawing/2014/main" id="{D5FF0C95-DEFB-9995-004D-4A1E660487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8506539"/>
              </p:ext>
            </p:extLst>
          </p:nvPr>
        </p:nvGraphicFramePr>
        <p:xfrm>
          <a:off x="0" y="1928439"/>
          <a:ext cx="5216770" cy="4929561"/>
        </p:xfrm>
        <a:graphic>
          <a:graphicData uri="http://schemas.openxmlformats.org/drawingml/2006/table">
            <a:tbl>
              <a:tblPr/>
              <a:tblGrid>
                <a:gridCol w="570368">
                  <a:extLst>
                    <a:ext uri="{9D8B030D-6E8A-4147-A177-3AD203B41FA5}">
                      <a16:colId xmlns:a16="http://schemas.microsoft.com/office/drawing/2014/main" val="3651942972"/>
                    </a:ext>
                  </a:extLst>
                </a:gridCol>
                <a:gridCol w="1482132">
                  <a:extLst>
                    <a:ext uri="{9D8B030D-6E8A-4147-A177-3AD203B41FA5}">
                      <a16:colId xmlns:a16="http://schemas.microsoft.com/office/drawing/2014/main" val="4246570452"/>
                    </a:ext>
                  </a:extLst>
                </a:gridCol>
                <a:gridCol w="1079700">
                  <a:extLst>
                    <a:ext uri="{9D8B030D-6E8A-4147-A177-3AD203B41FA5}">
                      <a16:colId xmlns:a16="http://schemas.microsoft.com/office/drawing/2014/main" val="941689057"/>
                    </a:ext>
                  </a:extLst>
                </a:gridCol>
                <a:gridCol w="1079700">
                  <a:extLst>
                    <a:ext uri="{9D8B030D-6E8A-4147-A177-3AD203B41FA5}">
                      <a16:colId xmlns:a16="http://schemas.microsoft.com/office/drawing/2014/main" val="3969715288"/>
                    </a:ext>
                  </a:extLst>
                </a:gridCol>
                <a:gridCol w="1004870">
                  <a:extLst>
                    <a:ext uri="{9D8B030D-6E8A-4147-A177-3AD203B41FA5}">
                      <a16:colId xmlns:a16="http://schemas.microsoft.com/office/drawing/2014/main" val="801111981"/>
                    </a:ext>
                  </a:extLst>
                </a:gridCol>
              </a:tblGrid>
              <a:tr h="234741">
                <a:tc rowSpan="2"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ลำดับ</a:t>
                      </a:r>
                    </a:p>
                  </a:txBody>
                  <a:tcPr marL="7400" marR="7400" marT="74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อำเภอ</a:t>
                      </a:r>
                    </a:p>
                  </a:txBody>
                  <a:tcPr marL="7400" marR="7400" marT="74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จำนวนผู้ป่วย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</a:p>
                  </a:txBody>
                  <a:tcPr marL="7400" marR="7400" marT="74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70490510"/>
                  </a:ext>
                </a:extLst>
              </a:tr>
              <a:tr h="234741"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 2564</a:t>
                      </a:r>
                    </a:p>
                  </a:txBody>
                  <a:tcPr marL="7400" marR="7400" marT="74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 2566</a:t>
                      </a:r>
                    </a:p>
                  </a:txBody>
                  <a:tcPr marL="7400" marR="7400" marT="74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5945545"/>
                  </a:ext>
                </a:extLst>
              </a:tr>
              <a:tr h="2347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เมืองเชียงราย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119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71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-40.34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30669445"/>
                  </a:ext>
                </a:extLst>
              </a:tr>
              <a:tr h="2347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เวียงชัย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74667973"/>
                  </a:ext>
                </a:extLst>
              </a:tr>
              <a:tr h="2347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เชียงของ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22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-50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49289423"/>
                  </a:ext>
                </a:extLst>
              </a:tr>
              <a:tr h="2347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เท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ิง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-100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795103"/>
                  </a:ext>
                </a:extLst>
              </a:tr>
              <a:tr h="2347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พาน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46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-58.7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21193879"/>
                  </a:ext>
                </a:extLst>
              </a:tr>
              <a:tr h="2347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ป่าแดด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-55.56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24290756"/>
                  </a:ext>
                </a:extLst>
              </a:tr>
              <a:tr h="2347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แม่จัน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22940260"/>
                  </a:ext>
                </a:extLst>
              </a:tr>
              <a:tr h="2347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เชียงแสน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-100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8779400"/>
                  </a:ext>
                </a:extLst>
              </a:tr>
              <a:tr h="2347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แม่สาย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511486"/>
                  </a:ext>
                </a:extLst>
              </a:tr>
              <a:tr h="2347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แม่สร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วย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153568"/>
                  </a:ext>
                </a:extLst>
              </a:tr>
              <a:tr h="2347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เวียงป่าเป้า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22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-4.55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3776752"/>
                  </a:ext>
                </a:extLst>
              </a:tr>
              <a:tr h="2347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พญาเม็งราย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33.33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72684553"/>
                  </a:ext>
                </a:extLst>
              </a:tr>
              <a:tr h="2347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เวียงแก่น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3035997"/>
                  </a:ext>
                </a:extLst>
              </a:tr>
              <a:tr h="2347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ขุนตาล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9257774"/>
                  </a:ext>
                </a:extLst>
              </a:tr>
              <a:tr h="2347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แม่ฟ้าหลวง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-84.62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83409639"/>
                  </a:ext>
                </a:extLst>
              </a:tr>
              <a:tr h="2347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แม่ลาว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-17.65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00988901"/>
                  </a:ext>
                </a:extLst>
              </a:tr>
              <a:tr h="2347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เวียงเชียงรุ้ง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78588494"/>
                  </a:ext>
                </a:extLst>
              </a:tr>
              <a:tr h="2347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ดอยหลวง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11.11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75763291"/>
                  </a:ext>
                </a:extLst>
              </a:tr>
              <a:tr h="234741"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295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205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-30.51</a:t>
                      </a:r>
                    </a:p>
                  </a:txBody>
                  <a:tcPr marL="7400" marR="7400" marT="740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8051577"/>
                  </a:ext>
                </a:extLst>
              </a:tr>
            </a:tbl>
          </a:graphicData>
        </a:graphic>
      </p:graphicFrame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AC21118D-17B7-8A49-3F52-538D7001C5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74" r="4892"/>
          <a:stretch/>
        </p:blipFill>
        <p:spPr>
          <a:xfrm>
            <a:off x="5429353" y="1845563"/>
            <a:ext cx="6382240" cy="2039815"/>
          </a:xfrm>
          <a:prstGeom prst="rect">
            <a:avLst/>
          </a:prstGeom>
        </p:spPr>
      </p:pic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0C335923-6CEC-12C3-3D25-E5A658F3FBB9}"/>
              </a:ext>
            </a:extLst>
          </p:cNvPr>
          <p:cNvSpPr txBox="1"/>
          <p:nvPr/>
        </p:nvSpPr>
        <p:spPr>
          <a:xfrm>
            <a:off x="9893708" y="6563032"/>
            <a:ext cx="20726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ที่มา</a:t>
            </a:r>
            <a:r>
              <a:rPr lang="en-US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 </a:t>
            </a:r>
            <a:r>
              <a:rPr lang="en-US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HDC </a:t>
            </a:r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ณ วันที่ </a:t>
            </a:r>
            <a:r>
              <a:rPr lang="en-US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กุมภาพันธ์ 2565</a:t>
            </a:r>
            <a:endParaRPr lang="en-US" sz="1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9" name="ตาราง 14">
            <a:extLst>
              <a:ext uri="{FF2B5EF4-FFF2-40B4-BE49-F238E27FC236}">
                <a16:creationId xmlns:a16="http://schemas.microsoft.com/office/drawing/2014/main" id="{148B6954-559C-46D4-26FB-5398707037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4233310"/>
              </p:ext>
            </p:extLst>
          </p:nvPr>
        </p:nvGraphicFramePr>
        <p:xfrm>
          <a:off x="6096000" y="4708386"/>
          <a:ext cx="5432196" cy="1010920"/>
        </p:xfrm>
        <a:graphic>
          <a:graphicData uri="http://schemas.openxmlformats.org/drawingml/2006/table">
            <a:tbl>
              <a:tblPr firstRow="1" bandRow="1">
                <a:tableStyleId>{2A488322-F2BA-4B5B-9748-0D474271808F}</a:tableStyleId>
              </a:tblPr>
              <a:tblGrid>
                <a:gridCol w="1810732">
                  <a:extLst>
                    <a:ext uri="{9D8B030D-6E8A-4147-A177-3AD203B41FA5}">
                      <a16:colId xmlns:a16="http://schemas.microsoft.com/office/drawing/2014/main" val="3477151726"/>
                    </a:ext>
                  </a:extLst>
                </a:gridCol>
                <a:gridCol w="1810732">
                  <a:extLst>
                    <a:ext uri="{9D8B030D-6E8A-4147-A177-3AD203B41FA5}">
                      <a16:colId xmlns:a16="http://schemas.microsoft.com/office/drawing/2014/main" val="1623262340"/>
                    </a:ext>
                  </a:extLst>
                </a:gridCol>
                <a:gridCol w="1810732">
                  <a:extLst>
                    <a:ext uri="{9D8B030D-6E8A-4147-A177-3AD203B41FA5}">
                      <a16:colId xmlns:a16="http://schemas.microsoft.com/office/drawing/2014/main" val="13795170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จำนวนผู้ป่วย </a:t>
                      </a:r>
                    </a:p>
                    <a:p>
                      <a:pPr algn="ctr"/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2564 (ราย)</a:t>
                      </a:r>
                      <a:endParaRPr lang="en-US" sz="18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จำนวนผู้ป่วย </a:t>
                      </a:r>
                    </a:p>
                    <a:p>
                      <a:pPr algn="ctr"/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2566 (ราย)</a:t>
                      </a:r>
                      <a:endParaRPr lang="en-US" sz="18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ร้อยละผู้ป่วย</a:t>
                      </a:r>
                      <a:endParaRPr lang="en-US" sz="18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55602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295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r>
                        <a:rPr lang="th-TH" sz="1800" b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</a:t>
                      </a:r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.51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177950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42615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9BFE2770-9B62-ACC8-8D91-477BC291AF34}"/>
              </a:ext>
            </a:extLst>
          </p:cNvPr>
          <p:cNvSpPr/>
          <p:nvPr/>
        </p:nvSpPr>
        <p:spPr>
          <a:xfrm>
            <a:off x="0" y="294968"/>
            <a:ext cx="12192000" cy="727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600" dirty="0">
                <a:latin typeface="supermarket" panose="02000000000000000000" pitchFamily="2" charset="0"/>
                <a:cs typeface="supermarket" panose="02000000000000000000" pitchFamily="2" charset="0"/>
              </a:rPr>
              <a:t>ประเด็นที่ 1</a:t>
            </a:r>
            <a:r>
              <a:rPr lang="en-US" sz="3600" dirty="0">
                <a:latin typeface="supermarket" panose="02000000000000000000" pitchFamily="2" charset="0"/>
                <a:cs typeface="supermarket" panose="02000000000000000000" pitchFamily="2" charset="0"/>
              </a:rPr>
              <a:t> Health for wealth</a:t>
            </a:r>
            <a:r>
              <a:rPr lang="th-TH" sz="3600" dirty="0">
                <a:latin typeface="supermarket" panose="02000000000000000000" pitchFamily="2" charset="0"/>
                <a:cs typeface="supermarket" panose="02000000000000000000" pitchFamily="2" charset="0"/>
              </a:rPr>
              <a:t> </a:t>
            </a: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82E0CF30-41B0-A30F-630B-6F4DFDE73ABB}"/>
              </a:ext>
            </a:extLst>
          </p:cNvPr>
          <p:cNvSpPr/>
          <p:nvPr/>
        </p:nvSpPr>
        <p:spPr>
          <a:xfrm>
            <a:off x="260992" y="2286890"/>
            <a:ext cx="11793847" cy="3888690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>
            <a:noFill/>
          </a:ln>
          <a:effectLst>
            <a:outerShdw dist="63500" dir="54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ชื่อเรื่อง 1">
            <a:extLst>
              <a:ext uri="{FF2B5EF4-FFF2-40B4-BE49-F238E27FC236}">
                <a16:creationId xmlns:a16="http://schemas.microsoft.com/office/drawing/2014/main" id="{62B282D0-47D4-BE40-D542-FF4A73863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5660" y="1324509"/>
            <a:ext cx="5440680" cy="727587"/>
          </a:xfrm>
          <a:prstGeom prst="plaque">
            <a:avLst>
              <a:gd name="adj" fmla="val 15552"/>
            </a:avLst>
          </a:prstGeom>
          <a:solidFill>
            <a:schemeClr val="accent6">
              <a:lumMod val="60000"/>
              <a:lumOff val="40000"/>
            </a:schemeClr>
          </a:solidFill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th-TH" sz="3200" dirty="0">
                <a:solidFill>
                  <a:schemeClr val="tx1">
                    <a:lumMod val="50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ประเด็นการนิเทศงาน</a:t>
            </a: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5F8B42B5-E700-5955-F188-B7C8C2991CF9}"/>
              </a:ext>
            </a:extLst>
          </p:cNvPr>
          <p:cNvSpPr txBox="1"/>
          <p:nvPr/>
        </p:nvSpPr>
        <p:spPr>
          <a:xfrm>
            <a:off x="481262" y="2650845"/>
            <a:ext cx="11449746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800" b="1" u="sng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การจัดบริการคลินิกกัญชาทางการแพทย์</a:t>
            </a:r>
          </a:p>
          <a:p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ประเด็นติดตาม</a:t>
            </a:r>
          </a:p>
          <a:p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1. ผลการดำเนินงานคลินิกกัญชาทางการแพทย์ตามตัวชี้วัด</a:t>
            </a:r>
          </a:p>
          <a:p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2. แนวทางการดำเนินงานคลินิกกัญชาทางการแพทย์ การคัดกรองผู้ป่วยเพื่อรับการรักษาด้วยยากัญชาทางการแพทย์</a:t>
            </a:r>
          </a:p>
          <a:p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3. ปัญหาและอุปสรรคในการดำเนินงาน</a:t>
            </a:r>
          </a:p>
          <a:p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4. แนวทางการแก้ไข/ข้อเสนอแนะ</a:t>
            </a:r>
            <a:endParaRPr lang="en-US" sz="2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5" name="Picture 7">
            <a:extLst>
              <a:ext uri="{FF2B5EF4-FFF2-40B4-BE49-F238E27FC236}">
                <a16:creationId xmlns:a16="http://schemas.microsoft.com/office/drawing/2014/main" id="{D76E410B-E90D-B2CE-1852-108940119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82099">
            <a:off x="9494582" y="4440875"/>
            <a:ext cx="3031901" cy="2837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5270676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1719</TotalTime>
  <Words>594</Words>
  <Application>Microsoft Office PowerPoint</Application>
  <PresentationFormat>แบบจอกว้าง</PresentationFormat>
  <Paragraphs>248</Paragraphs>
  <Slides>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supermarket</vt:lpstr>
      <vt:lpstr>TH SarabunPSK</vt:lpstr>
      <vt:lpstr>ธีมของ Office</vt:lpstr>
      <vt:lpstr>งานนำเสนอ PowerPoint</vt:lpstr>
      <vt:lpstr>ระดับความสำเร็จของการจัดบริการคลินิกกัญชาทางการแพทย์</vt:lpstr>
      <vt:lpstr>งานนำเสนอ PowerPoint</vt:lpstr>
      <vt:lpstr>งานนำเสนอ PowerPoint</vt:lpstr>
      <vt:lpstr>งานนำเสนอ PowerPoint</vt:lpstr>
      <vt:lpstr>ประเด็นการนิเทศงาน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HP</dc:creator>
  <cp:lastModifiedBy>ploy-pc</cp:lastModifiedBy>
  <cp:revision>48</cp:revision>
  <cp:lastPrinted>2022-12-23T02:10:47Z</cp:lastPrinted>
  <dcterms:created xsi:type="dcterms:W3CDTF">2022-12-20T03:00:12Z</dcterms:created>
  <dcterms:modified xsi:type="dcterms:W3CDTF">2023-02-06T09:08:35Z</dcterms:modified>
</cp:coreProperties>
</file>