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4" r:id="rId3"/>
    <p:sldId id="258" r:id="rId4"/>
    <p:sldId id="261" r:id="rId5"/>
    <p:sldId id="257" r:id="rId6"/>
    <p:sldId id="259" r:id="rId7"/>
    <p:sldId id="260" r:id="rId8"/>
    <p:sldId id="262" r:id="rId9"/>
    <p:sldId id="263" r:id="rId10"/>
    <p:sldId id="274" r:id="rId11"/>
    <p:sldId id="266" r:id="rId12"/>
    <p:sldId id="268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wnloads\exportData_HDC%20(26)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3591;&#3634;&#3609;&#3629;&#3609;&#3634;&#3617;&#3633;&#3618;&#3649;&#3617;&#3656;&#3649;&#3621;&#3632;&#3648;&#3604;&#3655;&#3585;\&#3626;&#3619;&#3640;&#3611;&#3612;&#3621;&#3585;&#3634;&#3619;&#3604;&#3635;&#3648;&#3609;&#3636;&#3609;&#3591;&#3634;&#3609;%2063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User\Downloads\exportData_HDC%20-%202023-02-06T131511.160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'{worksheet}'!$C$5</c:f>
              <c:strCache>
                <c:ptCount val="1"/>
                <c:pt idx="0">
                  <c:v>63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1.1490406098998986E-3"/>
                  <c:y val="-3.70370370370370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'{worksheet}'!$D$4:$G$4</c:f>
              <c:strCache>
                <c:ptCount val="4"/>
                <c:pt idx="0">
                  <c:v>ANC&lt;12wk</c:v>
                </c:pt>
                <c:pt idx="1">
                  <c:v>ANC 5 ครั้ง</c:v>
                </c:pt>
                <c:pt idx="2">
                  <c:v>หลังคลอด 3 ครั้ง</c:v>
                </c:pt>
                <c:pt idx="3">
                  <c:v>ยาเม็ดเสริมไอโอดีน</c:v>
                </c:pt>
              </c:strCache>
            </c:strRef>
          </c:cat>
          <c:val>
            <c:numRef>
              <c:f>'{worksheet}'!$D$5:$G$5</c:f>
              <c:numCache>
                <c:formatCode>General</c:formatCode>
                <c:ptCount val="4"/>
                <c:pt idx="1">
                  <c:v>68.150000000000006</c:v>
                </c:pt>
                <c:pt idx="2">
                  <c:v>63.03</c:v>
                </c:pt>
                <c:pt idx="3">
                  <c:v>70.05</c:v>
                </c:pt>
              </c:numCache>
            </c:numRef>
          </c:val>
        </c:ser>
        <c:ser>
          <c:idx val="1"/>
          <c:order val="1"/>
          <c:tx>
            <c:strRef>
              <c:f>'{worksheet}'!$C$6</c:f>
              <c:strCache>
                <c:ptCount val="1"/>
                <c:pt idx="0">
                  <c:v>64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2980812197997973E-3"/>
                  <c:y val="-5.09259259259259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2980812197998814E-3"/>
                  <c:y val="-2.77777777777777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'{worksheet}'!$D$4:$G$4</c:f>
              <c:strCache>
                <c:ptCount val="4"/>
                <c:pt idx="0">
                  <c:v>ANC&lt;12wk</c:v>
                </c:pt>
                <c:pt idx="1">
                  <c:v>ANC 5 ครั้ง</c:v>
                </c:pt>
                <c:pt idx="2">
                  <c:v>หลังคลอด 3 ครั้ง</c:v>
                </c:pt>
                <c:pt idx="3">
                  <c:v>ยาเม็ดเสริมไอโอดีน</c:v>
                </c:pt>
              </c:strCache>
            </c:strRef>
          </c:cat>
          <c:val>
            <c:numRef>
              <c:f>'{worksheet}'!$D$6:$G$6</c:f>
              <c:numCache>
                <c:formatCode>General</c:formatCode>
                <c:ptCount val="4"/>
                <c:pt idx="0">
                  <c:v>67.44</c:v>
                </c:pt>
                <c:pt idx="1">
                  <c:v>69.319999999999993</c:v>
                </c:pt>
                <c:pt idx="2">
                  <c:v>55.07</c:v>
                </c:pt>
                <c:pt idx="3">
                  <c:v>73.66</c:v>
                </c:pt>
              </c:numCache>
            </c:numRef>
          </c:val>
        </c:ser>
        <c:ser>
          <c:idx val="2"/>
          <c:order val="2"/>
          <c:tx>
            <c:strRef>
              <c:f>'{worksheet}'!$C$7</c:f>
              <c:strCache>
                <c:ptCount val="1"/>
                <c:pt idx="0">
                  <c:v>65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'{worksheet}'!$D$4:$G$4</c:f>
              <c:strCache>
                <c:ptCount val="4"/>
                <c:pt idx="0">
                  <c:v>ANC&lt;12wk</c:v>
                </c:pt>
                <c:pt idx="1">
                  <c:v>ANC 5 ครั้ง</c:v>
                </c:pt>
                <c:pt idx="2">
                  <c:v>หลังคลอด 3 ครั้ง</c:v>
                </c:pt>
                <c:pt idx="3">
                  <c:v>ยาเม็ดเสริมไอโอดีน</c:v>
                </c:pt>
              </c:strCache>
            </c:strRef>
          </c:cat>
          <c:val>
            <c:numRef>
              <c:f>'{worksheet}'!$D$7:$G$7</c:f>
              <c:numCache>
                <c:formatCode>General</c:formatCode>
                <c:ptCount val="4"/>
                <c:pt idx="0">
                  <c:v>73.319999999999993</c:v>
                </c:pt>
                <c:pt idx="1">
                  <c:v>63.73</c:v>
                </c:pt>
                <c:pt idx="2">
                  <c:v>52.21</c:v>
                </c:pt>
                <c:pt idx="3">
                  <c:v>83.03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60904952"/>
        <c:axId val="460909656"/>
      </c:barChart>
      <c:catAx>
        <c:axId val="460904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en-US"/>
          </a:p>
        </c:txPr>
        <c:crossAx val="460909656"/>
        <c:crosses val="autoZero"/>
        <c:auto val="1"/>
        <c:lblAlgn val="ctr"/>
        <c:lblOffset val="100"/>
        <c:noMultiLvlLbl val="0"/>
      </c:catAx>
      <c:valAx>
        <c:axId val="4609096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0904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 New" panose="020B0500040200020003" pitchFamily="34" charset="-34"/>
              <a:ea typeface="+mn-ea"/>
              <a:cs typeface="TH Sarabun New" panose="020B0500040200020003" pitchFamily="34" charset="-34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solidFill>
        <a:srgbClr val="7030A0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800" b="1" dirty="0">
                <a:solidFill>
                  <a:schemeClr val="accent1">
                    <a:lumMod val="50000"/>
                  </a:schemeClr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อัตราตายของ</a:t>
            </a:r>
            <a:r>
              <a:rPr lang="th-TH" sz="18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มารดาไทย </a:t>
            </a: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&lt;1</a:t>
            </a:r>
            <a:r>
              <a:rPr lang="th-TH" sz="1800" b="1" dirty="0">
                <a:solidFill>
                  <a:schemeClr val="accent1">
                    <a:lumMod val="50000"/>
                  </a:schemeClr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7</a:t>
            </a: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:100,000</a:t>
            </a:r>
            <a:r>
              <a:rPr lang="th-TH" sz="1800" b="1" dirty="0">
                <a:solidFill>
                  <a:schemeClr val="accent1">
                    <a:lumMod val="50000"/>
                  </a:schemeClr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 การเกิดมีชีพ</a:t>
            </a:r>
            <a:endParaRPr lang="en-US" dirty="0">
              <a:solidFill>
                <a:schemeClr val="accent1">
                  <a:lumMod val="50000"/>
                </a:schemeClr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endParaRPr>
          </a:p>
        </c:rich>
      </c:tx>
      <c:layout>
        <c:manualLayout>
          <c:xMode val="edge"/>
          <c:yMode val="edge"/>
          <c:x val="0.58557456250686979"/>
          <c:y val="3.4890475874122556E-2"/>
        </c:manualLayout>
      </c:layout>
      <c:overlay val="0"/>
      <c:spPr>
        <a:noFill/>
        <a:ln w="25400">
          <a:noFill/>
        </a:ln>
      </c:sp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จังหวัด64!$A$67:$A$80</c:f>
              <c:strCache>
                <c:ptCount val="14"/>
                <c:pt idx="0">
                  <c:v>ปี 53</c:v>
                </c:pt>
                <c:pt idx="1">
                  <c:v>ปี 54</c:v>
                </c:pt>
                <c:pt idx="2">
                  <c:v>ปี 55</c:v>
                </c:pt>
                <c:pt idx="3">
                  <c:v>ปี 56</c:v>
                </c:pt>
                <c:pt idx="4">
                  <c:v>ปี 57</c:v>
                </c:pt>
                <c:pt idx="5">
                  <c:v>ปี 58</c:v>
                </c:pt>
                <c:pt idx="6">
                  <c:v>ปี 59</c:v>
                </c:pt>
                <c:pt idx="7">
                  <c:v>ปี 60</c:v>
                </c:pt>
                <c:pt idx="8">
                  <c:v>ปี 61</c:v>
                </c:pt>
                <c:pt idx="9">
                  <c:v>ปี 62</c:v>
                </c:pt>
                <c:pt idx="10">
                  <c:v>ปี 63</c:v>
                </c:pt>
                <c:pt idx="11">
                  <c:v>ปี 64</c:v>
                </c:pt>
                <c:pt idx="12">
                  <c:v>ปี 65</c:v>
                </c:pt>
                <c:pt idx="13">
                  <c:v>ปี 66</c:v>
                </c:pt>
              </c:strCache>
            </c:strRef>
          </c:cat>
          <c:val>
            <c:numRef>
              <c:f>จังหวัด64!$B$67:$B$80</c:f>
              <c:numCache>
                <c:formatCode>General</c:formatCode>
                <c:ptCount val="14"/>
                <c:pt idx="0">
                  <c:v>55.06</c:v>
                </c:pt>
                <c:pt idx="1">
                  <c:v>15.51</c:v>
                </c:pt>
                <c:pt idx="2">
                  <c:v>15.18</c:v>
                </c:pt>
                <c:pt idx="3">
                  <c:v>7.06</c:v>
                </c:pt>
                <c:pt idx="4">
                  <c:v>22.27</c:v>
                </c:pt>
                <c:pt idx="5">
                  <c:v>14.86</c:v>
                </c:pt>
                <c:pt idx="6">
                  <c:v>8.27</c:v>
                </c:pt>
                <c:pt idx="7">
                  <c:v>0</c:v>
                </c:pt>
                <c:pt idx="8">
                  <c:v>0</c:v>
                </c:pt>
                <c:pt idx="9">
                  <c:v>16.7</c:v>
                </c:pt>
                <c:pt idx="10">
                  <c:v>12.53</c:v>
                </c:pt>
                <c:pt idx="11">
                  <c:v>53.32</c:v>
                </c:pt>
                <c:pt idx="12">
                  <c:v>24.26</c:v>
                </c:pt>
                <c:pt idx="13">
                  <c:v>41.98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60915144"/>
        <c:axId val="460912400"/>
      </c:lineChart>
      <c:catAx>
        <c:axId val="460915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0912400"/>
        <c:crosses val="autoZero"/>
        <c:auto val="1"/>
        <c:lblAlgn val="ctr"/>
        <c:lblOffset val="100"/>
        <c:noMultiLvlLbl val="0"/>
      </c:catAx>
      <c:valAx>
        <c:axId val="4609124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46091514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'ตค-ธค65'!$B$29</c:f>
              <c:strCache>
                <c:ptCount val="1"/>
                <c:pt idx="0">
                  <c:v>คัดกรอง</c:v>
                </c:pt>
              </c:strCache>
            </c:strRef>
          </c:tx>
          <c:invertIfNegative val="0"/>
          <c:dPt>
            <c:idx val="5"/>
            <c:invertIfNegative val="0"/>
            <c:bubble3D val="0"/>
            <c:spPr>
              <a:solidFill>
                <a:srgbClr val="00B05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'ตค-ธค65'!$A$30:$A$48</c:f>
              <c:strCache>
                <c:ptCount val="19"/>
                <c:pt idx="0">
                  <c:v>เมือง</c:v>
                </c:pt>
                <c:pt idx="1">
                  <c:v>เวียงชัย</c:v>
                </c:pt>
                <c:pt idx="2">
                  <c:v>เชียงของ</c:v>
                </c:pt>
                <c:pt idx="3">
                  <c:v>เทิง</c:v>
                </c:pt>
                <c:pt idx="4">
                  <c:v>พาน</c:v>
                </c:pt>
                <c:pt idx="5">
                  <c:v>ป่าแดด</c:v>
                </c:pt>
                <c:pt idx="6">
                  <c:v>แม่จัน</c:v>
                </c:pt>
                <c:pt idx="7">
                  <c:v>เชียงแสน</c:v>
                </c:pt>
                <c:pt idx="8">
                  <c:v>แม่สาย</c:v>
                </c:pt>
                <c:pt idx="9">
                  <c:v>แม่สรวย</c:v>
                </c:pt>
                <c:pt idx="10">
                  <c:v>วปป</c:v>
                </c:pt>
                <c:pt idx="11">
                  <c:v>พญา</c:v>
                </c:pt>
                <c:pt idx="12">
                  <c:v>เวียงแก่น</c:v>
                </c:pt>
                <c:pt idx="13">
                  <c:v>ขุนตาล</c:v>
                </c:pt>
                <c:pt idx="14">
                  <c:v>มฟล</c:v>
                </c:pt>
                <c:pt idx="15">
                  <c:v>แม่ลาว</c:v>
                </c:pt>
                <c:pt idx="16">
                  <c:v>วชร</c:v>
                </c:pt>
                <c:pt idx="17">
                  <c:v>ดอยหลวง</c:v>
                </c:pt>
                <c:pt idx="18">
                  <c:v>รวม</c:v>
                </c:pt>
              </c:strCache>
            </c:strRef>
          </c:cat>
          <c:val>
            <c:numRef>
              <c:f>'ตค-ธค65'!$B$30:$B$48</c:f>
              <c:numCache>
                <c:formatCode>General</c:formatCode>
                <c:ptCount val="19"/>
                <c:pt idx="0">
                  <c:v>61.3</c:v>
                </c:pt>
                <c:pt idx="1">
                  <c:v>81.94</c:v>
                </c:pt>
                <c:pt idx="2">
                  <c:v>74.42</c:v>
                </c:pt>
                <c:pt idx="3">
                  <c:v>62.27</c:v>
                </c:pt>
                <c:pt idx="4">
                  <c:v>70.150000000000006</c:v>
                </c:pt>
                <c:pt idx="5">
                  <c:v>90.07</c:v>
                </c:pt>
                <c:pt idx="6">
                  <c:v>53.76</c:v>
                </c:pt>
                <c:pt idx="7">
                  <c:v>14.29</c:v>
                </c:pt>
                <c:pt idx="8">
                  <c:v>48.65</c:v>
                </c:pt>
                <c:pt idx="9">
                  <c:v>14.07</c:v>
                </c:pt>
                <c:pt idx="10">
                  <c:v>64.11</c:v>
                </c:pt>
                <c:pt idx="11">
                  <c:v>60.95</c:v>
                </c:pt>
                <c:pt idx="12">
                  <c:v>61.69</c:v>
                </c:pt>
                <c:pt idx="13">
                  <c:v>40.69</c:v>
                </c:pt>
                <c:pt idx="14">
                  <c:v>30.01</c:v>
                </c:pt>
                <c:pt idx="15">
                  <c:v>39.07</c:v>
                </c:pt>
                <c:pt idx="16">
                  <c:v>76.3</c:v>
                </c:pt>
                <c:pt idx="17">
                  <c:v>73.17</c:v>
                </c:pt>
                <c:pt idx="18">
                  <c:v>52.69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460918672"/>
        <c:axId val="460921024"/>
      </c:barChart>
      <c:catAx>
        <c:axId val="4609186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460921024"/>
        <c:crosses val="autoZero"/>
        <c:auto val="1"/>
        <c:lblAlgn val="ctr"/>
        <c:lblOffset val="100"/>
        <c:noMultiLvlLbl val="0"/>
      </c:catAx>
      <c:valAx>
        <c:axId val="4609210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60918672"/>
        <c:crosses val="autoZero"/>
        <c:crossBetween val="between"/>
      </c:valAx>
    </c:plotArea>
    <c:plotVisOnly val="1"/>
    <c:dispBlanksAs val="gap"/>
    <c:showDLblsOverMax val="0"/>
  </c:chart>
  <c:spPr>
    <a:ln>
      <a:solidFill>
        <a:srgbClr val="7030A0"/>
      </a:solidFill>
    </a:ln>
  </c:sp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56B54-E982-4255-8D55-889EF130391B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11583-F271-4C9E-863E-BC38979535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1602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noProof="0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>
              <a:defRPr/>
            </a:pPr>
            <a:fld id="{77542409-6A04-4DC6-AC3A-D3758287A8F2}" type="slidenum">
              <a:rPr lang="en-US" smtClean="0">
                <a:solidFill>
                  <a:prstClr val="black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609B4-7686-D04D-AE29-AF31296C5D5D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513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31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2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490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71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930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659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257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393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145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393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508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0" y="34325"/>
            <a:ext cx="12192000" cy="1035373"/>
          </a:xfrm>
          <a:prstGeom prst="rect">
            <a:avLst/>
          </a:prstGeom>
        </p:spPr>
        <p:txBody>
          <a:bodyPr anchor="ctr"/>
          <a:lstStyle>
            <a:lvl1pPr algn="ctr">
              <a:defRPr sz="4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400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5AB4F-EFEB-48BC-9255-6DA06DEBAE1F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D16C4-F6DB-4614-93A8-759B84D94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946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drive/folders/1drrBDDfMA-IR3Yi_u1fmtwlsPtQ0wjX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th-TH" dirty="0" smtClean="0"/>
              <a:t>แนวทางการนิเทศงานอนามัยแม่และเด็ก</a:t>
            </a:r>
            <a:endParaRPr lang="en-US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th-TH" dirty="0" smtClean="0"/>
              <a:t>กลุ่มงานส่งเสริมสุขภาพ</a:t>
            </a:r>
          </a:p>
          <a:p>
            <a:pPr algn="r"/>
            <a:r>
              <a:rPr lang="th-TH" dirty="0" smtClean="0"/>
              <a:t>7 กุมภาพันธ์ 2566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91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สี่เหลี่ยมผืนผ้า 26">
            <a:extLst>
              <a:ext uri="{FF2B5EF4-FFF2-40B4-BE49-F238E27FC236}">
                <a16:creationId xmlns="" xmlns:a16="http://schemas.microsoft.com/office/drawing/2014/main" id="{BC8FD658-72F4-44EB-A5D7-1CD121D48BE2}"/>
              </a:ext>
            </a:extLst>
          </p:cNvPr>
          <p:cNvSpPr/>
          <p:nvPr/>
        </p:nvSpPr>
        <p:spPr>
          <a:xfrm>
            <a:off x="9901905" y="798997"/>
            <a:ext cx="630315" cy="568171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900">
              <a:solidFill>
                <a:prstClr val="white"/>
              </a:solidFill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="" xmlns:a16="http://schemas.microsoft.com/office/drawing/2014/main" id="{F9AA2672-F024-48E7-9E06-BBC887E5399B}"/>
              </a:ext>
            </a:extLst>
          </p:cNvPr>
          <p:cNvSpPr/>
          <p:nvPr/>
        </p:nvSpPr>
        <p:spPr>
          <a:xfrm rot="1011740" flipH="1">
            <a:off x="5877083" y="1063695"/>
            <a:ext cx="6427740" cy="296943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900">
              <a:solidFill>
                <a:prstClr val="white"/>
              </a:solidFill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="" xmlns:a16="http://schemas.microsoft.com/office/drawing/2014/main" id="{56EC80A5-374C-4EA4-87E5-B9E76AD4917A}"/>
              </a:ext>
            </a:extLst>
          </p:cNvPr>
          <p:cNvSpPr/>
          <p:nvPr/>
        </p:nvSpPr>
        <p:spPr>
          <a:xfrm rot="20588260">
            <a:off x="51526" y="989830"/>
            <a:ext cx="6427740" cy="296943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900">
              <a:solidFill>
                <a:prstClr val="white"/>
              </a:solidFill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="" xmlns:a16="http://schemas.microsoft.com/office/drawing/2014/main" id="{E3437275-E1EF-4232-BEEC-7502B5F786C0}"/>
              </a:ext>
            </a:extLst>
          </p:cNvPr>
          <p:cNvSpPr/>
          <p:nvPr/>
        </p:nvSpPr>
        <p:spPr>
          <a:xfrm rot="20588260">
            <a:off x="-92475" y="820695"/>
            <a:ext cx="6304968" cy="296943"/>
          </a:xfrm>
          <a:prstGeom prst="roundRect">
            <a:avLst>
              <a:gd name="adj" fmla="val 50000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900">
              <a:solidFill>
                <a:prstClr val="white"/>
              </a:solidFill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="" xmlns:a16="http://schemas.microsoft.com/office/drawing/2014/main" id="{8AE47957-7A68-44AB-8145-C084B61D9F12}"/>
              </a:ext>
            </a:extLst>
          </p:cNvPr>
          <p:cNvSpPr/>
          <p:nvPr/>
        </p:nvSpPr>
        <p:spPr>
          <a:xfrm rot="1011740" flipV="1">
            <a:off x="5893556" y="824626"/>
            <a:ext cx="6304968" cy="296943"/>
          </a:xfrm>
          <a:prstGeom prst="roundRect">
            <a:avLst>
              <a:gd name="adj" fmla="val 50000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900">
              <a:solidFill>
                <a:prstClr val="white"/>
              </a:solidFill>
            </a:endParaRPr>
          </a:p>
        </p:txBody>
      </p:sp>
      <p:sp>
        <p:nvSpPr>
          <p:cNvPr id="28" name="สี่เหลี่ยมผืนผ้า: มุมมน 27">
            <a:extLst>
              <a:ext uri="{FF2B5EF4-FFF2-40B4-BE49-F238E27FC236}">
                <a16:creationId xmlns="" xmlns:a16="http://schemas.microsoft.com/office/drawing/2014/main" id="{6EDBC862-9565-47EE-ACC7-D551C810CF3F}"/>
              </a:ext>
            </a:extLst>
          </p:cNvPr>
          <p:cNvSpPr/>
          <p:nvPr/>
        </p:nvSpPr>
        <p:spPr>
          <a:xfrm>
            <a:off x="9680005" y="419904"/>
            <a:ext cx="1074199" cy="437081"/>
          </a:xfrm>
          <a:prstGeom prst="roundRect">
            <a:avLst>
              <a:gd name="adj" fmla="val 2479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900">
              <a:solidFill>
                <a:prstClr val="white"/>
              </a:solidFill>
            </a:endParaRPr>
          </a:p>
        </p:txBody>
      </p:sp>
      <p:sp>
        <p:nvSpPr>
          <p:cNvPr id="32" name="สี่เหลี่ยมผืนผ้า: มุมมน 31">
            <a:extLst>
              <a:ext uri="{FF2B5EF4-FFF2-40B4-BE49-F238E27FC236}">
                <a16:creationId xmlns="" xmlns:a16="http://schemas.microsoft.com/office/drawing/2014/main" id="{F0980689-4B9F-4B22-86AF-337C8391071E}"/>
              </a:ext>
            </a:extLst>
          </p:cNvPr>
          <p:cNvSpPr/>
          <p:nvPr/>
        </p:nvSpPr>
        <p:spPr>
          <a:xfrm>
            <a:off x="1495380" y="1613156"/>
            <a:ext cx="10610711" cy="53996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en-US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อัตราส่วนการตายมารดาไทยต่อการเกิดมีชีพแสนคน(ไม่เกิน 17 ต่อการเกิดมีชีพแสนคน)</a:t>
            </a:r>
            <a:r>
              <a:rPr lang="en-US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 2.</a:t>
            </a:r>
            <a:r>
              <a:rPr lang="th-TH" sz="16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</a:t>
            </a:r>
            <a:r>
              <a:rPr lang="th-TH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ละเด็ก</a:t>
            </a:r>
            <a:r>
              <a:rPr lang="th-TH" sz="16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ปฐมวัยมีพัฒนาการสมวัย  </a:t>
            </a:r>
            <a:endParaRPr lang="th-TH" sz="1600" b="1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4332">
              <a:defRPr/>
            </a:pPr>
            <a:r>
              <a:rPr lang="th-TH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ร้อยละของเด็กปฐมวัยที่ได้รับการคัดกรองแล้วพบว่ามีพัฒนาการล่าช้าแล้วได้รับการกระตุ้นพัฒนาการ </a:t>
            </a:r>
            <a:r>
              <a:rPr lang="en-US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TEDA4I  4.</a:t>
            </a:r>
            <a:r>
              <a:rPr lang="th-TH" sz="16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</a:t>
            </a:r>
            <a:r>
              <a:rPr lang="th-TH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ละเด็ก</a:t>
            </a:r>
            <a:r>
              <a:rPr lang="th-TH" sz="16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อายุ </a:t>
            </a:r>
            <a:r>
              <a:rPr lang="en-US" sz="16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0-5 </a:t>
            </a:r>
            <a:r>
              <a:rPr lang="th-TH" sz="16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ปีสูงดีสม</a:t>
            </a:r>
            <a:r>
              <a:rPr lang="th-TH" sz="1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ส่วน</a:t>
            </a:r>
            <a:endParaRPr lang="th-TH" sz="16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="" xmlns:a16="http://schemas.microsoft.com/office/drawing/2014/main" id="{85BA2494-0F56-4E64-873A-9211D63A05AD}"/>
              </a:ext>
            </a:extLst>
          </p:cNvPr>
          <p:cNvSpPr/>
          <p:nvPr/>
        </p:nvSpPr>
        <p:spPr>
          <a:xfrm>
            <a:off x="39979" y="2211798"/>
            <a:ext cx="1366361" cy="34020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กลุ่มเป้าหมาย</a:t>
            </a:r>
          </a:p>
        </p:txBody>
      </p:sp>
      <p:sp>
        <p:nvSpPr>
          <p:cNvPr id="34" name="สี่เหลี่ยมผืนผ้า: มุมมน 33">
            <a:extLst>
              <a:ext uri="{FF2B5EF4-FFF2-40B4-BE49-F238E27FC236}">
                <a16:creationId xmlns="" xmlns:a16="http://schemas.microsoft.com/office/drawing/2014/main" id="{3E7A54BC-5B8B-4418-825A-E33B56B26B7A}"/>
              </a:ext>
            </a:extLst>
          </p:cNvPr>
          <p:cNvSpPr/>
          <p:nvPr/>
        </p:nvSpPr>
        <p:spPr>
          <a:xfrm>
            <a:off x="1495380" y="2185223"/>
            <a:ext cx="10610711" cy="34982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ชาย-หญิงวัยเจริญพันธ์ </a:t>
            </a:r>
            <a:r>
              <a:rPr lang="en-US" sz="1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th-TH" sz="1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หญิงตั้งครรภ์</a:t>
            </a:r>
            <a:r>
              <a:rPr lang="en-US" sz="1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th-TH" sz="1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เด็ก</a:t>
            </a:r>
            <a:r>
              <a:rPr lang="th-TH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ปฐมวัย </a:t>
            </a:r>
            <a:r>
              <a:rPr lang="en-US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0-5 </a:t>
            </a:r>
            <a:r>
              <a:rPr lang="th-TH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ปี, หน่วยบริการสาธารณสุขทุกระดับ, ภาคีเครือข่ายที่เกี่ยวข้องทั้งภาครัฐและเอกชน</a:t>
            </a: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="" xmlns:a16="http://schemas.microsoft.com/office/drawing/2014/main" id="{94E18F7C-D19D-4740-A2E1-FCAD849F6B27}"/>
              </a:ext>
            </a:extLst>
          </p:cNvPr>
          <p:cNvSpPr/>
          <p:nvPr/>
        </p:nvSpPr>
        <p:spPr>
          <a:xfrm>
            <a:off x="39976" y="1594913"/>
            <a:ext cx="1366363" cy="5822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ตัวชี้วัด/ค่าเป้าหมาย</a:t>
            </a:r>
          </a:p>
        </p:txBody>
      </p:sp>
      <p:sp>
        <p:nvSpPr>
          <p:cNvPr id="35" name="สี่เหลี่ยมผืนผ้า: มุมมน 34">
            <a:extLst>
              <a:ext uri="{FF2B5EF4-FFF2-40B4-BE49-F238E27FC236}">
                <a16:creationId xmlns="" xmlns:a16="http://schemas.microsoft.com/office/drawing/2014/main" id="{FF850190-C071-4E7F-AA30-26D1F63BEF2D}"/>
              </a:ext>
            </a:extLst>
          </p:cNvPr>
          <p:cNvSpPr/>
          <p:nvPr/>
        </p:nvSpPr>
        <p:spPr>
          <a:xfrm>
            <a:off x="39976" y="2599271"/>
            <a:ext cx="1366363" cy="56961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กลยุทธ</a:t>
            </a:r>
          </a:p>
        </p:txBody>
      </p:sp>
      <p:sp>
        <p:nvSpPr>
          <p:cNvPr id="36" name="สี่เหลี่ยมผืนผ้า: มุมมน 35">
            <a:extLst>
              <a:ext uri="{FF2B5EF4-FFF2-40B4-BE49-F238E27FC236}">
                <a16:creationId xmlns="" xmlns:a16="http://schemas.microsoft.com/office/drawing/2014/main" id="{1140E2B9-A4F5-4FCF-A243-56A8E341B85D}"/>
              </a:ext>
            </a:extLst>
          </p:cNvPr>
          <p:cNvSpPr/>
          <p:nvPr/>
        </p:nvSpPr>
        <p:spPr>
          <a:xfrm>
            <a:off x="1489195" y="2564373"/>
            <a:ext cx="2480220" cy="54603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บูรณาการองค์กรเครือข่ายทุกภาคส่วน</a:t>
            </a:r>
          </a:p>
          <a:p>
            <a:pPr algn="ctr" defTabSz="914332">
              <a:defRPr/>
            </a:pPr>
            <a:r>
              <a:rPr lang="th-TH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Partnership</a:t>
            </a:r>
            <a:r>
              <a:rPr lang="th-TH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37" name="สี่เหลี่ยมผืนผ้า: มุมมน 36">
            <a:extLst>
              <a:ext uri="{FF2B5EF4-FFF2-40B4-BE49-F238E27FC236}">
                <a16:creationId xmlns="" xmlns:a16="http://schemas.microsoft.com/office/drawing/2014/main" id="{1E528E5E-0CAB-4B72-AD82-EE388166AE10}"/>
              </a:ext>
            </a:extLst>
          </p:cNvPr>
          <p:cNvSpPr/>
          <p:nvPr/>
        </p:nvSpPr>
        <p:spPr>
          <a:xfrm>
            <a:off x="4013839" y="2581872"/>
            <a:ext cx="1964793" cy="5870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4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กำหนดนโยบายแม่</a:t>
            </a:r>
            <a:r>
              <a:rPr lang="th-TH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และเด็กและการ</a:t>
            </a:r>
            <a:r>
              <a:rPr lang="th-TH" sz="14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บังคับ ใช้</a:t>
            </a:r>
            <a:r>
              <a:rPr lang="th-TH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กฎหมายอย่างเคร่งครัด</a:t>
            </a:r>
          </a:p>
          <a:p>
            <a:pPr algn="ctr" defTabSz="914332">
              <a:defRPr/>
            </a:pPr>
            <a:r>
              <a:rPr lang="th-TH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Regulate</a:t>
            </a:r>
            <a:r>
              <a:rPr lang="th-TH" sz="14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38" name="สี่เหลี่ยมผืนผ้า: มุมมน 37">
            <a:extLst>
              <a:ext uri="{FF2B5EF4-FFF2-40B4-BE49-F238E27FC236}">
                <a16:creationId xmlns="" xmlns:a16="http://schemas.microsoft.com/office/drawing/2014/main" id="{3D70AE49-0D2E-4199-B230-D8DA07C29F66}"/>
              </a:ext>
            </a:extLst>
          </p:cNvPr>
          <p:cNvSpPr/>
          <p:nvPr/>
        </p:nvSpPr>
        <p:spPr>
          <a:xfrm>
            <a:off x="6023034" y="2573514"/>
            <a:ext cx="1964793" cy="5788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เสริมสร้างความรู้ สื่อสารสุขภาพสู่แม่และ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ครอบครัว ชุมชน เพื่อ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การพึ่งคนทางสุขภาพอย่างยั่งยืน (</a:t>
            </a: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Advocate</a:t>
            </a:r>
            <a:r>
              <a:rPr lang="th-TH" sz="1200" dirty="0">
                <a:solidFill>
                  <a:sysClr val="windowText" lastClr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)</a:t>
            </a:r>
          </a:p>
        </p:txBody>
      </p:sp>
      <p:sp>
        <p:nvSpPr>
          <p:cNvPr id="39" name="สี่เหลี่ยมผืนผ้า: มุมมน 38">
            <a:extLst>
              <a:ext uri="{FF2B5EF4-FFF2-40B4-BE49-F238E27FC236}">
                <a16:creationId xmlns="" xmlns:a16="http://schemas.microsoft.com/office/drawing/2014/main" id="{0D202793-8431-49FA-99DF-A51E6163D90B}"/>
              </a:ext>
            </a:extLst>
          </p:cNvPr>
          <p:cNvSpPr/>
          <p:nvPr/>
        </p:nvSpPr>
        <p:spPr>
          <a:xfrm>
            <a:off x="8070651" y="2571976"/>
            <a:ext cx="1964793" cy="53996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จัดบริการสุขภาพแก่แม่และเด็กที่มีคุณภาพ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ตามมาตรฐาน</a:t>
            </a:r>
            <a:endParaRPr lang="th-TH" sz="1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4332">
              <a:defRPr/>
            </a:pP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Building Capacity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0" name="สี่เหลี่ยมผืนผ้า: มุมมน 39">
            <a:extLst>
              <a:ext uri="{FF2B5EF4-FFF2-40B4-BE49-F238E27FC236}">
                <a16:creationId xmlns="" xmlns:a16="http://schemas.microsoft.com/office/drawing/2014/main" id="{50D7639F-202D-473E-9501-C7CB224B2781}"/>
              </a:ext>
            </a:extLst>
          </p:cNvPr>
          <p:cNvSpPr/>
          <p:nvPr/>
        </p:nvSpPr>
        <p:spPr>
          <a:xfrm>
            <a:off x="10118330" y="2570436"/>
            <a:ext cx="1964793" cy="539968"/>
          </a:xfrm>
          <a:prstGeom prst="round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ส่งเสริมการสร้างนวัตกรรมการจัดบริการสุขภาพแก่แม่และเด็ก</a:t>
            </a:r>
          </a:p>
          <a:p>
            <a:pPr algn="ctr" defTabSz="914332">
              <a:defRPr/>
            </a:pP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Investment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1" name="สี่เหลี่ยมผืนผ้า: มุมมน 40">
            <a:extLst>
              <a:ext uri="{FF2B5EF4-FFF2-40B4-BE49-F238E27FC236}">
                <a16:creationId xmlns="" xmlns:a16="http://schemas.microsoft.com/office/drawing/2014/main" id="{27877941-66BD-48CD-9E52-92F45E9A2EDD}"/>
              </a:ext>
            </a:extLst>
          </p:cNvPr>
          <p:cNvSpPr/>
          <p:nvPr/>
        </p:nvSpPr>
        <p:spPr>
          <a:xfrm>
            <a:off x="39979" y="3160626"/>
            <a:ext cx="1340421" cy="1523514"/>
          </a:xfrm>
          <a:prstGeom prst="roundRect">
            <a:avLst>
              <a:gd name="adj" fmla="val 6285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มาตรการ</a:t>
            </a:r>
          </a:p>
        </p:txBody>
      </p:sp>
      <p:sp>
        <p:nvSpPr>
          <p:cNvPr id="43" name="สี่เหลี่ยมผืนผ้า: มุมมน 42">
            <a:extLst>
              <a:ext uri="{FF2B5EF4-FFF2-40B4-BE49-F238E27FC236}">
                <a16:creationId xmlns="" xmlns:a16="http://schemas.microsoft.com/office/drawing/2014/main" id="{15747FD8-6644-42B4-B677-A3D8A6FB9017}"/>
              </a:ext>
            </a:extLst>
          </p:cNvPr>
          <p:cNvSpPr/>
          <p:nvPr/>
        </p:nvSpPr>
        <p:spPr>
          <a:xfrm>
            <a:off x="1489195" y="3110404"/>
            <a:ext cx="2480262" cy="1594647"/>
          </a:xfrm>
          <a:prstGeom prst="roundRect">
            <a:avLst>
              <a:gd name="adj" fmla="val 763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defTabSz="914332">
              <a:defRPr/>
            </a:pP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สร้างเครือข่ายความร่วมมือ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ระหว่างหน่วยงานระดับจังหวัด อำเภอและตำบล ส่งเสริม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การเกิดและการเจริญเติบโตอย่างมีคุณภาพ</a:t>
            </a:r>
          </a:p>
          <a:p>
            <a:pPr defTabSz="914332">
              <a:defRPr/>
            </a:pP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สนับสนุนการดำเนินงานพัฒนาเด็กปฐมวัยตามความร่วมมือระหว่าง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กระทรวง (มาตรฐานศูนย์พัฒนาเด็กเล็กแห่งชาติ)</a:t>
            </a:r>
            <a:endParaRPr lang="th-TH" sz="1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3.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บูรณาการการดำเนินงานส่งเสริมสุขภาพสตรีและเด็กปฐมวัย ผ่านกลไกคณะกรรมการอนามัยแม่และเด็ก 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th-TH" sz="1200" b="1" dirty="0" err="1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พชอ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endParaRPr lang="th-TH" sz="1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สี่เหลี่ยมผืนผ้า: มุมมน 43">
            <a:extLst>
              <a:ext uri="{FF2B5EF4-FFF2-40B4-BE49-F238E27FC236}">
                <a16:creationId xmlns="" xmlns:a16="http://schemas.microsoft.com/office/drawing/2014/main" id="{00DD9444-198C-4E86-98E9-73C1454DB7CC}"/>
              </a:ext>
            </a:extLst>
          </p:cNvPr>
          <p:cNvSpPr/>
          <p:nvPr/>
        </p:nvSpPr>
        <p:spPr>
          <a:xfrm>
            <a:off x="4013839" y="3163982"/>
            <a:ext cx="1964793" cy="1528424"/>
          </a:xfrm>
          <a:prstGeom prst="roundRect">
            <a:avLst>
              <a:gd name="adj" fmla="val 763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defTabSz="914332">
              <a:defRPr/>
            </a:pPr>
            <a:r>
              <a:rPr lang="en-US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ขับเคลื่อนนโยบายฝากครรภ์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คุณภาพ</a:t>
            </a:r>
          </a:p>
          <a:p>
            <a:pPr defTabSz="914332">
              <a:defRPr/>
            </a:pP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2.ขับเคลื่อน 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นโยบายมหัศจรรย์ 1,000</a:t>
            </a: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Plus 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สู่ 2500 วัน , 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พ.ร.บ.การพัฒนาเด็ก</a:t>
            </a:r>
            <a:r>
              <a:rPr lang="th-TH" sz="1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ปฐมวัย</a:t>
            </a:r>
            <a:endParaRPr lang="th-TH" sz="1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en-US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1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สนับสนุนเครือข่ายบริการสุขภาพดำเนินการตามมาตรฐานอนามัยแม่และเด็ก</a:t>
            </a:r>
          </a:p>
        </p:txBody>
      </p:sp>
      <p:sp>
        <p:nvSpPr>
          <p:cNvPr id="45" name="สี่เหลี่ยมผืนผ้า: มุมมน 44">
            <a:extLst>
              <a:ext uri="{FF2B5EF4-FFF2-40B4-BE49-F238E27FC236}">
                <a16:creationId xmlns="" xmlns:a16="http://schemas.microsoft.com/office/drawing/2014/main" id="{1A90312A-7F43-4958-9078-49735BBB0058}"/>
              </a:ext>
            </a:extLst>
          </p:cNvPr>
          <p:cNvSpPr/>
          <p:nvPr/>
        </p:nvSpPr>
        <p:spPr>
          <a:xfrm>
            <a:off x="6023032" y="3163912"/>
            <a:ext cx="1964793" cy="1528494"/>
          </a:xfrm>
          <a:prstGeom prst="roundRect">
            <a:avLst>
              <a:gd name="adj" fmla="val 763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defTabSz="914332">
              <a:defRPr/>
            </a:pPr>
            <a:r>
              <a:rPr lang="en-US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พัฒนาระบบสื่อสารสาธารณะเพื่อสร้างความรอบรู้ด้านสุขภาพแม่และเด็ก</a:t>
            </a:r>
          </a:p>
          <a:p>
            <a:pPr defTabSz="914332">
              <a:defRPr/>
            </a:pPr>
            <a:r>
              <a:rPr lang="en-US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สนับสนุนการขับเคลื่อนทางสังคมและรณรงค์สร้างกระแส</a:t>
            </a:r>
          </a:p>
        </p:txBody>
      </p:sp>
      <p:sp>
        <p:nvSpPr>
          <p:cNvPr id="46" name="สี่เหลี่ยมผืนผ้า: มุมมน 45">
            <a:extLst>
              <a:ext uri="{FF2B5EF4-FFF2-40B4-BE49-F238E27FC236}">
                <a16:creationId xmlns="" xmlns:a16="http://schemas.microsoft.com/office/drawing/2014/main" id="{758524F6-820F-439D-9D7E-FCA9638BBE75}"/>
              </a:ext>
            </a:extLst>
          </p:cNvPr>
          <p:cNvSpPr/>
          <p:nvPr/>
        </p:nvSpPr>
        <p:spPr>
          <a:xfrm>
            <a:off x="8070651" y="3138625"/>
            <a:ext cx="1964793" cy="1553781"/>
          </a:xfrm>
          <a:prstGeom prst="roundRect">
            <a:avLst>
              <a:gd name="adj" fmla="val 7630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defTabSz="914332">
              <a:defRPr/>
            </a:pPr>
            <a:r>
              <a:rPr lang="en-US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พัฒนาศักยภาพบุคลากรด้านอนามัยแม่และเด็ก</a:t>
            </a:r>
          </a:p>
          <a:p>
            <a:pPr defTabSz="914332">
              <a:defRPr/>
            </a:pPr>
            <a:r>
              <a:rPr lang="en-US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พัฒนาฐานข้อมูล ระบบเฝ้าระวัง และระบบติดตามของเครือข่ายสุขภาพอนามัยแม่และเด็กในทุกระดับ</a:t>
            </a:r>
          </a:p>
        </p:txBody>
      </p:sp>
      <p:sp>
        <p:nvSpPr>
          <p:cNvPr id="47" name="สี่เหลี่ยมผืนผ้า: มุมมน 46">
            <a:extLst>
              <a:ext uri="{FF2B5EF4-FFF2-40B4-BE49-F238E27FC236}">
                <a16:creationId xmlns="" xmlns:a16="http://schemas.microsoft.com/office/drawing/2014/main" id="{BA159C73-2EBC-4E20-8BA7-365A96393A4B}"/>
              </a:ext>
            </a:extLst>
          </p:cNvPr>
          <p:cNvSpPr/>
          <p:nvPr/>
        </p:nvSpPr>
        <p:spPr>
          <a:xfrm>
            <a:off x="10118330" y="3152360"/>
            <a:ext cx="1964793" cy="1540046"/>
          </a:xfrm>
          <a:prstGeom prst="roundRect">
            <a:avLst>
              <a:gd name="adj" fmla="val 7630"/>
            </a:avLst>
          </a:prstGeom>
          <a:solidFill>
            <a:srgbClr val="99FFC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defTabSz="914332">
              <a:defRPr/>
            </a:pPr>
            <a:r>
              <a:rPr lang="en-US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สนับสนุนให้เกิดดระบวนการแลกเปลี่ยนเรียนรู้และพัฒนาต้นแบบ</a:t>
            </a:r>
          </a:p>
          <a:p>
            <a:pPr defTabSz="914332">
              <a:defRPr/>
            </a:pPr>
            <a:r>
              <a:rPr lang="en-US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15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พัฒนาองค์ความรู้ นวัตกรรมและเทคโนโลยีด้านอนามัยแม่และเด็ก</a:t>
            </a:r>
          </a:p>
        </p:txBody>
      </p:sp>
      <p:sp>
        <p:nvSpPr>
          <p:cNvPr id="50" name="สี่เหลี่ยมผืนผ้า: มุมมน 49">
            <a:extLst>
              <a:ext uri="{FF2B5EF4-FFF2-40B4-BE49-F238E27FC236}">
                <a16:creationId xmlns="" xmlns:a16="http://schemas.microsoft.com/office/drawing/2014/main" id="{4D80BBD2-EA20-4BB3-9BE6-09E5B2CAB9FA}"/>
              </a:ext>
            </a:extLst>
          </p:cNvPr>
          <p:cNvSpPr/>
          <p:nvPr/>
        </p:nvSpPr>
        <p:spPr>
          <a:xfrm>
            <a:off x="2932" y="4705050"/>
            <a:ext cx="1377468" cy="2096047"/>
          </a:xfrm>
          <a:prstGeom prst="roundRect">
            <a:avLst>
              <a:gd name="adj" fmla="val 7023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r>
              <a:rPr lang="th-TH" sz="1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ระดับความสำเร็จ</a:t>
            </a:r>
          </a:p>
        </p:txBody>
      </p:sp>
      <p:sp>
        <p:nvSpPr>
          <p:cNvPr id="51" name="สี่เหลี่ยมผืนผ้า: มุมมน 50">
            <a:extLst>
              <a:ext uri="{FF2B5EF4-FFF2-40B4-BE49-F238E27FC236}">
                <a16:creationId xmlns="" xmlns:a16="http://schemas.microsoft.com/office/drawing/2014/main" id="{9084FA41-E549-4424-8547-7957BC75FFF3}"/>
              </a:ext>
            </a:extLst>
          </p:cNvPr>
          <p:cNvSpPr/>
          <p:nvPr/>
        </p:nvSpPr>
        <p:spPr>
          <a:xfrm>
            <a:off x="1434856" y="4705051"/>
            <a:ext cx="2702803" cy="2152949"/>
          </a:xfrm>
          <a:prstGeom prst="roundRect">
            <a:avLst>
              <a:gd name="adj" fmla="val 763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000" b="1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4332">
              <a:defRPr/>
            </a:pPr>
            <a:r>
              <a:rPr lang="th-TH" sz="1000" b="1" dirty="0" err="1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ไตร</a:t>
            </a:r>
            <a:r>
              <a:rPr lang="th-TH" sz="1000" b="1" dirty="0" err="1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มาส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เดือน)</a:t>
            </a:r>
            <a:endParaRPr lang="en-US" sz="10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en-US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en-US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ถ่ายทอดนโยบายและพัฒนาศักยภาพบุคลากร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และเครือข่าย</a:t>
            </a:r>
          </a:p>
          <a:p>
            <a:pPr defTabSz="914332">
              <a:defRPr/>
            </a:pP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2.มี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การประชุม </a:t>
            </a:r>
            <a:r>
              <a:rPr lang="th-TH" sz="1000" b="1" dirty="0" err="1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คกก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en-US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MCH</a:t>
            </a:r>
          </a:p>
          <a:p>
            <a:pPr defTabSz="914332">
              <a:defRPr/>
            </a:pP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3.มี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การติดตาม รายงานเฝ้าระวัง เชิงรุก พ.ร.บ.นมผง</a:t>
            </a:r>
            <a:endParaRPr lang="th-TH" sz="1000" b="1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.พัฒนา</a:t>
            </a:r>
            <a:r>
              <a:rPr lang="th-TH" sz="1000" b="1" dirty="0" err="1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กระบวนการรร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.พ่อแม่ การมีส่วนร่วมในชุมชน     ในการส่งเสริมพัฒนาการและการเจริญเติบโตในเด็กกลุ่มปกติและกลุ่มเสี่ยง</a:t>
            </a:r>
          </a:p>
          <a:p>
            <a:pPr defTabSz="914332">
              <a:defRPr/>
            </a:pP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.เด็ก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ปฐมวัยได้รับการตรวจคัดกรองพัฒนาการร้อยละ 40 </a:t>
            </a:r>
            <a:endParaRPr lang="th-TH" sz="1000" b="1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en-US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r>
              <a:rPr lang="en-US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มีฐานข้อมูลเด็กกลุ่มเสี่ยงพัฒนาการสงสัยล่าช้า เด็กเตี้ย</a:t>
            </a:r>
            <a:endParaRPr lang="th-TH" sz="10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.เด็กปฐมวัยได้รับการคัดกรองแล้วพบสงสัยล่าช้าได้รับการกระตุ้นด้วย</a:t>
            </a:r>
            <a:r>
              <a:rPr lang="en-US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TDA4I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หรือเครื่องมือมาตรฐานอื่นจนมีพัฒนาการสมวัย ร้อยละ 15</a:t>
            </a:r>
          </a:p>
          <a:p>
            <a:pPr defTabSz="914332">
              <a:defRPr/>
            </a:pP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.มี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การขับเคลื่อนมหัศจรรย์ 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1,000</a:t>
            </a:r>
            <a:r>
              <a:rPr lang="en-US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Plus 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อำเภอละ 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1ตำบล </a:t>
            </a:r>
            <a:endParaRPr lang="th-TH" sz="10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.มีการขับเคลื่อนงานส่งเสริมสุขภาพ 4</a:t>
            </a:r>
            <a:r>
              <a:rPr lang="en-US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D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ในสถานพัฒนาเด็กปฐมวัย อย่างน้อย 1 แห่ง</a:t>
            </a:r>
            <a:endParaRPr lang="th-TH" sz="10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endParaRPr lang="en-US" sz="1000" b="1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endParaRPr lang="th-TH" sz="11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สี่เหลี่ยมผืนผ้า: มุมมน 52">
            <a:extLst>
              <a:ext uri="{FF2B5EF4-FFF2-40B4-BE49-F238E27FC236}">
                <a16:creationId xmlns="" xmlns:a16="http://schemas.microsoft.com/office/drawing/2014/main" id="{ED094B16-6A60-42EF-8202-F2003280D65E}"/>
              </a:ext>
            </a:extLst>
          </p:cNvPr>
          <p:cNvSpPr/>
          <p:nvPr/>
        </p:nvSpPr>
        <p:spPr>
          <a:xfrm>
            <a:off x="4137659" y="4721183"/>
            <a:ext cx="2476501" cy="2152949"/>
          </a:xfrm>
          <a:prstGeom prst="roundRect">
            <a:avLst>
              <a:gd name="adj" fmla="val 7630"/>
            </a:avLst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 defTabSz="914332">
              <a:defRPr/>
            </a:pPr>
            <a:endParaRPr lang="th-TH" sz="11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4332">
              <a:defRPr/>
            </a:pPr>
            <a:r>
              <a:rPr lang="th-TH" sz="1000" b="1" dirty="0" err="1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2  (</a:t>
            </a:r>
            <a:r>
              <a:rPr lang="en-US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6  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เดือน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defTabSz="914332">
              <a:defRPr/>
            </a:pP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1.มี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กิจกรรมสร้างกระแสเนื่องในวันวาเลน</a:t>
            </a:r>
            <a:r>
              <a:rPr lang="th-TH" sz="1000" b="1" dirty="0" err="1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ไทน์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ในประเด็นเตรียมความ พร้อมก่อนมีบุตร</a:t>
            </a:r>
          </a:p>
          <a:p>
            <a:pPr defTabSz="914332">
              <a:defRPr/>
            </a:pP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50 ของหญิงตั้งครรภ์ได้รับวิตามินเสริมไอโอดีน ธาตุเหล็ก </a:t>
            </a:r>
            <a:r>
              <a:rPr lang="th-TH" sz="1000" b="1" dirty="0" err="1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กรดโฟ</a:t>
            </a:r>
            <a:r>
              <a:rPr lang="th-TH" sz="1000" b="1" dirty="0" err="1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ลิก</a:t>
            </a:r>
            <a:endParaRPr lang="th-TH" sz="1000" b="1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 เด็กปฐมวัยได้รับการตรวจคัดกรองพัฒนาการ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ละ40 </a:t>
            </a:r>
          </a:p>
          <a:p>
            <a:pPr defTabSz="914332">
              <a:defRPr/>
            </a:pP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เด็กปฐมวัยได้รับการคัดกรองแล้วพบสงสัยล่าช้าได้รับการกระตุ้นด้วย</a:t>
            </a:r>
            <a:r>
              <a:rPr lang="en-US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TDA4 I</a:t>
            </a:r>
            <a:r>
              <a:rPr lang="th-TH" sz="10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หรือเครื่องมือมาตรฐานอื่นจนมีพัฒนาการสมวัย ร้อยละ </a:t>
            </a:r>
            <a:r>
              <a:rPr lang="th-TH" sz="10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20</a:t>
            </a:r>
            <a:endParaRPr lang="th-TH" sz="10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en-US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r>
              <a:rPr lang="en-US" sz="105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05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เยี่ยมเสริมพลังการ</a:t>
            </a:r>
            <a:r>
              <a:rPr lang="th-TH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ขับเคลื่อนมหัศจรรย์ </a:t>
            </a:r>
            <a:r>
              <a:rPr lang="en-US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1,000</a:t>
            </a:r>
            <a:r>
              <a:rPr lang="th-TH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วันแรกของ</a:t>
            </a:r>
            <a:r>
              <a:rPr lang="th-TH" sz="105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ชีวิตทุกอำเภอ</a:t>
            </a:r>
            <a:endParaRPr lang="th-TH" sz="105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en-US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r>
              <a:rPr lang="en-US" sz="105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05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มีการขับเคลื่อนงานส่งเสริมสุขภาพ 4</a:t>
            </a:r>
            <a:r>
              <a:rPr lang="en-US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D </a:t>
            </a:r>
            <a:r>
              <a:rPr lang="th-TH" sz="105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ในสถานพัฒนาเด็กปฐมวัย อย่างน้อย </a:t>
            </a:r>
            <a:r>
              <a:rPr lang="th-TH" sz="105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4 แห่ง</a:t>
            </a:r>
          </a:p>
          <a:p>
            <a:pPr defTabSz="914332">
              <a:defRPr/>
            </a:pPr>
            <a:endParaRPr lang="th-TH" sz="1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สี่เหลี่ยมผืนผ้า: มุมมน 53">
            <a:extLst>
              <a:ext uri="{FF2B5EF4-FFF2-40B4-BE49-F238E27FC236}">
                <a16:creationId xmlns="" xmlns:a16="http://schemas.microsoft.com/office/drawing/2014/main" id="{BB904094-C068-435E-9DC6-504490F0B40D}"/>
              </a:ext>
            </a:extLst>
          </p:cNvPr>
          <p:cNvSpPr/>
          <p:nvPr/>
        </p:nvSpPr>
        <p:spPr>
          <a:xfrm>
            <a:off x="9182100" y="4705051"/>
            <a:ext cx="2963874" cy="2192908"/>
          </a:xfrm>
          <a:prstGeom prst="roundRect">
            <a:avLst>
              <a:gd name="adj" fmla="val 763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defTabSz="914332">
              <a:defRPr/>
            </a:pPr>
            <a:r>
              <a:rPr lang="th-TH" sz="900" b="1" dirty="0" err="1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ไตร</a:t>
            </a:r>
            <a:r>
              <a:rPr lang="th-TH" sz="900" b="1" dirty="0" err="1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มาส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12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เดือน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defTabSz="914332"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 อัตราส่วนการตายมารดา &lt; 17 ต่อแสนการเกิดมีชีพ</a:t>
            </a:r>
          </a:p>
          <a:p>
            <a:pPr defTabSz="914332"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75 ของหญิงตั้งครรภ์ได้รับการฝากครรภ์ครั้งแรกก่อนหรือเท่ากับ 12 สัปดาห์</a:t>
            </a:r>
          </a:p>
          <a:p>
            <a:pPr defTabSz="914332">
              <a:defRPr/>
            </a:pP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75 หญิงตั้งครรภ์ได้รับการดูแลก่อนคลอด 5 ครั้ง ตาม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เกณฑ์</a:t>
            </a:r>
          </a:p>
          <a:p>
            <a:pPr defTabSz="914332">
              <a:defRPr/>
            </a:pP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50 เด็กแรกเกิด - ต่ำกว่า 6 เดือน กินนมแม่อย่างเดียว</a:t>
            </a:r>
          </a:p>
          <a:p>
            <a:pPr defTabSz="914332"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ทารกน้ำหนักน้อยกว่า 2,500 กรัม &lt; ร้อยละ 7</a:t>
            </a:r>
          </a:p>
          <a:p>
            <a:pPr defTabSz="914332">
              <a:defRPr/>
            </a:pP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100 ของหญิงตั้งครรภ์ได้รับวิตามินเสริมไอโอดีน ธาตุเหล็ก และ</a:t>
            </a:r>
            <a:r>
              <a:rPr lang="th-TH" sz="900" b="1" dirty="0" err="1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กรดโฟลิก</a:t>
            </a:r>
            <a:endParaRPr lang="th-TH" sz="9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7.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มีตำบลต้นแบบมหัศจรรย์ 1,000  วัน 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Plus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อำเภอละ 1 ตำบล </a:t>
            </a:r>
          </a:p>
          <a:p>
            <a:pPr defTabSz="914332">
              <a:defRPr/>
            </a:pP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90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ของเด็กปฐมวัยได้รับการตรวจคัดกรองพัฒนาการ</a:t>
            </a:r>
          </a:p>
          <a:p>
            <a:pPr defTabSz="914332">
              <a:defRPr/>
            </a:pP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85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ของเด็กปฐมวัยมีพัฒนาการสมวัย</a:t>
            </a:r>
          </a:p>
          <a:p>
            <a:pPr defTabSz="914332">
              <a:defRPr/>
            </a:pP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10.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ของเด็กปฐมวัยได้รับการคัดกรองพบสงสัยล่าช้า</a:t>
            </a:r>
          </a:p>
          <a:p>
            <a:pPr defTabSz="914332">
              <a:defRPr/>
            </a:pP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11.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90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ของเด็กปฐมวัยที่มีพัฒนาการสงสัยล่าช้าได้รับการ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ติดตาม</a:t>
            </a:r>
          </a:p>
          <a:p>
            <a:pPr defTabSz="914332"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12.เด็ก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ปฐมวัยได้รับการคัดกรองแล้วพบสงสัยล่าช้าได้รับการกระตุ้นด้วย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TDA4I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หรือเครื่องมือมาตรฐานอื่นจนมีพัฒนาการสมวัย ร้อยละ 3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9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32">
              <a:defRPr/>
            </a:pP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13.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ของเด็ก </a:t>
            </a:r>
            <a:r>
              <a:rPr lang="en-US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0-5 </a:t>
            </a:r>
            <a:r>
              <a:rPr lang="th-TH" sz="9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ปีสูงดีสมส่วน</a:t>
            </a:r>
          </a:p>
          <a:p>
            <a:pPr defTabSz="914332">
              <a:defRPr/>
            </a:pPr>
            <a:r>
              <a:rPr lang="en-US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14.</a:t>
            </a:r>
            <a:r>
              <a:rPr lang="th-TH" sz="9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เด็กปฐมวัยมีภาวะเตี้ยลดลงร้อยละ 5 จากฐานเดิม</a:t>
            </a:r>
            <a:endParaRPr lang="th-TH" sz="900" b="1" dirty="0">
              <a:solidFill>
                <a:sysClr val="windowText" lastClr="00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65396" y="949347"/>
            <a:ext cx="562843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1FAFA">
                    <a:lumMod val="10000"/>
                  </a:srgbClr>
                </a:solidFill>
                <a:latin typeface="TH SarabunPSK" pitchFamily="34" charset="-34"/>
                <a:cs typeface="TH SarabunPSK" pitchFamily="34" charset="-34"/>
              </a:rPr>
              <a:t>ส่งเสริมและพัฒนาคุณภาพชีวิตแม่และเด็ก จังหวัดเชียงราย </a:t>
            </a:r>
            <a:endParaRPr lang="th-TH" sz="2400" b="1" dirty="0">
              <a:solidFill>
                <a:srgbClr val="F1FAFA">
                  <a:lumMod val="1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2" name="Picture 2" descr="ผลการค้นหารูปภาพสำหรับ กรมอนามัย">
            <a:extLst>
              <a:ext uri="{FF2B5EF4-FFF2-40B4-BE49-F238E27FC236}">
                <a16:creationId xmlns:a16="http://schemas.microsoft.com/office/drawing/2014/main" xmlns="" id="{E7388EBC-99C0-490A-8754-570A4DDB6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515" y="14762"/>
            <a:ext cx="705363" cy="842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614160" y="4705051"/>
            <a:ext cx="2567940" cy="21929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050" b="1" dirty="0" err="1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3 (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เดือน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1.มี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การดำเนินงานรณรงค์ให้เด็กแรกเกิด - ต่ำกว่า 6 เดือน กินนมแม่อย่างเดียว</a:t>
            </a:r>
          </a:p>
          <a:p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2. ร้อยละ 75 ของหญิงหลังคลอดได้รับการดูแล ครบ3ครั้งตามเกณฑ์ </a:t>
            </a:r>
            <a:endParaRPr lang="th-TH" sz="105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. เด็ก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ปฐมวัยได้รับการตรวจคัดกรอง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พัฒนาการ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60 </a:t>
            </a:r>
          </a:p>
          <a:p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.เด็ก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ปฐมวัย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ได้รับ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การคัดกรองแล้วพบสงสัยล่าช้าได้รับการกระตุ้นด้วย</a:t>
            </a:r>
            <a:r>
              <a:rPr lang="en-US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TDA4I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หรือเครื่องมือมาตรฐานอื่นจนมีพัฒนาการสมวัย ร้อยละ 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25</a:t>
            </a:r>
          </a:p>
          <a:p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.เยี่ยม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เสริมพลังการขับเคลื่อนมหัศจรรย์ 1,000วันแรกของชีวิตทุกอำเภอ</a:t>
            </a:r>
            <a:endParaRPr lang="th-TH" sz="105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เยี่ยมเสริมพลังการ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ดำเนินงาน </a:t>
            </a:r>
            <a:r>
              <a:rPr lang="th-TH" sz="1050" b="1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สพด</a:t>
            </a:r>
            <a:r>
              <a:rPr lang="th-TH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. 4</a:t>
            </a:r>
            <a:r>
              <a:rPr lang="en-US" sz="105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D</a:t>
            </a:r>
            <a:r>
              <a:rPr lang="th-TH" sz="105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มาตรฐานสถานพัฒนาเด็กปฐมวัยแห่งชาติ </a:t>
            </a:r>
            <a:endParaRPr lang="th-TH" sz="105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1625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แผนภูมิ 1"/>
          <p:cNvGraphicFramePr>
            <a:graphicFrameLocks/>
          </p:cNvGraphicFramePr>
          <p:nvPr>
            <p:extLst/>
          </p:nvPr>
        </p:nvGraphicFramePr>
        <p:xfrm>
          <a:off x="479394" y="966651"/>
          <a:ext cx="11478827" cy="2904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EC4E6046-A308-4B7B-BDF4-34B2BCF11FE0}"/>
              </a:ext>
            </a:extLst>
          </p:cNvPr>
          <p:cNvSpPr/>
          <p:nvPr/>
        </p:nvSpPr>
        <p:spPr>
          <a:xfrm>
            <a:off x="0" y="-1"/>
            <a:ext cx="12192000" cy="704057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140DB546-B357-4322-897F-EAC2AF04E345}"/>
              </a:ext>
            </a:extLst>
          </p:cNvPr>
          <p:cNvSpPr txBox="1"/>
          <p:nvPr/>
        </p:nvSpPr>
        <p:spPr>
          <a:xfrm>
            <a:off x="404503" y="150058"/>
            <a:ext cx="109439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ผลการดำเนินงานอนามัยแม่และ</a:t>
            </a:r>
            <a:r>
              <a:rPr lang="th-TH" sz="3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เด็กจังหวัดเชียงราย </a:t>
            </a:r>
            <a:r>
              <a:rPr lang="th-TH" sz="3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เปรียบเทียบ ปีงบ </a:t>
            </a:r>
            <a:r>
              <a:rPr lang="th-TH" sz="3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63 - 65</a:t>
            </a:r>
            <a:endParaRPr lang="en-US" sz="3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7350713" y="1082258"/>
            <a:ext cx="1535836" cy="37457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เป้าหมายร้อยละ 75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10494887" y="704056"/>
            <a:ext cx="1535836" cy="37457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เป้าหมายร้อยละ 100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6" name="ตัวเชื่อมต่อตรง 5"/>
          <p:cNvCxnSpPr/>
          <p:nvPr/>
        </p:nvCxnSpPr>
        <p:spPr>
          <a:xfrm flipV="1">
            <a:off x="337352" y="1447951"/>
            <a:ext cx="8353888" cy="887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ตาราง 8"/>
          <p:cNvGraphicFramePr>
            <a:graphicFrameLocks noGrp="1"/>
          </p:cNvGraphicFramePr>
          <p:nvPr>
            <p:extLst/>
          </p:nvPr>
        </p:nvGraphicFramePr>
        <p:xfrm>
          <a:off x="79903" y="4119814"/>
          <a:ext cx="12029240" cy="200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121"/>
                <a:gridCol w="490512"/>
                <a:gridCol w="481753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  <a:gridCol w="6014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เมือง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วช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ชข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เทิง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พาน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ปด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มจ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ชส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แม่สาย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</a:t>
                      </a:r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สรวย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วปป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พญา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วก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ขต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มฟล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มล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วชร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ดล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ANC&lt;12wk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63.08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92.94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76.92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80.6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74.92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80.56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78.25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53.79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79.21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68.97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88.38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72.43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61.83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95.4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83.49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65.43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86.52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73.32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ANC</a:t>
                      </a:r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ครั้ง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50.4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91.57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71.86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71.24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63.48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72.34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41.38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74.72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56.04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82.74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66.49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45.7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89.41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75.36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58.75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78.31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63.73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PP</a:t>
                      </a:r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ครั้ง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36.62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79.87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65.5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77.78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55.18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94.74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57.25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15.33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40.83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20.63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74.18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62.03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60.68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70.73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60.29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61.45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87.65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93.48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52.21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ยาเม็ดเสริมไอโอดีน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67.07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88.62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93.33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91.07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69.27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87.27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79.08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55.44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82.12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97.2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88.93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98.93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75.58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90.34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75.23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93.89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98.4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83.03</a:t>
                      </a:r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กล่องข้อความ 9"/>
          <p:cNvSpPr txBox="1"/>
          <p:nvPr/>
        </p:nvSpPr>
        <p:spPr>
          <a:xfrm>
            <a:off x="9564985" y="6205076"/>
            <a:ext cx="2544158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ณ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30 กันยายน 2565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1807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กล่องข้อความ 16"/>
          <p:cNvSpPr txBox="1"/>
          <p:nvPr/>
        </p:nvSpPr>
        <p:spPr>
          <a:xfrm>
            <a:off x="8994655" y="3440260"/>
            <a:ext cx="2632933" cy="1432500"/>
          </a:xfrm>
          <a:prstGeom prst="snip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</a:p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มารดาเสียชีวิตจำนวน 2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</a:p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HIV with Pneumonia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1 ราย,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HD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 ราย)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กล่องข้อความ 19"/>
          <p:cNvSpPr txBox="1"/>
          <p:nvPr/>
        </p:nvSpPr>
        <p:spPr>
          <a:xfrm>
            <a:off x="8721606" y="6080789"/>
            <a:ext cx="3179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ข้อมูล ณ </a:t>
            </a:r>
            <a:r>
              <a:rPr lang="th-TH" b="1" dirty="0" smtClean="0"/>
              <a:t>วันที่</a:t>
            </a:r>
            <a:r>
              <a:rPr lang="en-US" b="1" dirty="0" smtClean="0"/>
              <a:t> </a:t>
            </a:r>
            <a:r>
              <a:rPr lang="th-TH" b="1" dirty="0" smtClean="0"/>
              <a:t>30 ธันวาคม 2565</a:t>
            </a:r>
            <a:endParaRPr lang="en-US" b="1" dirty="0"/>
          </a:p>
        </p:txBody>
      </p:sp>
      <p:sp>
        <p:nvSpPr>
          <p:cNvPr id="2" name="กล่องข้อความ 1"/>
          <p:cNvSpPr txBox="1"/>
          <p:nvPr/>
        </p:nvSpPr>
        <p:spPr>
          <a:xfrm>
            <a:off x="1287263" y="1460673"/>
            <a:ext cx="7084381" cy="57888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สถานการณ์มารดาตายจังหวัดเชียงราย ปีงบประมาณ 2553 – 2566</a:t>
            </a:r>
          </a:p>
        </p:txBody>
      </p:sp>
      <p:sp>
        <p:nvSpPr>
          <p:cNvPr id="16" name="สี่เหลี่ยมผืนผ้า 15">
            <a:extLst>
              <a:ext uri="{FF2B5EF4-FFF2-40B4-BE49-F238E27FC236}">
                <a16:creationId xmlns="" xmlns:a16="http://schemas.microsoft.com/office/drawing/2014/main" id="{EC4E6046-A308-4B7B-BDF4-34B2BCF11FE0}"/>
              </a:ext>
            </a:extLst>
          </p:cNvPr>
          <p:cNvSpPr/>
          <p:nvPr/>
        </p:nvSpPr>
        <p:spPr>
          <a:xfrm>
            <a:off x="0" y="-1"/>
            <a:ext cx="12192000" cy="920982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="" xmlns:a16="http://schemas.microsoft.com/office/drawing/2014/main" id="{140DB546-B357-4322-897F-EAC2AF04E345}"/>
              </a:ext>
            </a:extLst>
          </p:cNvPr>
          <p:cNvSpPr txBox="1"/>
          <p:nvPr/>
        </p:nvSpPr>
        <p:spPr>
          <a:xfrm>
            <a:off x="404503" y="150058"/>
            <a:ext cx="109439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ผลการดำเนินงานอนามัยแม่และเด็กของ</a:t>
            </a:r>
            <a:r>
              <a:rPr lang="th-TH" sz="3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จังหวัดเชียงราย</a:t>
            </a:r>
            <a:endParaRPr lang="en-US" sz="3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8994656" y="1455240"/>
            <a:ext cx="2632933" cy="1763078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2565</a:t>
            </a:r>
          </a:p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มีมารดาไทยเสียชีวิต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 ราย</a:t>
            </a:r>
          </a:p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PIH 1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ราย,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AFE 1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ราย)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มารดาชาติพันธุ์เสียชีวิต 1 ราย(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Pneumonia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9" name="แผนภูมิ 8"/>
          <p:cNvGraphicFramePr>
            <a:graphicFrameLocks/>
          </p:cNvGraphicFramePr>
          <p:nvPr>
            <p:extLst/>
          </p:nvPr>
        </p:nvGraphicFramePr>
        <p:xfrm>
          <a:off x="777090" y="2261497"/>
          <a:ext cx="7878638" cy="4003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1130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243425"/>
              </p:ext>
            </p:extLst>
          </p:nvPr>
        </p:nvGraphicFramePr>
        <p:xfrm>
          <a:off x="0" y="1690688"/>
          <a:ext cx="1219200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2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94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0471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992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12536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41260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ระดับความสำเร็จ</a:t>
                      </a:r>
                      <a:endParaRPr lang="en-US" sz="20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 (3 เดือน) 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ถ่ายทอดนโยบายและพัฒนา ศักยภาพบุคลากรและ </a:t>
                      </a: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เครือข่าย 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ทั้งภาครัฐและเอกชน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มีการประชุม</a:t>
                      </a:r>
                      <a:r>
                        <a:rPr lang="th-TH" sz="1800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aseline="0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คกก</a:t>
                      </a:r>
                      <a:r>
                        <a:rPr lang="th-TH" sz="1800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en-US" sz="1800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MCH </a:t>
                      </a:r>
                      <a:endParaRPr lang="th-TH" sz="18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มีการวิเคราะห์ข้อมูล หาสาเหตุขอองปีงบประมาณที่ผ่านมา</a:t>
                      </a:r>
                      <a:r>
                        <a:rPr lang="th-TH" sz="18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8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มีแผนพัฒนา</a:t>
                      </a:r>
                      <a:r>
                        <a:rPr lang="th-TH" sz="1800" baseline="0" dirty="0" err="1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งานอ</a:t>
                      </a:r>
                      <a:r>
                        <a:rPr lang="th-TH" sz="18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นานัยแม่และเด็กเพื่อเพิ่มคุณภาพงาน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800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 (6 เดือน)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มี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กิจกรรมสร้างกระแสเนื่องในวันวาเลน</a:t>
                      </a:r>
                      <a:r>
                        <a:rPr lang="th-TH" sz="1800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ไทน์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ในประเด็นเตรียมความ พร้อมก่อนมี</a:t>
                      </a: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บุตร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</a:t>
                      </a: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การประชาสัมพันธ์ สร้างกระแส </a:t>
                      </a:r>
                      <a:r>
                        <a:rPr lang="th-TH" sz="180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สร้างความรอบรู้ให้หญิงวัยเจริญพันธ์ในการเตรียมความพร้อมก่อนมีบุตร</a:t>
                      </a:r>
                      <a:endParaRPr lang="th-TH" sz="18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8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มีการประชาสัมพันธ์ </a:t>
                      </a:r>
                      <a:r>
                        <a:rPr lang="th-TH" sz="1800" baseline="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ให้ความรู้เรื่องสิทธิประโยชน์ของการฝากครรภ์ สร้างความรอบรู้ถึงความสำคัญของการฝากครรภ์เร็ว</a:t>
                      </a:r>
                      <a:endParaRPr lang="th-TH" sz="18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ร้อยละ 50 ของหญิงตั้งครรภ์</a:t>
                      </a: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ได้รับการดูแลตามมาตรฐาน,ได้รับวิตามิน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เสริม</a:t>
                      </a:r>
                      <a:r>
                        <a:rPr lang="th-TH" sz="1800" b="1" i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ไอโอดีน ธาตุเหล็ก </a:t>
                      </a:r>
                      <a:r>
                        <a:rPr lang="th-TH" sz="1800" b="1" i="0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กรดโฟ</a:t>
                      </a:r>
                      <a:r>
                        <a:rPr lang="th-TH" sz="1800" b="1" i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ลิก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 (9เดือน)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มีการประชุม </a:t>
                      </a:r>
                      <a:r>
                        <a:rPr lang="th-TH" sz="1800" b="1" dirty="0" err="1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คกก</a:t>
                      </a:r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MCH</a:t>
                      </a:r>
                      <a:endParaRPr lang="th-TH" sz="1800" b="1" dirty="0" smtClean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</a:t>
                      </a: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การติดตามประเมิน ตัวชี้วัดอนามัย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แม่และเด็ก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th-TH" sz="1800" b="1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</a:t>
                      </a:r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การดำเนินงานดูแล</a:t>
                      </a:r>
                      <a:r>
                        <a:rPr lang="th-TH" sz="180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หญิงตั้งครรภ์เสี่ยงสูงตามมาตรฐาน</a:t>
                      </a:r>
                      <a:r>
                        <a:rPr lang="th-TH" sz="1800" baseline="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/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CPG </a:t>
                      </a:r>
                      <a:r>
                        <a:rPr lang="th-TH" sz="1800" baseline="0" dirty="0" err="1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อนาม</a:t>
                      </a:r>
                      <a:r>
                        <a:rPr lang="th-TH" sz="1800" baseline="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มัยแม่และเด็ก จ.เชียงราย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100 หญิงตั้งครรภ์เสี่ยงสูงมีแผนการดูแลเฉพาะบุคคล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8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 (12 เดือน)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มีการดำเนินงานรณรงค์ให้เ</a:t>
                      </a:r>
                      <a:r>
                        <a:rPr lang="th-TH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ด็กแรกเกิด - ต่ำกว่า 6 เดือน กินนมแม่อย่างเดียว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800" b="1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8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อัตราส่วนการตายมารดา </a:t>
                      </a:r>
                      <a:r>
                        <a:rPr lang="en-US" sz="18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&lt;</a:t>
                      </a:r>
                      <a:r>
                        <a:rPr lang="th-TH" sz="18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17 ต่อแสนการเกิดมีชีพ</a:t>
                      </a:r>
                      <a:endParaRPr lang="en-US" sz="1800" b="1" baseline="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en-US" sz="18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ของหญิงตั้งครรภ์ได้รับการดูแลฝากครรภ์ครั้งแรก ≤ 12 สัปดาห์ , การดูแลหญิงหลังคลอด3ครั้ง ตามเกณฑ์</a:t>
                      </a:r>
                    </a:p>
                    <a:p>
                      <a:pPr lvl="0"/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ร้อยละ 50 ของหญิงตั้งครรภ์ ได้รับการดูแลตามมาตรฐานงานอนามัยแม่และเด็ก,ฝากครรภ์ครบ 8 ครั้งตามเกณฑ์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th-TH" sz="18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50 เ</a:t>
                      </a:r>
                      <a:r>
                        <a:rPr lang="th-TH" sz="1800" b="1" i="0" kern="1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ด็กแรกเกิด - ต่ำกว่า 6 เดือน กินนมแม่อย่างเดียว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th-TH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800" b="1" i="0" kern="1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ทารกน้ำหนักน้อยกว่า 2,500 กรัม </a:t>
                      </a:r>
                      <a:r>
                        <a:rPr lang="en-US" sz="1800" b="1" i="0" kern="1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&lt;</a:t>
                      </a:r>
                      <a:r>
                        <a:rPr lang="en-US" sz="1800" b="1" i="0" kern="1200" baseline="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1" i="0" kern="1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800" b="1" i="0" kern="1200" baseline="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7</a:t>
                      </a:r>
                      <a:endParaRPr lang="th-TH" sz="1800" b="1" i="0" kern="1200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th-TH" sz="18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 ของหญิงตั้งครรภ์ได้รับวิตามินเสริม</a:t>
                      </a:r>
                      <a:r>
                        <a:rPr lang="th-TH" sz="1800" b="1" i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ไอโอดีน ธาตุเหล็ก และ</a:t>
                      </a:r>
                      <a:r>
                        <a:rPr lang="th-TH" sz="1800" b="1" i="0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กรดโฟ</a:t>
                      </a:r>
                      <a:r>
                        <a:rPr lang="th-TH" sz="1800" b="1" i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ลิก</a:t>
                      </a:r>
                      <a:endParaRPr lang="th-TH" sz="18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ชื่อเรื่อง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600" b="1" dirty="0" smtClean="0">
                <a:solidFill>
                  <a:schemeClr val="accent6">
                    <a:lumMod val="75000"/>
                  </a:schemeClr>
                </a:solidFill>
              </a:rPr>
              <a:t>กรอบการดำเนินงานด้านอนามัยแม่และเด็ก ประจำปีงบประมาณ 2566</a:t>
            </a:r>
            <a:endParaRPr lang="en-US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758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การกำกับติดตามงาน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791548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5774"/>
                <a:gridCol w="539577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การกำกับติดตาม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AutoNum type="arabicPeriod"/>
                      </a:pP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ข้อมูลรายงานอนามัยแม่และเด็ก ปีงบประมาณ 66 </a:t>
                      </a:r>
                      <a:r>
                        <a:rPr lang="en-US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2400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2400" b="1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(</a:t>
                      </a: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ผู้รับผิดชอบงานลงข้อมูลไม่เกินวันที่ 5 ของ</a:t>
                      </a:r>
                      <a:r>
                        <a:rPr lang="th-TH" sz="2400" b="1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เดือนถัดไป)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  <a:hlinkClick r:id="rId2"/>
                        </a:rPr>
                        <a:t>https://drive.google.com/drive/folders/1drrBDDfMA-IR3Yi_u1fmtwlsPtQ0wjXf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</a:t>
                      </a:r>
                      <a:r>
                        <a:rPr lang="en-US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ข้อมูลตัวชี้วัดกระทรวงสาธารณสุข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HDC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6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ประเด็นการนิเทศงาน</a:t>
            </a:r>
            <a:endParaRPr lang="en-US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th-TH" dirty="0" smtClean="0"/>
              <a:t>สถานการณ์ </a:t>
            </a:r>
            <a:r>
              <a:rPr lang="en-US" dirty="0" smtClean="0"/>
              <a:t>Early ANC </a:t>
            </a:r>
            <a:r>
              <a:rPr lang="th-TH" dirty="0" smtClean="0"/>
              <a:t>ของอำเภอ แยกรายสถานบริการ</a:t>
            </a:r>
          </a:p>
          <a:p>
            <a:pPr marL="514350" indent="-514350">
              <a:buAutoNum type="arabicPeriod"/>
            </a:pPr>
            <a:r>
              <a:rPr lang="th-TH" dirty="0" err="1" smtClean="0"/>
              <a:t>วิเคระห์</a:t>
            </a:r>
            <a:r>
              <a:rPr lang="th-TH" dirty="0" smtClean="0"/>
              <a:t> </a:t>
            </a:r>
            <a:r>
              <a:rPr lang="en-US" dirty="0" smtClean="0"/>
              <a:t>GAP</a:t>
            </a:r>
            <a:r>
              <a:rPr lang="th-TH" dirty="0" smtClean="0"/>
              <a:t> ,ปัจจัยที่ทำให้งานไม่สำเร็จ</a:t>
            </a:r>
          </a:p>
          <a:p>
            <a:pPr marL="514350" indent="-514350">
              <a:buAutoNum type="arabicPeriod"/>
            </a:pPr>
            <a:r>
              <a:rPr lang="th-TH" dirty="0" smtClean="0"/>
              <a:t>แนวทางแก้ไข/แผน ที่จะทำให้งานสำเร็จ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778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140DB546-B357-4322-897F-EAC2AF04E345}"/>
              </a:ext>
            </a:extLst>
          </p:cNvPr>
          <p:cNvSpPr txBox="1"/>
          <p:nvPr/>
        </p:nvSpPr>
        <p:spPr>
          <a:xfrm>
            <a:off x="0" y="45394"/>
            <a:ext cx="12192000" cy="5539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</a:t>
            </a:r>
            <a:r>
              <a:rPr lang="th-TH" sz="3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ดำเนินงานเด็กปฐมวัยจังหวัดเชียงราย ตุลาคม 65 – ธันวาคม 2565</a:t>
            </a:r>
            <a:endParaRPr lang="en-US" sz="3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แผนภูมิ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6006444"/>
              </p:ext>
            </p:extLst>
          </p:nvPr>
        </p:nvGraphicFramePr>
        <p:xfrm>
          <a:off x="219462" y="654779"/>
          <a:ext cx="5876538" cy="2849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62" y="3614848"/>
            <a:ext cx="5876538" cy="3243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507" y="3614848"/>
            <a:ext cx="5470497" cy="322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507" y="666543"/>
            <a:ext cx="5470497" cy="283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332195" y="389544"/>
            <a:ext cx="1859805" cy="27699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th-TH" sz="1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j-cs"/>
              </a:rPr>
              <a:t>ข้อมูล ณ 3 กุมภาพันธ์ 2566</a:t>
            </a:r>
            <a:endParaRPr lang="th-TH" sz="1200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53226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74" y="734833"/>
            <a:ext cx="11306753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สี่เหลี่ยมผืนผ้ามุมมน 2"/>
          <p:cNvSpPr/>
          <p:nvPr/>
        </p:nvSpPr>
        <p:spPr>
          <a:xfrm>
            <a:off x="445274" y="69775"/>
            <a:ext cx="11306753" cy="645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solidFill>
                  <a:schemeClr val="bg2">
                    <a:lumMod val="10000"/>
                  </a:schemeClr>
                </a:solidFill>
              </a:rPr>
              <a:t>ร้อยละเด็กพัฒนาการล่าช้าได้รับการกระตุ้นพัฒนาการ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TEDA4I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105057" y="392696"/>
            <a:ext cx="1859805" cy="27699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th-TH" sz="1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j-cs"/>
              </a:rPr>
              <a:t>ข้อมูล ณ 3 กุมภาพันธ์ 2566</a:t>
            </a:r>
            <a:endParaRPr lang="th-TH" sz="1200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1715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846666"/>
            <a:ext cx="11328399" cy="272693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1" y="3657600"/>
            <a:ext cx="11328398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สี่เหลี่ยมผืนผ้ามุมมน 2"/>
          <p:cNvSpPr/>
          <p:nvPr/>
        </p:nvSpPr>
        <p:spPr>
          <a:xfrm>
            <a:off x="355601" y="110066"/>
            <a:ext cx="11328398" cy="643466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สถานการณ์โภชนาการเด็กปฐมวัย จังหวัดเชียงราย ตุลาคม 2565 – ธันวาคม 2565 </a:t>
            </a:r>
            <a:endParaRPr lang="th-TH" dirty="0"/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9677398" y="524932"/>
            <a:ext cx="2006601" cy="24553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cs typeface="+mj-cs"/>
              </a:rPr>
              <a:t>ข้อมูล ณ 3 กุมภาพันธ์ 2566</a:t>
            </a:r>
            <a:endParaRPr lang="th-TH" sz="12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9955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xmlns="" id="{56404727-B552-4CAD-A280-EADFB83EB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389138"/>
              </p:ext>
            </p:extLst>
          </p:nvPr>
        </p:nvGraphicFramePr>
        <p:xfrm>
          <a:off x="7350791" y="5350556"/>
          <a:ext cx="2101894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1894">
                  <a:extLst>
                    <a:ext uri="{9D8B030D-6E8A-4147-A177-3AD203B41FA5}">
                      <a16:colId xmlns:a16="http://schemas.microsoft.com/office/drawing/2014/main" xmlns="" val="1150039330"/>
                    </a:ext>
                  </a:extLst>
                </a:gridCol>
              </a:tblGrid>
              <a:tr h="7096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-โรงเรียนพ่อแม่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-กิน กอด เล่น เล่า นอนเฝ้าดูฟัน ช่วยเหลืองานบ้าน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-ตำบล 4 ดี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-มาตรฐาน </a:t>
                      </a: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สพด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. แห่งชาติ</a:t>
                      </a:r>
                      <a:endParaRPr lang="en-US" sz="1600" b="1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85698260"/>
                  </a:ext>
                </a:extLst>
              </a:tr>
            </a:tbl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6839D2CE-D3D9-4EAE-AB86-6FD5B836EEAE}"/>
              </a:ext>
            </a:extLst>
          </p:cNvPr>
          <p:cNvSpPr/>
          <p:nvPr/>
        </p:nvSpPr>
        <p:spPr>
          <a:xfrm>
            <a:off x="40943" y="1466436"/>
            <a:ext cx="704945" cy="25535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Key </a:t>
            </a:r>
            <a:r>
              <a:rPr lang="en-US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Activity</a:t>
            </a:r>
            <a:endParaRPr lang="th-TH" sz="1600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791570" y="1490656"/>
            <a:ext cx="1456330" cy="25161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th-TH" b="1" u="sng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หญิงวัยเจริญพันธุ์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-หญิงวัยเจริญพันธุ์         ที่พร้อมมีบุตรได้รับ 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Folic acid 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อย่างน้อย 3 เดือน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-สื่อสาร </a:t>
            </a:r>
            <a:r>
              <a:rPr lang="th-TH" b="1" dirty="0" err="1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ปชส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โครงการสาวไทยแก้มแดง/วิวาห์สร้างชาติ</a:t>
            </a:r>
            <a:endParaRPr lang="th-TH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6839D2CE-D3D9-4EAE-AB86-6FD5B836EEAE}"/>
              </a:ext>
            </a:extLst>
          </p:cNvPr>
          <p:cNvSpPr/>
          <p:nvPr/>
        </p:nvSpPr>
        <p:spPr>
          <a:xfrm>
            <a:off x="7327318" y="4864099"/>
            <a:ext cx="2125367" cy="3761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</a:t>
            </a:r>
            <a:endParaRPr lang="th-TH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6839D2CE-D3D9-4EAE-AB86-6FD5B836EEAE}"/>
              </a:ext>
            </a:extLst>
          </p:cNvPr>
          <p:cNvSpPr/>
          <p:nvPr/>
        </p:nvSpPr>
        <p:spPr>
          <a:xfrm>
            <a:off x="27296" y="972347"/>
            <a:ext cx="672476" cy="42614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กลไก</a:t>
            </a:r>
            <a:endParaRPr lang="th-TH" sz="2000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175DBACA-A9ED-4B06-A8CB-1840A9875633}"/>
              </a:ext>
            </a:extLst>
          </p:cNvPr>
          <p:cNvSpPr/>
          <p:nvPr/>
        </p:nvSpPr>
        <p:spPr>
          <a:xfrm>
            <a:off x="60582" y="41272"/>
            <a:ext cx="2293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Objective</a:t>
            </a:r>
            <a:endParaRPr lang="th-TH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-พัฒนาการสมวัย ร้อยละ 85</a:t>
            </a:r>
          </a:p>
          <a:p>
            <a:r>
              <a:rPr lang="th-TH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-เด็กเตี้ยไม่เกิน ร้อยละ 10</a:t>
            </a:r>
            <a:endParaRPr lang="th-TH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791570" y="995731"/>
            <a:ext cx="11194828" cy="4027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2000" b="1" dirty="0" err="1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พชอ</a:t>
            </a:r>
            <a:r>
              <a:rPr lang="th-TH" sz="20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20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/MCH Board/Child and Family Team (CFT) </a:t>
            </a:r>
            <a:r>
              <a:rPr lang="th-TH" sz="20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</a:t>
            </a:r>
            <a:r>
              <a:rPr lang="th-TH" sz="2000" b="1" dirty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ขับเคลื่อนมหัศจรรย์ 1,000</a:t>
            </a:r>
            <a:r>
              <a:rPr lang="en-US" sz="2000" b="1" dirty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Plus </a:t>
            </a:r>
            <a:r>
              <a:rPr lang="th-TH" sz="2000" b="1" dirty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อำเภอละ 1ตำบล </a:t>
            </a:r>
          </a:p>
        </p:txBody>
      </p:sp>
      <p:sp>
        <p:nvSpPr>
          <p:cNvPr id="23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2320179" y="1466436"/>
            <a:ext cx="1301004" cy="25535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th-TH" b="1" u="sng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หญิงตั้งครรภ์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ANC,LR 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-สอนการใช้คู่มือ 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DSPM </a:t>
            </a:r>
            <a:r>
              <a:rPr lang="th-TH" b="1" dirty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นโรงเรียนพ่อแม่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-ได้รับยาเม็ดเสริมธาตุเหล็ก</a:t>
            </a:r>
            <a:endParaRPr lang="th-TH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3679607" y="1490655"/>
            <a:ext cx="1377108" cy="25161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th-TH" sz="1600" b="1" u="sng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หญิงหลังคลอด</a:t>
            </a:r>
          </a:p>
          <a:p>
            <a:pPr>
              <a:defRPr/>
            </a:pPr>
            <a:r>
              <a:rPr lang="th-TH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en-US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PP </a:t>
            </a:r>
            <a:r>
              <a:rPr lang="th-TH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</a:t>
            </a:r>
          </a:p>
          <a:p>
            <a:pPr>
              <a:defRPr/>
            </a:pPr>
            <a:r>
              <a:rPr lang="th-TH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-สอนการใช้คู่มือ </a:t>
            </a:r>
            <a:r>
              <a:rPr lang="en-US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DSPM </a:t>
            </a:r>
            <a:r>
              <a:rPr lang="th-TH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และได้รับการติดตามการใช้</a:t>
            </a:r>
            <a:endParaRPr lang="en-US" sz="1600" b="1" dirty="0" smtClean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/>
            </a:pPr>
            <a:r>
              <a:rPr lang="en-US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ได้รับยาเม็ดเสริมธาตุเหล็ก</a:t>
            </a:r>
          </a:p>
          <a:p>
            <a:pPr>
              <a:defRPr/>
            </a:pPr>
            <a:r>
              <a:rPr lang="th-TH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-ส่งเสริมการเลี้ยงลูกด้วยนมแม่อย่างน้อย 6 เดือน</a:t>
            </a:r>
          </a:p>
          <a:p>
            <a:pPr>
              <a:defRPr/>
            </a:pPr>
            <a:endParaRPr lang="th-TH" b="1" dirty="0" smtClean="0">
              <a:solidFill>
                <a:srgbClr val="1D5253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285750" indent="-285750">
              <a:buFontTx/>
              <a:buChar char="-"/>
              <a:defRPr/>
            </a:pPr>
            <a:endParaRPr lang="th-TH" b="1" dirty="0">
              <a:solidFill>
                <a:srgbClr val="1D5253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8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5185334" y="1495845"/>
            <a:ext cx="2116867" cy="25161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r>
              <a:rPr lang="th-TH" b="1" u="sng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งานพัฒนาการ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1.คัด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กรอง </a:t>
            </a:r>
            <a:r>
              <a:rPr lang="en-US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DSPM 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ตามช่วงวัย</a:t>
            </a:r>
          </a:p>
          <a:p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2.รณรงค์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ตรวจพัฒนาการเด็ก เดือน </a:t>
            </a:r>
            <a:r>
              <a:rPr lang="th-TH" b="1" dirty="0" err="1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กค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3.เด็กปฐมวัยที่มีพัฒนาการสงสัยล่าช้าได้รับการติดตาม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  <a:sym typeface="Helvetica Neue"/>
              </a:rPr>
              <a:t>4.เด็กปฐมวัย</a:t>
            </a:r>
            <a:r>
              <a:rPr lang="th-TH" b="1" kern="0" dirty="0">
                <a:solidFill>
                  <a:srgbClr val="1D5253"/>
                </a:solidFill>
                <a:latin typeface="TH SarabunPSK" pitchFamily="34" charset="-34"/>
                <a:ea typeface="Calibri"/>
                <a:cs typeface="TH SarabunPSK" pitchFamily="34" charset="-34"/>
                <a:sym typeface="Helvetica Neue"/>
              </a:rPr>
              <a:t>ที่ตรวจพบพัฒนาการล่าช้าได้รับการกระตุ้นพัฒนาการด้วย </a:t>
            </a:r>
            <a:r>
              <a:rPr lang="en-US" b="1" kern="0" dirty="0" smtClean="0">
                <a:solidFill>
                  <a:srgbClr val="1D5253"/>
                </a:solidFill>
                <a:latin typeface="TH SarabunPSK" pitchFamily="34" charset="-34"/>
                <a:ea typeface="Calibri"/>
                <a:cs typeface="TH SarabunPSK" pitchFamily="34" charset="-34"/>
                <a:sym typeface="Helvetica Neue"/>
              </a:rPr>
              <a:t>TEDA4</a:t>
            </a:r>
          </a:p>
        </p:txBody>
      </p:sp>
      <p:sp>
        <p:nvSpPr>
          <p:cNvPr id="30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7388876" y="1466435"/>
            <a:ext cx="2063809" cy="31978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r>
              <a:rPr lang="th-TH" b="1" u="sng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โภชนาการ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1.เด็กปฐมวัยมีการชั่งน้ำหนัก/วัดส่วนสูง 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2.เด็ก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อายุ 0-5 ปี ได้รับ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การตรวจฟัน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3.เด็ก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อายุ 6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ด.-5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ปี ได้รับ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ยาน้ำเสริมธาตุเหล็ก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มีทะเบียนภาวะโภชนาการเด็กทุกราย</a:t>
            </a:r>
          </a:p>
        </p:txBody>
      </p:sp>
      <p:sp>
        <p:nvSpPr>
          <p:cNvPr id="33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9570925" y="1483891"/>
            <a:ext cx="2621075" cy="32573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r>
              <a:rPr lang="th-TH" b="1" u="sng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เด็กเตี้ย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1.ทะเบียนรายชื่อเด็ก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เตี้ย ค่อนข้างเตี้ย</a:t>
            </a:r>
            <a:endParaRPr lang="th-TH" b="1" dirty="0">
              <a:solidFill>
                <a:srgbClr val="1D5253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2.ซักประวัติและตรวจร่างการโดย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แพทย์ / </a:t>
            </a:r>
            <a:r>
              <a:rPr lang="th-TH" b="1" dirty="0" err="1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จนท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endParaRPr lang="th-TH" b="1" dirty="0">
              <a:solidFill>
                <a:srgbClr val="1D5253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3.แนะนำเรื่องอาหารตาม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วัยเน้น 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 ไข่ 1ฟอง นม 2 กล่อง</a:t>
            </a:r>
            <a:endParaRPr lang="th-TH" b="1" dirty="0">
              <a:solidFill>
                <a:srgbClr val="1D5253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4.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กระโดดโลดเต้นอย่างน้อย 3 ชม./วัน</a:t>
            </a:r>
          </a:p>
          <a:p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5.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การนอนหลับพักผ่อนให้เพียงพอ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6.ตรวจสุขภาพช่องปาก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7.แจกยาน้ำเสริม</a:t>
            </a:r>
            <a:r>
              <a:rPr lang="th-TH" b="1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ธาตุ</a:t>
            </a:r>
            <a:r>
              <a:rPr lang="th-TH" b="1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เหล็ก</a:t>
            </a:r>
            <a:endParaRPr lang="th-TH" sz="1400" b="1" dirty="0">
              <a:solidFill>
                <a:srgbClr val="40404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19">
            <a:extLst>
              <a:ext uri="{FF2B5EF4-FFF2-40B4-BE49-F238E27FC236}">
                <a16:creationId xmlns:a16="http://schemas.microsoft.com/office/drawing/2014/main" xmlns="" id="{6839D2CE-D3D9-4EAE-AB86-6FD5B836EEAE}"/>
              </a:ext>
            </a:extLst>
          </p:cNvPr>
          <p:cNvSpPr/>
          <p:nvPr/>
        </p:nvSpPr>
        <p:spPr>
          <a:xfrm>
            <a:off x="40943" y="5384800"/>
            <a:ext cx="764273" cy="11727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ภาคีเครือข่าย/บทบาท</a:t>
            </a:r>
            <a:endParaRPr lang="th-TH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21">
            <a:extLst>
              <a:ext uri="{FF2B5EF4-FFF2-40B4-BE49-F238E27FC236}">
                <a16:creationId xmlns:a16="http://schemas.microsoft.com/office/drawing/2014/main" xmlns="" id="{56404727-B552-4CAD-A280-EADFB83EB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85885"/>
              </p:ext>
            </p:extLst>
          </p:nvPr>
        </p:nvGraphicFramePr>
        <p:xfrm>
          <a:off x="865032" y="5368834"/>
          <a:ext cx="1575112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5112">
                  <a:extLst>
                    <a:ext uri="{9D8B030D-6E8A-4147-A177-3AD203B41FA5}">
                      <a16:colId xmlns:a16="http://schemas.microsoft.com/office/drawing/2014/main" xmlns="" val="1150039330"/>
                    </a:ext>
                  </a:extLst>
                </a:gridCol>
              </a:tblGrid>
              <a:tr h="11571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kern="1200" dirty="0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หน่วยงาน/กระทรวง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1.ศธ.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</a:t>
                      </a:r>
                      <a:r>
                        <a:rPr lang="th-TH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พมจ</a:t>
                      </a: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3.มหาดไทย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85698260"/>
                  </a:ext>
                </a:extLst>
              </a:tr>
            </a:tbl>
          </a:graphicData>
        </a:graphic>
      </p:graphicFrame>
      <p:graphicFrame>
        <p:nvGraphicFramePr>
          <p:cNvPr id="39" name="Table 21">
            <a:extLst>
              <a:ext uri="{FF2B5EF4-FFF2-40B4-BE49-F238E27FC236}">
                <a16:creationId xmlns:a16="http://schemas.microsoft.com/office/drawing/2014/main" xmlns="" id="{56404727-B552-4CAD-A280-EADFB83EB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227896"/>
              </p:ext>
            </p:extLst>
          </p:nvPr>
        </p:nvGraphicFramePr>
        <p:xfrm>
          <a:off x="5056715" y="5368834"/>
          <a:ext cx="2101894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1894">
                  <a:extLst>
                    <a:ext uri="{9D8B030D-6E8A-4147-A177-3AD203B41FA5}">
                      <a16:colId xmlns:a16="http://schemas.microsoft.com/office/drawing/2014/main" xmlns="" val="1150039330"/>
                    </a:ext>
                  </a:extLst>
                </a:gridCol>
              </a:tblGrid>
              <a:tr h="1112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kern="1200" dirty="0" err="1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อปท</a:t>
                      </a:r>
                      <a:r>
                        <a:rPr lang="th-TH" sz="1800" b="1" u="none" kern="1200" dirty="0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/ท้องถิ่น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สนับสนุบงบ</a:t>
                      </a: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ประมาณ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2.กระตุ้นส่งเสริมพัฒนาการ/โภชนาการ</a:t>
                      </a:r>
                      <a:r>
                        <a:rPr lang="th-T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/กิจกรรม ใน </a:t>
                      </a:r>
                      <a:r>
                        <a:rPr lang="th-TH" sz="1800" b="1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สพด</a:t>
                      </a:r>
                      <a:r>
                        <a:rPr lang="th-T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</a:t>
                      </a:r>
                      <a:endParaRPr lang="th-TH" sz="1800" b="1" kern="1200" dirty="0" smtClean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85698260"/>
                  </a:ext>
                </a:extLst>
              </a:tr>
            </a:tbl>
          </a:graphicData>
        </a:graphic>
      </p:graphicFrame>
      <p:graphicFrame>
        <p:nvGraphicFramePr>
          <p:cNvPr id="40" name="Table 21">
            <a:extLst>
              <a:ext uri="{FF2B5EF4-FFF2-40B4-BE49-F238E27FC236}">
                <a16:creationId xmlns:a16="http://schemas.microsoft.com/office/drawing/2014/main" xmlns="" id="{56404727-B552-4CAD-A280-EADFB83EB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864017"/>
              </p:ext>
            </p:extLst>
          </p:nvPr>
        </p:nvGraphicFramePr>
        <p:xfrm>
          <a:off x="2451720" y="5384800"/>
          <a:ext cx="2604995" cy="1112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4995">
                  <a:extLst>
                    <a:ext uri="{9D8B030D-6E8A-4147-A177-3AD203B41FA5}">
                      <a16:colId xmlns:a16="http://schemas.microsoft.com/office/drawing/2014/main" xmlns="" val="1150039330"/>
                    </a:ext>
                  </a:extLst>
                </a:gridCol>
              </a:tblGrid>
              <a:tr h="1112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kern="1200" dirty="0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ชุมชน</a:t>
                      </a:r>
                      <a:r>
                        <a:rPr lang="th-TH" sz="1800" b="1" u="none" kern="1200" baseline="0" dirty="0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1800" b="1" u="none" kern="1200" baseline="0" dirty="0" err="1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อส</a:t>
                      </a:r>
                      <a:r>
                        <a:rPr lang="th-TH" sz="1800" b="1" u="none" kern="1200" baseline="0" dirty="0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ม.,ครอบครัว,ผู้นำ,</a:t>
                      </a:r>
                      <a:r>
                        <a:rPr lang="en-US" sz="1800" b="1" u="none" kern="1200" baseline="0" dirty="0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CFT</a:t>
                      </a:r>
                      <a:r>
                        <a:rPr lang="th-TH" sz="1800" b="1" u="none" kern="1200" baseline="0" dirty="0" smtClean="0">
                          <a:solidFill>
                            <a:srgbClr val="66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1.วางแผนดูแล แก้ไข ช่วยเหลือ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2.ติดตามการดูแลจัดการรายกรณี</a:t>
                      </a:r>
                      <a:endParaRPr lang="th-TH" sz="1800" b="1" kern="1200" dirty="0" smtClean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85698260"/>
                  </a:ext>
                </a:extLst>
              </a:tr>
            </a:tbl>
          </a:graphicData>
        </a:graphic>
      </p:graphicFrame>
      <p:sp>
        <p:nvSpPr>
          <p:cNvPr id="41" name="Rectangle 19">
            <a:extLst>
              <a:ext uri="{FF2B5EF4-FFF2-40B4-BE49-F238E27FC236}">
                <a16:creationId xmlns:a16="http://schemas.microsoft.com/office/drawing/2014/main" xmlns="" id="{6839D2CE-D3D9-4EAE-AB86-6FD5B836EEAE}"/>
              </a:ext>
            </a:extLst>
          </p:cNvPr>
          <p:cNvSpPr/>
          <p:nvPr/>
        </p:nvSpPr>
        <p:spPr>
          <a:xfrm>
            <a:off x="9631248" y="4864099"/>
            <a:ext cx="2125367" cy="3761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ฐานข้อมูล</a:t>
            </a:r>
            <a:endParaRPr lang="th-TH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2" name="Table 21">
            <a:extLst>
              <a:ext uri="{FF2B5EF4-FFF2-40B4-BE49-F238E27FC236}">
                <a16:creationId xmlns:a16="http://schemas.microsoft.com/office/drawing/2014/main" xmlns="" id="{56404727-B552-4CAD-A280-EADFB83EB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599771"/>
              </p:ext>
            </p:extLst>
          </p:nvPr>
        </p:nvGraphicFramePr>
        <p:xfrm>
          <a:off x="9672650" y="5384800"/>
          <a:ext cx="2101894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1894">
                  <a:extLst>
                    <a:ext uri="{9D8B030D-6E8A-4147-A177-3AD203B41FA5}">
                      <a16:colId xmlns:a16="http://schemas.microsoft.com/office/drawing/2014/main" xmlns="" val="1150039330"/>
                    </a:ext>
                  </a:extLst>
                </a:gridCol>
              </a:tblGrid>
              <a:tr h="7096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HDC</a:t>
                      </a:r>
                      <a:endParaRPr lang="th-TH" sz="1800" b="1" kern="12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-แบบรายงานการใช้คู่มือ</a:t>
                      </a:r>
                      <a:r>
                        <a:rPr lang="th-T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DSPM </a:t>
                      </a:r>
                      <a:r>
                        <a:rPr lang="th-T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จังหวัดเชียงราย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-แบบรายงานเด็กเตี้ย จังหวัดเชียงราย</a:t>
                      </a:r>
                      <a:endParaRPr lang="th-TH" sz="1800" b="1" kern="12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85698260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2320179" y="307228"/>
            <a:ext cx="8624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itchFamily="34" charset="-34"/>
                <a:cs typeface="Leelawadee" pitchFamily="34" charset="-34"/>
              </a:rPr>
              <a:t>กรอบการดำเนินงานส่งเสริมสุขภาพเด็ก 0 </a:t>
            </a:r>
            <a:r>
              <a:rPr lang="th-TH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itchFamily="34" charset="-34"/>
                <a:cs typeface="Leelawadee" pitchFamily="34" charset="-34"/>
              </a:rPr>
              <a:t>– 5 ปี จังหวัดเชียงราย ปีงบประมาณ </a:t>
            </a:r>
            <a:r>
              <a:rPr lang="en-US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itchFamily="34" charset="-34"/>
                <a:cs typeface="Leelawadee" pitchFamily="34" charset="-34"/>
              </a:rPr>
              <a:t>2566</a:t>
            </a:r>
            <a:endParaRPr lang="th-TH" sz="1400" dirty="0">
              <a:solidFill>
                <a:srgbClr val="1D525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25" name="Rectangle 30">
            <a:extLst>
              <a:ext uri="{FF2B5EF4-FFF2-40B4-BE49-F238E27FC236}">
                <a16:creationId xmlns:a16="http://schemas.microsoft.com/office/drawing/2014/main" xmlns="" id="{6839D2CE-D3D9-4EAE-AB86-6FD5B836EEAE}"/>
              </a:ext>
            </a:extLst>
          </p:cNvPr>
          <p:cNvSpPr/>
          <p:nvPr/>
        </p:nvSpPr>
        <p:spPr>
          <a:xfrm>
            <a:off x="2780" y="1466436"/>
            <a:ext cx="704945" cy="32099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Key </a:t>
            </a:r>
            <a:r>
              <a:rPr lang="en-US" sz="1600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Activity</a:t>
            </a:r>
            <a:endParaRPr lang="th-TH" sz="1600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753407" y="1490656"/>
            <a:ext cx="1456330" cy="31629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th-TH" b="1" u="sng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หญิงวัยเจริญพันธุ์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-หญิงวัยเจริญพันธุ์         ที่พร้อมมีบุตรได้รับ 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Folic acid 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อย่างน้อย 3 เดือน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-สื่อสาร </a:t>
            </a:r>
            <a:r>
              <a:rPr lang="th-TH" b="1" dirty="0" err="1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ปชส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โครงการสาวไทยแก้มแดง/วิวาห์สร้างชาติ</a:t>
            </a:r>
            <a:endParaRPr lang="th-TH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2282016" y="1466436"/>
            <a:ext cx="1301004" cy="32099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th-TH" b="1" u="sng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หญิงตั้งครรภ์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ANC,LR 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-สอนการใช้คู่มือ 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DSPM </a:t>
            </a:r>
            <a:r>
              <a:rPr lang="th-TH" b="1" dirty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นโรงเรียนพ่อแม่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-ได้รับยาเม็ดเสริมธาตุเหล็ก</a:t>
            </a:r>
            <a:endParaRPr lang="th-TH" b="1" dirty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3641444" y="1490655"/>
            <a:ext cx="1377108" cy="31629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th-TH" b="1" u="sng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หญิงหลังคลอด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PP 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-สอนการใช้คู่มือ </a:t>
            </a: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DSPM 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และได้รับการติดตามการใช้</a:t>
            </a:r>
            <a:endParaRPr lang="en-US" b="1" dirty="0" smtClean="0">
              <a:solidFill>
                <a:srgbClr val="1D5253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/>
            </a:pPr>
            <a:r>
              <a:rPr lang="en-US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ได้รับยาเม็ดเสริมธาตุเหล็ก</a:t>
            </a:r>
          </a:p>
          <a:p>
            <a:pPr>
              <a:defRPr/>
            </a:pPr>
            <a:r>
              <a:rPr lang="th-TH" b="1" dirty="0" smtClean="0">
                <a:solidFill>
                  <a:srgbClr val="1D525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-ส่งเสริมการเลี้ยงลูกด้วยนมแม่อย่างน้อย 6 เดือน</a:t>
            </a:r>
          </a:p>
          <a:p>
            <a:pPr>
              <a:defRPr/>
            </a:pPr>
            <a:endParaRPr lang="th-TH" b="1" dirty="0" smtClean="0">
              <a:solidFill>
                <a:srgbClr val="1D5253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285750" indent="-285750">
              <a:buFontTx/>
              <a:buChar char="-"/>
              <a:defRPr/>
            </a:pPr>
            <a:endParaRPr lang="th-TH" b="1" dirty="0">
              <a:solidFill>
                <a:srgbClr val="1D5253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6" name="สี่เหลี่ยมมุมมน 6">
            <a:extLst>
              <a:ext uri="{FF2B5EF4-FFF2-40B4-BE49-F238E27FC236}">
                <a16:creationId xmlns:a16="http://schemas.microsoft.com/office/drawing/2014/main" xmlns="" id="{F227DE31-B091-4932-8906-F222579DC0A1}"/>
              </a:ext>
            </a:extLst>
          </p:cNvPr>
          <p:cNvSpPr/>
          <p:nvPr/>
        </p:nvSpPr>
        <p:spPr>
          <a:xfrm>
            <a:off x="5147170" y="1513457"/>
            <a:ext cx="2116867" cy="31629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r>
              <a:rPr lang="th-TH" b="1" u="sng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งานพัฒนาการ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1.คัด</a:t>
            </a:r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กรอง </a:t>
            </a:r>
            <a:r>
              <a:rPr lang="en-US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DSPM 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ตามช่วงวัย</a:t>
            </a:r>
          </a:p>
          <a:p>
            <a:r>
              <a:rPr lang="th-TH" b="1" dirty="0" smtClean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2.รณรงค์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ตรวจพัฒนาการเด็ก เดือน </a:t>
            </a:r>
            <a:r>
              <a:rPr lang="th-TH" b="1" dirty="0" err="1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กค</a:t>
            </a:r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</a:rPr>
              <a:t>3.เด็กปฐมวัยที่มีพัฒนาการสงสัยล่าช้าได้รับการติดตาม</a:t>
            </a:r>
          </a:p>
          <a:p>
            <a:r>
              <a:rPr lang="th-TH" b="1" dirty="0">
                <a:solidFill>
                  <a:srgbClr val="1D5253"/>
                </a:solidFill>
                <a:latin typeface="TH SarabunPSK" pitchFamily="34" charset="-34"/>
                <a:cs typeface="TH SarabunPSK" pitchFamily="34" charset="-34"/>
                <a:sym typeface="Helvetica Neue"/>
              </a:rPr>
              <a:t>4.เด็กปฐมวัย</a:t>
            </a:r>
            <a:r>
              <a:rPr lang="th-TH" b="1" kern="0" dirty="0">
                <a:solidFill>
                  <a:srgbClr val="1D5253"/>
                </a:solidFill>
                <a:latin typeface="TH SarabunPSK" pitchFamily="34" charset="-34"/>
                <a:ea typeface="Calibri"/>
                <a:cs typeface="TH SarabunPSK" pitchFamily="34" charset="-34"/>
                <a:sym typeface="Helvetica Neue"/>
              </a:rPr>
              <a:t>ที่ตรวจพบพัฒนาการล่าช้าได้รับการกระตุ้นพัฒนาการด้วย </a:t>
            </a:r>
            <a:r>
              <a:rPr lang="en-US" b="1" kern="0" dirty="0" smtClean="0">
                <a:solidFill>
                  <a:srgbClr val="1D5253"/>
                </a:solidFill>
                <a:latin typeface="TH SarabunPSK" pitchFamily="34" charset="-34"/>
                <a:ea typeface="Calibri"/>
                <a:cs typeface="TH SarabunPSK" pitchFamily="34" charset="-34"/>
                <a:sym typeface="Helvetica Neue"/>
              </a:rPr>
              <a:t>TEDA4I</a:t>
            </a:r>
          </a:p>
        </p:txBody>
      </p:sp>
    </p:spTree>
    <p:extLst>
      <p:ext uri="{BB962C8B-B14F-4D97-AF65-F5344CB8AC3E}">
        <p14:creationId xmlns:p14="http://schemas.microsoft.com/office/powerpoint/2010/main" val="400069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การกำกับติดตามงาน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1906919"/>
              </p:ext>
            </p:extLst>
          </p:nvPr>
        </p:nvGraphicFramePr>
        <p:xfrm>
          <a:off x="838200" y="1825625"/>
          <a:ext cx="1079154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5774"/>
                <a:gridCol w="539577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การกำกับติดตาม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AutoNum type="arabicPeriod"/>
                      </a:pP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รายงานการใช้เครื่องมือ</a:t>
                      </a:r>
                      <a:r>
                        <a:rPr lang="en-US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DSPM </a:t>
                      </a: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ในผู้ปกครองปีงบประมาณ 66 </a:t>
                      </a:r>
                      <a:r>
                        <a:rPr lang="en-US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2400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(ผู้รับผิดชอบงานลงข้อมูลไม่เกินวันที่ 5 ของเดือนถัดไป)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1.รายงานเป็นราย</a:t>
                      </a:r>
                      <a:r>
                        <a:rPr lang="th-TH" sz="2400" dirty="0" err="1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รวบรวมส่งเป็นอำเภอ ส่งข้อมูล รายงาน วันที่ 30 ของเดือน </a:t>
                      </a:r>
                      <a:r>
                        <a:rPr lang="th-TH" sz="2400" dirty="0" err="1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ธค</a:t>
                      </a:r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2400" dirty="0" err="1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มีค</a:t>
                      </a:r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</a:t>
                      </a:r>
                      <a:r>
                        <a:rPr lang="th-TH" sz="2400" dirty="0" err="1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มิย</a:t>
                      </a:r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2400" dirty="0" err="1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กย</a:t>
                      </a:r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		</a:t>
                      </a:r>
                    </a:p>
                    <a:p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ส่งข้อมูลทาง </a:t>
                      </a:r>
                      <a:r>
                        <a:rPr lang="en-US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e-mail : suriyon2107@gmail.com </a:t>
                      </a:r>
                      <a:r>
                        <a:rPr lang="th-TH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หมายเลขโทรสาร 053 - 910345			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</a:t>
                      </a:r>
                      <a:r>
                        <a:rPr lang="en-US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รายงานการคัดกรองและเฝ้าระวังภาวะเด็กเตี้ย    </a:t>
                      </a:r>
                    </a:p>
                    <a:p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ปีงบประมาณ 66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en-US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ข้อมูลตัวชี้วัดกระทรวงสาธารณสุข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HDC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1" y="3823047"/>
            <a:ext cx="3022600" cy="759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42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ประเด็นการนิเทศงาน</a:t>
            </a:r>
            <a:endParaRPr lang="en-US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th-TH" dirty="0" smtClean="0"/>
              <a:t>สถานการณ์ </a:t>
            </a:r>
            <a:r>
              <a:rPr lang="th-TH" dirty="0"/>
              <a:t>ของอำเภอ แยกรายสถาน</a:t>
            </a:r>
            <a:r>
              <a:rPr lang="th-TH" dirty="0" smtClean="0"/>
              <a:t>บริการ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*ร้อยละเด็กปฐมวัยมีพัฒนาการสมวัย	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*ร้อยละเด็กปฐมวัยได้รับการคัดกรองพัฒนาการ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*ร้อยละเด็กปฐมวัยมีพัฒนาการสงสัยล่าช้า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*ร้อยละเด็กปฐมวัยได้รับการติดตาม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*ร้อยละเด็กได้รับการติดตามมีพัฒนาการสมวัย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*ร้อยละเด็กปฐมวัยได้รับการคัดกรองแล้วพบว่ามีพัฒนาการล่าช้ารับการกระตุ้นด้วย</a:t>
            </a:r>
            <a:r>
              <a:rPr lang="en-US" dirty="0" smtClean="0"/>
              <a:t> TEDA4I</a:t>
            </a:r>
            <a:r>
              <a:rPr lang="th-TH" dirty="0" smtClean="0"/>
              <a:t> หรือเครื่องมือมาตรฐานอื่น จนมีพัฒนาการสมวัย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*ร้อยละของเด็กอายุ 0 – 5 ปี ได้รับการชั่งน้ำหนัก วัดส่วนสูง/ส่วนสูง</a:t>
            </a:r>
          </a:p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/>
              <a:t>*ร้อยละของเด็กอายุ 0 – 5 ปี สูงดีสมส่วน</a:t>
            </a:r>
          </a:p>
          <a:p>
            <a:pPr marL="0" indent="0">
              <a:buNone/>
            </a:pPr>
            <a:r>
              <a:rPr lang="th-TH" dirty="0" smtClean="0"/>
              <a:t>2.     </a:t>
            </a:r>
            <a:r>
              <a:rPr lang="th-TH" dirty="0" err="1" smtClean="0"/>
              <a:t>วิเคระห์</a:t>
            </a:r>
            <a:r>
              <a:rPr lang="th-TH" dirty="0" smtClean="0"/>
              <a:t> </a:t>
            </a:r>
            <a:r>
              <a:rPr lang="en-US" dirty="0" smtClean="0"/>
              <a:t>GAP</a:t>
            </a:r>
            <a:r>
              <a:rPr lang="th-TH" dirty="0" smtClean="0"/>
              <a:t> ,ปัจจัยที่ทำให้งานไม่สำเร็จ</a:t>
            </a:r>
          </a:p>
          <a:p>
            <a:pPr marL="0" indent="0">
              <a:buNone/>
            </a:pPr>
            <a:r>
              <a:rPr lang="th-TH" dirty="0" smtClean="0"/>
              <a:t>3.     แนวทางแก้ไข/แผน ที่จะทำให้งานสำเร็จ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909538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2285</Words>
  <Application>Microsoft Office PowerPoint</Application>
  <PresentationFormat>แบบจอกว้าง</PresentationFormat>
  <Paragraphs>337</Paragraphs>
  <Slides>13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13</vt:i4>
      </vt:variant>
    </vt:vector>
  </HeadingPairs>
  <TitlesOfParts>
    <vt:vector size="25" baseType="lpstr">
      <vt:lpstr>맑은 고딕</vt:lpstr>
      <vt:lpstr>Angsana New</vt:lpstr>
      <vt:lpstr>Arial</vt:lpstr>
      <vt:lpstr>Calibri</vt:lpstr>
      <vt:lpstr>Calibri Light</vt:lpstr>
      <vt:lpstr>Cordia New</vt:lpstr>
      <vt:lpstr>Helvetica Neue</vt:lpstr>
      <vt:lpstr>Leelawadee</vt:lpstr>
      <vt:lpstr>Tahoma</vt:lpstr>
      <vt:lpstr>TH Sarabun New</vt:lpstr>
      <vt:lpstr>TH SarabunPSK</vt:lpstr>
      <vt:lpstr>ธีมของ Office</vt:lpstr>
      <vt:lpstr>แนวทางการนิเทศงานอนามัยแม่และเด็ก</vt:lpstr>
      <vt:lpstr>งานนำเสนอ PowerPoint</vt:lpstr>
      <vt:lpstr>งานนำเสนอ PowerPoint</vt:lpstr>
      <vt:lpstr>งานนำเสนอ PowerPoint</vt:lpstr>
      <vt:lpstr>กรอบการดำเนินงานด้านอนามัยแม่และเด็ก ประจำปีงบประมาณ 2566</vt:lpstr>
      <vt:lpstr>การกำกับติดตามงาน</vt:lpstr>
      <vt:lpstr>ประเด็นการนิเทศงาน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การกำกับติดตามงาน</vt:lpstr>
      <vt:lpstr>ประเด็นการนิเทศงาน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แนวทางการนิเทศงานอนามัยแม่และเด็ก</dc:title>
  <dc:creator>USER</dc:creator>
  <cp:lastModifiedBy>USER</cp:lastModifiedBy>
  <cp:revision>18</cp:revision>
  <dcterms:created xsi:type="dcterms:W3CDTF">2023-02-06T05:45:11Z</dcterms:created>
  <dcterms:modified xsi:type="dcterms:W3CDTF">2023-02-06T09:12:30Z</dcterms:modified>
</cp:coreProperties>
</file>