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706" r:id="rId2"/>
    <p:sldId id="4949" r:id="rId3"/>
    <p:sldId id="4948" r:id="rId4"/>
    <p:sldId id="4951" r:id="rId5"/>
    <p:sldId id="4952" r:id="rId6"/>
    <p:sldId id="4953" r:id="rId7"/>
    <p:sldId id="4954" r:id="rId8"/>
    <p:sldId id="4947" r:id="rId9"/>
    <p:sldId id="4946" r:id="rId10"/>
  </p:sldIdLst>
  <p:sldSz cx="12192000" cy="6858000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D6B2A0-7474-4525-96C6-CB2614CEC883}" type="datetimeFigureOut">
              <a:rPr lang="th-TH" smtClean="0"/>
              <a:t>07/02/66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5125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D6FACD-897D-43EA-9685-2EACDE99CDF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70912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657E231-A109-BE49-BAE4-7BAF47E4C83B}" type="slidenum">
              <a:rPr lang="x-none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x-non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599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657E231-A109-BE49-BAE4-7BAF47E4C83B}" type="slidenum">
              <a:rPr lang="x-none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x-non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260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07/02/66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62182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07/02/66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27840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07/02/66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21060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07/02/66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48386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07/02/66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5369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07/02/66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22293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07/02/66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0540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07/02/66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21495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07/02/66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96734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07/02/66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91696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A9B4-CF3A-479C-B695-E8F79ADFDD4A}" type="datetimeFigureOut">
              <a:rPr lang="th-TH" smtClean="0"/>
              <a:t>07/02/66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450736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/>
            </a:pPr>
            <a:fld id="{86CB4B4D-7CA3-9044-876B-883B54F8677D}" type="slidenum">
              <a:rPr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65204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EEA9B4-CF3A-479C-B695-E8F79ADFDD4A}" type="datetimeFigureOut">
              <a:rPr lang="th-TH" smtClean="0"/>
              <a:t>07/02/66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7AA8A-3305-43A3-A3A3-361D03C847D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8970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ict.moph.go.th/th/extension/1168" TargetMode="External"/><Relationship Id="rId2" Type="http://schemas.openxmlformats.org/officeDocument/2006/relationships/hyperlink" Target="https://moph.cc/NnXum5CEp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9BFE2770-9B62-ACC8-8D91-477BC291AF34}"/>
              </a:ext>
            </a:extLst>
          </p:cNvPr>
          <p:cNvSpPr/>
          <p:nvPr/>
        </p:nvSpPr>
        <p:spPr>
          <a:xfrm>
            <a:off x="0" y="294968"/>
            <a:ext cx="12192000" cy="727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600" dirty="0">
                <a:latin typeface="supermarket" panose="02000000000000000000" pitchFamily="2" charset="0"/>
                <a:cs typeface="supermarket" panose="02000000000000000000" pitchFamily="2" charset="0"/>
              </a:rPr>
              <a:t>ประเด็นที่ 4 </a:t>
            </a:r>
            <a:r>
              <a:rPr lang="en-US" sz="3600" dirty="0">
                <a:latin typeface="supermarket" panose="02000000000000000000" pitchFamily="2" charset="0"/>
                <a:cs typeface="supermarket" panose="02000000000000000000" pitchFamily="2" charset="0"/>
              </a:rPr>
              <a:t>Digital Health </a:t>
            </a:r>
            <a:endParaRPr lang="th-TH" sz="3600" dirty="0"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DB7CEBC4-E51A-B749-1094-7EC5DD7E2994}"/>
              </a:ext>
            </a:extLst>
          </p:cNvPr>
          <p:cNvSpPr/>
          <p:nvPr/>
        </p:nvSpPr>
        <p:spPr>
          <a:xfrm>
            <a:off x="186813" y="2025445"/>
            <a:ext cx="5014452" cy="4454014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>
            <a:noFill/>
          </a:ln>
          <a:effectLst>
            <a:outerShdw dist="63500" dir="54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600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82E0CF30-41B0-A30F-630B-6F4DFDE73ABB}"/>
              </a:ext>
            </a:extLst>
          </p:cNvPr>
          <p:cNvSpPr/>
          <p:nvPr/>
        </p:nvSpPr>
        <p:spPr>
          <a:xfrm>
            <a:off x="6322142" y="2025444"/>
            <a:ext cx="5014452" cy="4537588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>
            <a:noFill/>
          </a:ln>
          <a:effectLst>
            <a:outerShdw dist="63500" dir="54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6A3B83AA-4BBC-55FB-D3BA-B6775548BDD2}"/>
              </a:ext>
            </a:extLst>
          </p:cNvPr>
          <p:cNvSpPr txBox="1"/>
          <p:nvPr/>
        </p:nvSpPr>
        <p:spPr>
          <a:xfrm>
            <a:off x="302101" y="1079174"/>
            <a:ext cx="618940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800" dirty="0">
                <a:latin typeface="supermarket" panose="02000000000000000000" pitchFamily="2" charset="0"/>
                <a:cs typeface="supermarket" panose="02000000000000000000" pitchFamily="2" charset="0"/>
              </a:rPr>
              <a:t>ตัวชี้วัด</a:t>
            </a:r>
            <a:r>
              <a:rPr lang="en-US" sz="2800" dirty="0">
                <a:latin typeface="supermarket" panose="02000000000000000000" pitchFamily="2" charset="0"/>
                <a:cs typeface="supermarket" panose="02000000000000000000" pitchFamily="2" charset="0"/>
              </a:rPr>
              <a:t> </a:t>
            </a:r>
          </a:p>
          <a:p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54.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ร้อยละของจังหวัดที่ประชาชนไทย มี ดิจิทัลไอดี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เพื่อการเข้าถึงระบบบริการสุขภาพแบบไร้รอยต่อ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รูปแบบอิสระ: รูปร่าง 8">
            <a:extLst>
              <a:ext uri="{FF2B5EF4-FFF2-40B4-BE49-F238E27FC236}">
                <a16:creationId xmlns:a16="http://schemas.microsoft.com/office/drawing/2014/main" id="{DEA5B747-1FD1-D252-04CE-916178CF853B}"/>
              </a:ext>
            </a:extLst>
          </p:cNvPr>
          <p:cNvSpPr/>
          <p:nvPr/>
        </p:nvSpPr>
        <p:spPr>
          <a:xfrm>
            <a:off x="6480804" y="1163654"/>
            <a:ext cx="4697128" cy="1090022"/>
          </a:xfrm>
          <a:custGeom>
            <a:avLst/>
            <a:gdLst>
              <a:gd name="connsiteX0" fmla="*/ 0 w 10572950"/>
              <a:gd name="connsiteY0" fmla="*/ 0 h 1747520"/>
              <a:gd name="connsiteX1" fmla="*/ 9592510 w 10572950"/>
              <a:gd name="connsiteY1" fmla="*/ 0 h 1747520"/>
              <a:gd name="connsiteX2" fmla="*/ 9592510 w 10572950"/>
              <a:gd name="connsiteY2" fmla="*/ 79996 h 1747520"/>
              <a:gd name="connsiteX3" fmla="*/ 9633150 w 10572950"/>
              <a:gd name="connsiteY3" fmla="*/ 4628 h 1747520"/>
              <a:gd name="connsiteX4" fmla="*/ 10572950 w 10572950"/>
              <a:gd name="connsiteY4" fmla="*/ 1747520 h 1747520"/>
              <a:gd name="connsiteX5" fmla="*/ 9592510 w 10572950"/>
              <a:gd name="connsiteY5" fmla="*/ 1747520 h 1747520"/>
              <a:gd name="connsiteX6" fmla="*/ 8693350 w 10572950"/>
              <a:gd name="connsiteY6" fmla="*/ 1747520 h 1747520"/>
              <a:gd name="connsiteX7" fmla="*/ 853440 w 10572950"/>
              <a:gd name="connsiteY7" fmla="*/ 1747520 h 1747520"/>
              <a:gd name="connsiteX8" fmla="*/ 0 w 10572950"/>
              <a:gd name="connsiteY8" fmla="*/ 10340 h 1747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72950" h="1747520">
                <a:moveTo>
                  <a:pt x="0" y="0"/>
                </a:moveTo>
                <a:lnTo>
                  <a:pt x="9592510" y="0"/>
                </a:lnTo>
                <a:lnTo>
                  <a:pt x="9592510" y="79996"/>
                </a:lnTo>
                <a:lnTo>
                  <a:pt x="9633150" y="4628"/>
                </a:lnTo>
                <a:lnTo>
                  <a:pt x="10572950" y="1747520"/>
                </a:lnTo>
                <a:lnTo>
                  <a:pt x="9592510" y="1747520"/>
                </a:lnTo>
                <a:lnTo>
                  <a:pt x="8693350" y="1747520"/>
                </a:lnTo>
                <a:lnTo>
                  <a:pt x="853440" y="1747520"/>
                </a:lnTo>
                <a:lnTo>
                  <a:pt x="0" y="1034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152400" dir="642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3200" dirty="0">
                <a:latin typeface="Adobe Caslon Pro Bold" panose="0205070206050A020403" pitchFamily="18" charset="0"/>
                <a:cs typeface="Anantason" pitchFamily="2" charset="-34"/>
              </a:rPr>
              <a:t>GAP</a:t>
            </a:r>
          </a:p>
        </p:txBody>
      </p:sp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D456E206-E537-973C-412A-00FE99275D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0" t="27565" r="12147" b="29738"/>
          <a:stretch/>
        </p:blipFill>
        <p:spPr>
          <a:xfrm>
            <a:off x="6233652" y="761109"/>
            <a:ext cx="5146075" cy="1844439"/>
          </a:xfrm>
          <a:prstGeom prst="rect">
            <a:avLst/>
          </a:prstGeom>
        </p:spPr>
      </p:pic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0370A4A0-510B-9CCC-72E0-7616B1704EEB}"/>
              </a:ext>
            </a:extLst>
          </p:cNvPr>
          <p:cNvSpPr txBox="1"/>
          <p:nvPr/>
        </p:nvSpPr>
        <p:spPr>
          <a:xfrm>
            <a:off x="10622949" y="0"/>
            <a:ext cx="15135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dirty="0"/>
              <a:t>ส่วนที่ 1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135F2614-1BCD-4E63-81A2-ED3EDF8D82A0}"/>
              </a:ext>
            </a:extLst>
          </p:cNvPr>
          <p:cNvSpPr txBox="1"/>
          <p:nvPr/>
        </p:nvSpPr>
        <p:spPr>
          <a:xfrm>
            <a:off x="291398" y="2207510"/>
            <a:ext cx="33778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จำนวนสถานพยาบาลส่งข้อมูลบริการเข้าหมอพร้อม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dirty="0"/>
          </a:p>
        </p:txBody>
      </p:sp>
      <p:graphicFrame>
        <p:nvGraphicFramePr>
          <p:cNvPr id="7" name="ตาราง 6">
            <a:extLst>
              <a:ext uri="{FF2B5EF4-FFF2-40B4-BE49-F238E27FC236}">
                <a16:creationId xmlns:a16="http://schemas.microsoft.com/office/drawing/2014/main" id="{8B617179-578F-4DDD-9AD6-87F2B88FF0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5008093"/>
              </p:ext>
            </p:extLst>
          </p:nvPr>
        </p:nvGraphicFramePr>
        <p:xfrm>
          <a:off x="291398" y="2587287"/>
          <a:ext cx="4764696" cy="12644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0032">
                  <a:extLst>
                    <a:ext uri="{9D8B030D-6E8A-4147-A177-3AD203B41FA5}">
                      <a16:colId xmlns:a16="http://schemas.microsoft.com/office/drawing/2014/main" val="3035398969"/>
                    </a:ext>
                  </a:extLst>
                </a:gridCol>
                <a:gridCol w="1607987">
                  <a:extLst>
                    <a:ext uri="{9D8B030D-6E8A-4147-A177-3AD203B41FA5}">
                      <a16:colId xmlns:a16="http://schemas.microsoft.com/office/drawing/2014/main" val="3398411202"/>
                    </a:ext>
                  </a:extLst>
                </a:gridCol>
                <a:gridCol w="1576677">
                  <a:extLst>
                    <a:ext uri="{9D8B030D-6E8A-4147-A177-3AD203B41FA5}">
                      <a16:colId xmlns:a16="http://schemas.microsoft.com/office/drawing/2014/main" val="3800006691"/>
                    </a:ext>
                  </a:extLst>
                </a:gridCol>
              </a:tblGrid>
              <a:tr h="94835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จำนวนสถานบริการ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จำนวนสถานพยาบาลส่งข้อมูล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2745771"/>
                  </a:ext>
                </a:extLst>
              </a:tr>
              <a:tr h="316117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</a:rPr>
                        <a:t>18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</a:rPr>
                        <a:t>16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600" b="1" dirty="0">
                          <a:effectLst/>
                        </a:rPr>
                        <a:t>88.89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93831493"/>
                  </a:ext>
                </a:extLst>
              </a:tr>
            </a:tbl>
          </a:graphicData>
        </a:graphic>
      </p:graphicFrame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111F4C3F-A2F5-479B-BF8B-2B13FF8CB1AA}"/>
              </a:ext>
            </a:extLst>
          </p:cNvPr>
          <p:cNvSpPr txBox="1"/>
          <p:nvPr/>
        </p:nvSpPr>
        <p:spPr>
          <a:xfrm>
            <a:off x="258968" y="4231532"/>
            <a:ext cx="46885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จำนวนบุคลากรสาธารณสุขมี ดิจิทัลไอดีเข้าถึง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PHRs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และประชาชนมีดิจิทัลไอดีเข้าถึง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PHRs</a:t>
            </a:r>
          </a:p>
          <a:p>
            <a:endParaRPr lang="th-TH" dirty="0"/>
          </a:p>
        </p:txBody>
      </p:sp>
      <p:graphicFrame>
        <p:nvGraphicFramePr>
          <p:cNvPr id="12" name="ตาราง 11">
            <a:extLst>
              <a:ext uri="{FF2B5EF4-FFF2-40B4-BE49-F238E27FC236}">
                <a16:creationId xmlns:a16="http://schemas.microsoft.com/office/drawing/2014/main" id="{B4D43AD6-5A90-41F5-8745-BAE5D3AE80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1554211"/>
              </p:ext>
            </p:extLst>
          </p:nvPr>
        </p:nvGraphicFramePr>
        <p:xfrm>
          <a:off x="302101" y="4929229"/>
          <a:ext cx="4753994" cy="6372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76997">
                  <a:extLst>
                    <a:ext uri="{9D8B030D-6E8A-4147-A177-3AD203B41FA5}">
                      <a16:colId xmlns:a16="http://schemas.microsoft.com/office/drawing/2014/main" val="3386962194"/>
                    </a:ext>
                  </a:extLst>
                </a:gridCol>
                <a:gridCol w="2376997">
                  <a:extLst>
                    <a:ext uri="{9D8B030D-6E8A-4147-A177-3AD203B41FA5}">
                      <a16:colId xmlns:a16="http://schemas.microsoft.com/office/drawing/2014/main" val="2143524896"/>
                    </a:ext>
                  </a:extLst>
                </a:gridCol>
              </a:tblGrid>
              <a:tr h="356870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ร้อยละของประชาชน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ร้อยละของเจ้าหน้าที่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772267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</a:rPr>
                        <a:t>0.42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h-TH" sz="1600" b="1" dirty="0">
                          <a:effectLst/>
                        </a:rPr>
                        <a:t>69.73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26193931"/>
                  </a:ext>
                </a:extLst>
              </a:tr>
            </a:tbl>
          </a:graphicData>
        </a:graphic>
      </p:graphicFrame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3E6EC9DB-FF43-4276-A07F-ECCCE88BD0F8}"/>
              </a:ext>
            </a:extLst>
          </p:cNvPr>
          <p:cNvSpPr txBox="1"/>
          <p:nvPr/>
        </p:nvSpPr>
        <p:spPr>
          <a:xfrm>
            <a:off x="6776422" y="2638910"/>
            <a:ext cx="43129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การประชาสัมพันธ์ให้กับประชาชนทราบถึงความสำคัญของระบบ การเข้าถึงประวัติสุขภาพ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ประชาชนส่วนใหญ่ยังไม่มี </a:t>
            </a:r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smart phone 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ทำให้สามารถเข้าถึงระบบ </a:t>
            </a:r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PHRs</a:t>
            </a:r>
            <a:endParaRPr lang="th-TH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08098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25F434C-0332-4495-9F6C-025107550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711648"/>
          </a:xfrm>
        </p:spPr>
        <p:txBody>
          <a:bodyPr>
            <a:normAutofit fontScale="90000"/>
          </a:bodyPr>
          <a:lstStyle/>
          <a:p>
            <a:pPr algn="ctr"/>
            <a:r>
              <a:rPr lang="th-TH" b="1" i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การดำเนินงานตัวชี้วัดเชียงราย</a:t>
            </a:r>
            <a:r>
              <a:rPr lang="en-US" b="1" i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br>
              <a:rPr lang="th-TH" b="1" i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b="1" i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3100" b="1" i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ร้อยละของจังหวัดที่ประชาชนไทย มี ดิจิทัลไอดี เพื่อการเข้าถึงระบบบริการสุขภาพแบบไร้รอยต่อ </a:t>
            </a:r>
            <a:r>
              <a:rPr lang="en-US" sz="3100" b="1" i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DID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6D809FD-41BF-4D59-A924-D6F9E9F1D1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6773"/>
            <a:ext cx="10515600" cy="4100189"/>
          </a:xfrm>
        </p:spPr>
        <p:txBody>
          <a:bodyPr>
            <a:normAutofit fontScale="92500"/>
          </a:bodyPr>
          <a:lstStyle/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เจ้าหน้าที่บุคลากรสาธารณสุข ให้รีบทำให้ครบ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80%</a:t>
            </a:r>
            <a:r>
              <a:rPr lang="th-TH" sz="3200" b="1">
                <a:latin typeface="TH Sarabun New" panose="020B0500040200020003" pitchFamily="34" charset="-34"/>
                <a:cs typeface="TH Sarabun New" panose="020B0500040200020003" pitchFamily="34" charset="-34"/>
              </a:rPr>
              <a:t>(</a:t>
            </a:r>
            <a:r>
              <a:rPr lang="th-TH" sz="3200" b="1">
                <a:effectLst/>
                <a:latin typeface="TH Sarabun New" panose="020B0500040200020003" pitchFamily="34" charset="-34"/>
                <a:ea typeface="Calibri" panose="020F0502020204030204" pitchFamily="34" charset="0"/>
                <a:cs typeface="TH Sarabun New" panose="020B0500040200020003" pitchFamily="34" charset="-34"/>
              </a:rPr>
              <a:t>อ้างอิงจากฐานข้อมูล</a:t>
            </a:r>
            <a:r>
              <a:rPr lang="th-TH" sz="3200" b="1" dirty="0">
                <a:effectLst/>
                <a:latin typeface="TH Sarabun New" panose="020B0500040200020003" pitchFamily="34" charset="-34"/>
                <a:ea typeface="Calibri" panose="020F0502020204030204" pitchFamily="34" charset="0"/>
                <a:cs typeface="TH Sarabun New" panose="020B0500040200020003" pitchFamily="34" charset="-34"/>
              </a:rPr>
              <a:t>กองบริหารทรัพยากรบุคคล สำนักงานปลัดกระทรวงสาธารณสุข)</a:t>
            </a:r>
            <a:endParaRPr lang="th-TH" sz="32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ประชาชนทั่วไป 25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%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3200" b="1" dirty="0">
                <a:effectLst/>
                <a:latin typeface="TH Sarabun New" panose="020B0500040200020003" pitchFamily="34" charset="-34"/>
                <a:ea typeface="Calibri" panose="020F0502020204030204" pitchFamily="34" charset="0"/>
                <a:cs typeface="TH Sarabun New" panose="020B0500040200020003" pitchFamily="34" charset="-34"/>
              </a:rPr>
              <a:t>อ้างอิงจากฐานข้อมูลประชากรในระบบหลักประกันสุขภาพแห่งชาติ ณ วันที่ </a:t>
            </a:r>
            <a:r>
              <a:rPr lang="en-US" sz="3200" b="1" dirty="0">
                <a:effectLst/>
                <a:latin typeface="TH Sarabun New" panose="020B0500040200020003" pitchFamily="34" charset="-34"/>
                <a:ea typeface="Calibri" panose="020F0502020204030204" pitchFamily="34" charset="0"/>
                <a:cs typeface="TH Sarabun New" panose="020B0500040200020003" pitchFamily="34" charset="-34"/>
              </a:rPr>
              <a:t>1 </a:t>
            </a:r>
            <a:r>
              <a:rPr lang="th-TH" sz="3200" b="1" dirty="0">
                <a:effectLst/>
                <a:latin typeface="TH Sarabun New" panose="020B0500040200020003" pitchFamily="34" charset="-34"/>
                <a:ea typeface="Calibri" panose="020F0502020204030204" pitchFamily="34" charset="0"/>
                <a:cs typeface="TH Sarabun New" panose="020B0500040200020003" pitchFamily="34" charset="-34"/>
              </a:rPr>
              <a:t>เมษายน </a:t>
            </a:r>
            <a:r>
              <a:rPr lang="en-US" sz="3200" b="1" dirty="0">
                <a:effectLst/>
                <a:latin typeface="TH Sarabun New" panose="020B0500040200020003" pitchFamily="34" charset="-34"/>
                <a:ea typeface="Calibri" panose="020F0502020204030204" pitchFamily="34" charset="0"/>
                <a:cs typeface="TH Sarabun New" panose="020B0500040200020003" pitchFamily="34" charset="-34"/>
              </a:rPr>
              <a:t>2565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)ในระยะแรกให้เน้นไปในกลุ่มผู้ป่วยโรคเรื้อรัง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NDC ,TB ,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AIDS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จะมีการสรุปรายงานแยกรายอำเภอให้ติดตามและสรุปในวาระ </a:t>
            </a:r>
            <a:r>
              <a:rPr lang="th-TH" sz="36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กว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ป.ทุก 3 เดือน 6 เดือน ทั้ง 2 กลุ่มเป้าหมาย</a:t>
            </a:r>
            <a:endParaRPr lang="en-US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การส่งข้อมูลเข้าหมอพร้อม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(PHR)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รพ.ทุกแห่งต้องตรวจสอบติดตามการส่งได้หรือไม่ทุกเดือน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6319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9BFE2770-9B62-ACC8-8D91-477BC291AF34}"/>
              </a:ext>
            </a:extLst>
          </p:cNvPr>
          <p:cNvSpPr/>
          <p:nvPr/>
        </p:nvSpPr>
        <p:spPr>
          <a:xfrm>
            <a:off x="0" y="294968"/>
            <a:ext cx="12192000" cy="727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600" dirty="0">
                <a:latin typeface="supermarket" panose="02000000000000000000" pitchFamily="2" charset="0"/>
                <a:cs typeface="supermarket" panose="02000000000000000000" pitchFamily="2" charset="0"/>
              </a:rPr>
              <a:t>ประเด็นที่ 4 </a:t>
            </a:r>
            <a:r>
              <a:rPr lang="en-US" sz="3600" dirty="0">
                <a:latin typeface="supermarket" panose="02000000000000000000" pitchFamily="2" charset="0"/>
                <a:cs typeface="supermarket" panose="02000000000000000000" pitchFamily="2" charset="0"/>
              </a:rPr>
              <a:t>Digital Health </a:t>
            </a:r>
            <a:endParaRPr lang="th-TH" sz="3600" dirty="0"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DB7CEBC4-E51A-B749-1094-7EC5DD7E2994}"/>
              </a:ext>
            </a:extLst>
          </p:cNvPr>
          <p:cNvSpPr/>
          <p:nvPr/>
        </p:nvSpPr>
        <p:spPr>
          <a:xfrm>
            <a:off x="186813" y="2025445"/>
            <a:ext cx="5014452" cy="4454014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>
            <a:noFill/>
          </a:ln>
          <a:effectLst>
            <a:outerShdw dist="63500" dir="54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ผลการดำเนินงานในจังหวัด (ข้อมูล ต.ค. 65- ธ.ค.65)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โรงพยาบาลศูนย์เชียงรายประชานุเคราะห์ (ข้อมูล ณ ต.ค. 2565 -ธ.ค. 2565)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มีการให้บริการการแพทย์ทางไกล ตั้งแต่ ปี 2519 เนื่องมีการระบาดของโรคโควิค 19 โดยใช้ระบบการสื่อสารที่มีอยู่เช่น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App Line , </a:t>
            </a:r>
            <a:r>
              <a:rPr lang="en-US" sz="16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iTele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, Tele </a:t>
            </a:r>
            <a:r>
              <a:rPr lang="en-US" sz="16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DietZ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ส่วนใหญ่จะให้บริการกับผู้ป่วยในเรื่อนจำ ผู้ป่วยโรคผิวหนัง,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HIV  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ผลงาน รพศ.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App line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256 ราย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Telemedicine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เรือนจำ จำนวน 33 ราย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Telemedicine </a:t>
            </a:r>
            <a:r>
              <a:rPr lang="en-US" sz="16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DietZ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อายุรกรรม จำนวน 2 ราย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การให้บริการแพทย์ทางไกล กับผู้ป่วยกลุ่ม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NCD .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รพ.แม่ลาว จำนวน 50 ราย รพ.ขุนตาล 8 ราย, รพ.แม่สร</a:t>
            </a:r>
            <a:r>
              <a:rPr lang="th-TH" sz="16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วย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8 ราย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โรงพยาบาลแม่สายมีการให้บริการการแพทย์ทางไกล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Arv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กับผู้ป่วย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HIV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25 ราย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โรงพยาบาลที่ผ่านการประเมินการให้บริการการแพทย์ทางไกล มีจำนวน 6 รพ. รพศ.เชียงราย รพ.เชียงแสน,รพ.แม่สร</a:t>
            </a:r>
            <a:r>
              <a:rPr lang="th-TH" sz="16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วย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,รพ.พญาเม็งราย,รพ.เวียงเชียงรุ้ง,รพ.ป่าแดด</a:t>
            </a: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82E0CF30-41B0-A30F-630B-6F4DFDE73ABB}"/>
              </a:ext>
            </a:extLst>
          </p:cNvPr>
          <p:cNvSpPr/>
          <p:nvPr/>
        </p:nvSpPr>
        <p:spPr>
          <a:xfrm>
            <a:off x="6365275" y="2025444"/>
            <a:ext cx="5014452" cy="4537588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>
            <a:noFill/>
          </a:ln>
          <a:effectLst>
            <a:outerShdw dist="63500" dir="54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>
                <a:solidFill>
                  <a:schemeClr val="tx1"/>
                </a:solidFill>
              </a:rPr>
              <a:t>            </a:t>
            </a:r>
            <a:r>
              <a:rPr lang="th-TH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การบริการการแพทย์ทางไกลในจังหวัดเชียงราย  ระยะเริ่มแรกจะทำแบบ </a:t>
            </a:r>
            <a:r>
              <a:rPr lang="en-US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B to B </a:t>
            </a:r>
            <a:r>
              <a:rPr lang="th-TH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 รพศ.เชียงรายกับ รพช.ในจังหวัดให้ได้ โดยมีการกำหนดตารางการให้บริการของ รพศ.เชียงราย ก่อนและประสานงานข้อมูลกับ รพช.ว่ามีการให้บริการการแพทย์ทางไกลในแผนกไหน วัน เวลา ไหน พร้อมสร้างระบบนัดหมายคนไข้ของ รพศ.เชียงราย ให้ รพช. รับทราบบริหารจัดการการบริการแพทย์ทางไกลให้กับผู้ป่วย ไม่ต้องมาตรวจที่ รพศ.เชียงราย ส่วนการให้บริการ แบบ </a:t>
            </a:r>
            <a:r>
              <a:rPr lang="en-US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B to C </a:t>
            </a:r>
            <a:r>
              <a:rPr lang="th-TH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ให้แต่ล่ะโรงพยาบาลบริหารจัดการเอง โดยใช้ ระบบ </a:t>
            </a:r>
            <a:r>
              <a:rPr lang="en-US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iTele</a:t>
            </a:r>
            <a:r>
              <a:rPr lang="en-US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ของเขตสุขภาพที่ 1 อนาคตจะมีการใช้ระบบโปรแกรม กิน อยู่ ดี ซึ่งอยู่ในช่วงทดสอบนำร่อง 4 รพช. รพ.ดอยหลวง รพ.แม่สร</a:t>
            </a:r>
            <a:r>
              <a:rPr lang="th-TH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วย</a:t>
            </a:r>
            <a:r>
              <a:rPr lang="th-TH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รพ.แม่ลาว รพ.ขุนตาล และมีแผนที่จะขยายการใช้งานทั้งจังหวัดเชียงราย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6A3B83AA-4BBC-55FB-D3BA-B6775548BDD2}"/>
              </a:ext>
            </a:extLst>
          </p:cNvPr>
          <p:cNvSpPr txBox="1"/>
          <p:nvPr/>
        </p:nvSpPr>
        <p:spPr>
          <a:xfrm>
            <a:off x="291398" y="1130292"/>
            <a:ext cx="618940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  <a:r>
              <a:rPr lang="en-US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แบบไร้รอยต่อ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55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จังหวัดที่มีบริการการแพทย์ทางไกลตามเกณฑ์ที่กำหนด</a:t>
            </a:r>
            <a:endParaRPr lang="th-TH" sz="2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รูปแบบอิสระ: รูปร่าง 8">
            <a:extLst>
              <a:ext uri="{FF2B5EF4-FFF2-40B4-BE49-F238E27FC236}">
                <a16:creationId xmlns:a16="http://schemas.microsoft.com/office/drawing/2014/main" id="{DEA5B747-1FD1-D252-04CE-916178CF853B}"/>
              </a:ext>
            </a:extLst>
          </p:cNvPr>
          <p:cNvSpPr/>
          <p:nvPr/>
        </p:nvSpPr>
        <p:spPr>
          <a:xfrm>
            <a:off x="6480804" y="1163654"/>
            <a:ext cx="4697128" cy="1090022"/>
          </a:xfrm>
          <a:custGeom>
            <a:avLst/>
            <a:gdLst>
              <a:gd name="connsiteX0" fmla="*/ 0 w 10572950"/>
              <a:gd name="connsiteY0" fmla="*/ 0 h 1747520"/>
              <a:gd name="connsiteX1" fmla="*/ 9592510 w 10572950"/>
              <a:gd name="connsiteY1" fmla="*/ 0 h 1747520"/>
              <a:gd name="connsiteX2" fmla="*/ 9592510 w 10572950"/>
              <a:gd name="connsiteY2" fmla="*/ 79996 h 1747520"/>
              <a:gd name="connsiteX3" fmla="*/ 9633150 w 10572950"/>
              <a:gd name="connsiteY3" fmla="*/ 4628 h 1747520"/>
              <a:gd name="connsiteX4" fmla="*/ 10572950 w 10572950"/>
              <a:gd name="connsiteY4" fmla="*/ 1747520 h 1747520"/>
              <a:gd name="connsiteX5" fmla="*/ 9592510 w 10572950"/>
              <a:gd name="connsiteY5" fmla="*/ 1747520 h 1747520"/>
              <a:gd name="connsiteX6" fmla="*/ 8693350 w 10572950"/>
              <a:gd name="connsiteY6" fmla="*/ 1747520 h 1747520"/>
              <a:gd name="connsiteX7" fmla="*/ 853440 w 10572950"/>
              <a:gd name="connsiteY7" fmla="*/ 1747520 h 1747520"/>
              <a:gd name="connsiteX8" fmla="*/ 0 w 10572950"/>
              <a:gd name="connsiteY8" fmla="*/ 10340 h 1747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72950" h="1747520">
                <a:moveTo>
                  <a:pt x="0" y="0"/>
                </a:moveTo>
                <a:lnTo>
                  <a:pt x="9592510" y="0"/>
                </a:lnTo>
                <a:lnTo>
                  <a:pt x="9592510" y="79996"/>
                </a:lnTo>
                <a:lnTo>
                  <a:pt x="9633150" y="4628"/>
                </a:lnTo>
                <a:lnTo>
                  <a:pt x="10572950" y="1747520"/>
                </a:lnTo>
                <a:lnTo>
                  <a:pt x="9592510" y="1747520"/>
                </a:lnTo>
                <a:lnTo>
                  <a:pt x="8693350" y="1747520"/>
                </a:lnTo>
                <a:lnTo>
                  <a:pt x="853440" y="1747520"/>
                </a:lnTo>
                <a:lnTo>
                  <a:pt x="0" y="1034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152400" dir="642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3200" dirty="0">
                <a:latin typeface="Adobe Caslon Pro Bold" panose="0205070206050A020403" pitchFamily="18" charset="0"/>
                <a:cs typeface="Anantason" pitchFamily="2" charset="-34"/>
              </a:rPr>
              <a:t>GAP</a:t>
            </a:r>
          </a:p>
        </p:txBody>
      </p:sp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D456E206-E537-973C-412A-00FE99275D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0" t="27565" r="12147" b="29738"/>
          <a:stretch/>
        </p:blipFill>
        <p:spPr>
          <a:xfrm>
            <a:off x="6233652" y="761109"/>
            <a:ext cx="5146075" cy="1844439"/>
          </a:xfrm>
          <a:prstGeom prst="rect">
            <a:avLst/>
          </a:prstGeom>
        </p:spPr>
      </p:pic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0370A4A0-510B-9CCC-72E0-7616B1704EEB}"/>
              </a:ext>
            </a:extLst>
          </p:cNvPr>
          <p:cNvSpPr txBox="1"/>
          <p:nvPr/>
        </p:nvSpPr>
        <p:spPr>
          <a:xfrm>
            <a:off x="10622949" y="0"/>
            <a:ext cx="15135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dirty="0"/>
              <a:t>ส่วนที่ 1</a:t>
            </a:r>
          </a:p>
        </p:txBody>
      </p:sp>
    </p:spTree>
    <p:extLst>
      <p:ext uri="{BB962C8B-B14F-4D97-AF65-F5344CB8AC3E}">
        <p14:creationId xmlns:p14="http://schemas.microsoft.com/office/powerpoint/2010/main" val="2653228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25F434C-0332-4495-9F6C-025107550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711648"/>
          </a:xfrm>
        </p:spPr>
        <p:txBody>
          <a:bodyPr>
            <a:normAutofit/>
          </a:bodyPr>
          <a:lstStyle/>
          <a:p>
            <a:pPr algn="ctr"/>
            <a:r>
              <a:rPr lang="th-TH" b="1" i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การดำเนินงานตัวชี้วัดเชียงราย</a:t>
            </a:r>
            <a:r>
              <a:rPr lang="en-US" b="1" i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b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b="1" i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th-TH" sz="3200" b="1" i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จังหวัดที่มีบริการการแพทย์ทางไกลตามเกณฑ์ที่กำหนด</a:t>
            </a:r>
            <a:r>
              <a:rPr lang="en-US" sz="4000" b="1" i="1" dirty="0">
                <a:solidFill>
                  <a:prstClr val="black"/>
                </a:solidFill>
                <a:latin typeface="TH SarabunPSK" panose="020B0500040200020003" pitchFamily="34" charset="-34"/>
                <a:ea typeface="TH Sarabun New" charset="0"/>
                <a:cs typeface="TH SarabunPSK" pitchFamily="34" charset="-34"/>
              </a:rPr>
              <a:t>Telemedicine</a:t>
            </a:r>
            <a:endParaRPr lang="en-US" sz="3100" b="1" i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6D809FD-41BF-4D59-A924-D6F9E9F1D1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06293"/>
            <a:ext cx="10515600" cy="4270670"/>
          </a:xfrm>
        </p:spPr>
        <p:txBody>
          <a:bodyPr>
            <a:normAutofit lnSpcReduction="10000"/>
          </a:bodyPr>
          <a:lstStyle/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จัดตั้งทีม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Telemedicine Manager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ทุกโรงพยาบาล</a:t>
            </a:r>
          </a:p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Telemedicine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 to B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จะเริ่มต้นโดย รพศ.เชียงราย เป็นโรงพยาบาลที่กำหนดตารางการให้บริการ กับ รพ.ชุมชนทุกแห่ง โปรแกรมที่ใช้แนะนำให้ใช้ </a:t>
            </a:r>
            <a:r>
              <a:rPr lang="en-US" sz="36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iTele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R1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Telemedicine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 to C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เริ่มทำได้เลย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โปรแกรมอะไรก็ได้</a:t>
            </a: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ทุก รพ. ต้องผ่านการประเมิน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Telemedicine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จาก </a:t>
            </a:r>
            <a:r>
              <a:rPr lang="th-TH" sz="36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สปสช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การบันทึกรายงานให้บันทึกใน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HIS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รหัสประเภทการมารับบริการ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= 5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กรณีผู้ป่วย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Telemedicine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ส่ง 43 แฟ้ม ๆ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Service *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41732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9570E30-D167-4033-BC57-59445651D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43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แฟ้ม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Service </a:t>
            </a:r>
          </a:p>
        </p:txBody>
      </p:sp>
      <p:pic>
        <p:nvPicPr>
          <p:cNvPr id="5" name="ตัวแทนเนื้อหา 4">
            <a:extLst>
              <a:ext uri="{FF2B5EF4-FFF2-40B4-BE49-F238E27FC236}">
                <a16:creationId xmlns:a16="http://schemas.microsoft.com/office/drawing/2014/main" id="{8DEF538B-580A-486C-925B-C0A5CB6E78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825625"/>
            <a:ext cx="10439399" cy="4351338"/>
          </a:xfrm>
        </p:spPr>
      </p:pic>
    </p:spTree>
    <p:extLst>
      <p:ext uri="{BB962C8B-B14F-4D97-AF65-F5344CB8AC3E}">
        <p14:creationId xmlns:p14="http://schemas.microsoft.com/office/powerpoint/2010/main" val="468842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7A67C5F-F5B7-4DB5-A80F-8F901F2AB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0014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000" b="1" i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มาตรการดำเนินการตัวชี้วัดการบริการการแพทย์ทางไกล </a:t>
            </a:r>
            <a:r>
              <a:rPr lang="en-US" sz="4000" b="1" i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Telemedicine</a:t>
            </a:r>
            <a:r>
              <a:rPr lang="th-TH" sz="4000" b="1" i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br>
              <a:rPr lang="th-TH" sz="4000" b="1" i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4000" b="1" i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กระทรวงสาธารณสุขปีงบประมาณ 2566</a:t>
            </a:r>
            <a:endParaRPr lang="en-US" sz="4000" b="1" i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BF702633-F721-404C-8A32-605B2E03A6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6874"/>
            <a:ext cx="10515600" cy="5345999"/>
          </a:xfrm>
        </p:spPr>
        <p:txBody>
          <a:bodyPr>
            <a:normAutofit lnSpcReduction="10000"/>
          </a:bodyPr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3500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ครั้ง/</a:t>
            </a:r>
            <a:r>
              <a:rPr lang="th-TH" b="1"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 วัดผลงานจาก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HDC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แฟ้ม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Service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รหัสประเภทการมารับบริการ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=5</a:t>
            </a: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จัดตั้งทีมบุคลากรเพื่อกำกับดูแลการให้บริการการแพทย์ทางไกล </a:t>
            </a: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เคร่งครัดการรักษาความปลอดภัยทางไซเบอร์</a:t>
            </a: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มือเครื่องที่ใช้ในการให้บริการการแพทย์ทางไกล(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iTele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R1,  </a:t>
            </a:r>
            <a:r>
              <a:rPr lang="en-US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Oneplatform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AMED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,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กินอยู่ดี </a:t>
            </a:r>
            <a:r>
              <a:rPr lang="th-TH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อื่นๆ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หน่วยบริการความมีการจัดให้มีการประเมินความพึงพอใจของผู้รับบริการรายครั้ง</a:t>
            </a: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การให้บริการการแพทย์ทางไกล ควรมีความเชื่อมโยงกับบริการการส่งยาที่บ้าน การเรียกเก็บค่าบริการตามกองทุนตามสิทธิ</a:t>
            </a: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ตอบแบบสอบถามแบบที่ 2 (ประเมินตนเอง แผนการรักษาความมั่นคงปลอดภัยทางไซเบอร์ขั้นต่ำ) ไม่เกิน </a:t>
            </a:r>
            <a:r>
              <a:rPr lang="th-TH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20 มีนาคม 2566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 (แบบสอบถามแบบที่ 3 กระบวนการให้บริการการแพทย์ทางไกล) ไม่เกิน </a:t>
            </a:r>
          </a:p>
          <a:p>
            <a:pPr marL="0" indent="0">
              <a:buNone/>
            </a:pPr>
            <a:r>
              <a:rPr lang="th-TH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20 มิถุนายน  2566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Download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แบบสอบถามได้ที่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  <a:hlinkClick r:id="rId2"/>
              </a:rPr>
              <a:t>https://moph.cc/NnXum5CEp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ตรวจผลตอบ</a:t>
            </a: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แบบสอบถาม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  <a:hlinkClick r:id="rId3"/>
              </a:rPr>
              <a:t>https://ict.moph.go.th/th/extension/1168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ตรวจสอบผลการให้บริการการแพทย์ทางไกล ได้ที่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https://hdcservice.moph.go.th</a:t>
            </a:r>
          </a:p>
          <a:p>
            <a:pPr marL="0" indent="0">
              <a:buNone/>
            </a:pP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82640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ตัวแทนเนื้อหา 4">
            <a:extLst>
              <a:ext uri="{FF2B5EF4-FFF2-40B4-BE49-F238E27FC236}">
                <a16:creationId xmlns:a16="http://schemas.microsoft.com/office/drawing/2014/main" id="{7C50F3B3-A706-066A-4EC3-EEF601EEAE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790113"/>
            <a:ext cx="10515600" cy="5513033"/>
          </a:xfrm>
        </p:spPr>
      </p:pic>
    </p:spTree>
    <p:extLst>
      <p:ext uri="{BB962C8B-B14F-4D97-AF65-F5344CB8AC3E}">
        <p14:creationId xmlns:p14="http://schemas.microsoft.com/office/powerpoint/2010/main" val="10742444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กลุ่ม 10">
            <a:extLst>
              <a:ext uri="{FF2B5EF4-FFF2-40B4-BE49-F238E27FC236}">
                <a16:creationId xmlns:a16="http://schemas.microsoft.com/office/drawing/2014/main" id="{CB9C3B72-8C08-38EB-C810-7ECFDCAFD08D}"/>
              </a:ext>
            </a:extLst>
          </p:cNvPr>
          <p:cNvGrpSpPr/>
          <p:nvPr/>
        </p:nvGrpSpPr>
        <p:grpSpPr>
          <a:xfrm>
            <a:off x="0" y="3379"/>
            <a:ext cx="12200424" cy="6940884"/>
            <a:chOff x="0" y="3379"/>
            <a:chExt cx="12200424" cy="6940884"/>
          </a:xfrm>
        </p:grpSpPr>
        <p:sp>
          <p:nvSpPr>
            <p:cNvPr id="7" name="Pentagon 6">
              <a:extLst>
                <a:ext uri="{FF2B5EF4-FFF2-40B4-BE49-F238E27FC236}">
                  <a16:creationId xmlns:a16="http://schemas.microsoft.com/office/drawing/2014/main" id="{37EC4B98-B082-23D8-EDCB-C5BBC60C5112}"/>
                </a:ext>
              </a:extLst>
            </p:cNvPr>
            <p:cNvSpPr/>
            <p:nvPr/>
          </p:nvSpPr>
          <p:spPr>
            <a:xfrm>
              <a:off x="134484" y="1790979"/>
              <a:ext cx="12065940" cy="4800822"/>
            </a:xfrm>
            <a:prstGeom prst="homePlate">
              <a:avLst>
                <a:gd name="adj" fmla="val 7921"/>
              </a:avLst>
            </a:prstGeom>
            <a:solidFill>
              <a:srgbClr val="F7FFB8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" name="Pentagon 5">
              <a:extLst>
                <a:ext uri="{FF2B5EF4-FFF2-40B4-BE49-F238E27FC236}">
                  <a16:creationId xmlns:a16="http://schemas.microsoft.com/office/drawing/2014/main" id="{9A826138-97C2-9392-6A74-7D718F1BCA60}"/>
                </a:ext>
              </a:extLst>
            </p:cNvPr>
            <p:cNvSpPr/>
            <p:nvPr/>
          </p:nvSpPr>
          <p:spPr>
            <a:xfrm>
              <a:off x="134484" y="1104106"/>
              <a:ext cx="12057516" cy="605358"/>
            </a:xfrm>
            <a:prstGeom prst="homePlat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" name="Pentagon 4">
              <a:extLst>
                <a:ext uri="{FF2B5EF4-FFF2-40B4-BE49-F238E27FC236}">
                  <a16:creationId xmlns:a16="http://schemas.microsoft.com/office/drawing/2014/main" id="{882DF775-1A6B-6103-CF6D-51ADAFFFE361}"/>
                </a:ext>
              </a:extLst>
            </p:cNvPr>
            <p:cNvSpPr/>
            <p:nvPr/>
          </p:nvSpPr>
          <p:spPr>
            <a:xfrm>
              <a:off x="134484" y="419680"/>
              <a:ext cx="12057516" cy="605358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CBE26FF-2520-F173-AB2A-985588081D65}"/>
                </a:ext>
              </a:extLst>
            </p:cNvPr>
            <p:cNvSpPr/>
            <p:nvPr/>
          </p:nvSpPr>
          <p:spPr>
            <a:xfrm>
              <a:off x="142908" y="421693"/>
              <a:ext cx="1176606" cy="606525"/>
            </a:xfrm>
            <a:prstGeom prst="rect">
              <a:avLst/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x-none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Value Chain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369A44C-5E0B-EFEA-025C-D99EC2D7D7CF}"/>
                </a:ext>
              </a:extLst>
            </p:cNvPr>
            <p:cNvSpPr/>
            <p:nvPr/>
          </p:nvSpPr>
          <p:spPr>
            <a:xfrm>
              <a:off x="180046" y="1022591"/>
              <a:ext cx="1176606" cy="606525"/>
            </a:xfrm>
            <a:prstGeom prst="rect">
              <a:avLst/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x-none" sz="28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OKRs</a:t>
              </a: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18C24F0F-1017-F7DE-3093-18028E9230F0}"/>
                </a:ext>
              </a:extLst>
            </p:cNvPr>
            <p:cNvSpPr/>
            <p:nvPr/>
          </p:nvSpPr>
          <p:spPr>
            <a:xfrm>
              <a:off x="1465581" y="3304868"/>
              <a:ext cx="2496784" cy="48977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>
                <a:defRPr/>
              </a:pP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อบรมเจ้าหน้าที่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IT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และเจ้าหน้าที่ที่เกี่ยวข้องกับการลงทะเบียนผู้ป่วย เกี่ยวกบการใช้งานระบบ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ระบบพิสูจน์และยืนยันตัวตนทางดิจิทัล (</a:t>
              </a:r>
              <a:r>
                <a:rPr lang="en-US" sz="1200" b="1" dirty="0" err="1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eKYC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) </a:t>
              </a:r>
              <a:endParaRPr lang="th-TH" sz="12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B6B375BC-12B0-CA6D-9522-847C12C2DE20}"/>
                </a:ext>
              </a:extLst>
            </p:cNvPr>
            <p:cNvSpPr/>
            <p:nvPr/>
          </p:nvSpPr>
          <p:spPr>
            <a:xfrm>
              <a:off x="1468771" y="1103401"/>
              <a:ext cx="3302460" cy="605358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th-TH" sz="11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 ร้อยละของบุคลากรสาธารณสุข มี ดิจิทัลไอดี 80 </a:t>
              </a:r>
              <a:r>
                <a:rPr lang="en-US" sz="11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%</a:t>
              </a:r>
              <a:endParaRPr lang="th-TH" sz="11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r>
                <a:rPr lang="en-US" sz="1100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r>
                <a:rPr lang="th-TH" sz="11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</a:t>
              </a:r>
              <a:r>
                <a:rPr lang="en-US" sz="11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lang="th-TH" sz="11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ร้อยละของประชาชน มี ดิจิทัลไอดี เพื่อเข้าถึงข้อมูลสุขภาพส่วนบุคคล</a:t>
              </a:r>
              <a:endParaRPr lang="en-US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r>
                <a:rPr lang="th-TH" sz="11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 และเข้าถึงระบบบริการสุขภาพแบบไร้รอยต่อ </a:t>
              </a:r>
              <a:r>
                <a:rPr lang="en-US" sz="11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25 % </a:t>
              </a:r>
              <a:r>
                <a:rPr lang="th-TH" sz="11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ของ </a:t>
              </a:r>
              <a:r>
                <a:rPr lang="th-TH" sz="1100" b="1" dirty="0" err="1">
                  <a:solidFill>
                    <a:prstClr val="black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ปช</a:t>
              </a:r>
              <a:r>
                <a:rPr lang="th-TH" sz="11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ก.</a:t>
              </a:r>
              <a:endParaRPr lang="x-none" sz="11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itchFamily="34" charset="-3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E6068DC3-38CD-D429-9E43-DA15F564B1A0}"/>
                </a:ext>
              </a:extLst>
            </p:cNvPr>
            <p:cNvSpPr/>
            <p:nvPr/>
          </p:nvSpPr>
          <p:spPr>
            <a:xfrm>
              <a:off x="4986969" y="1103401"/>
              <a:ext cx="3319532" cy="598073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11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ทุกหน่วยบริการมีบันทึกข้อมูลการพิสูจน์ตัวตน ของบุคลากรสาธารณสุข และของประชาชน ผ่านระบบ หมอพร้อม </a:t>
              </a:r>
              <a:r>
                <a:rPr lang="en-US" sz="11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Identity provider (IdP) </a:t>
              </a:r>
              <a:r>
                <a:rPr lang="th-TH" sz="11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100 </a:t>
              </a:r>
              <a:r>
                <a:rPr lang="en-US" sz="11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%</a:t>
              </a:r>
              <a:endParaRPr lang="x-none" sz="11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itchFamily="34" charset="-34"/>
              </a:endParaRPr>
            </a:p>
          </p:txBody>
        </p:sp>
        <p:sp>
          <p:nvSpPr>
            <p:cNvPr id="79" name="Rectangle 1">
              <a:extLst>
                <a:ext uri="{FF2B5EF4-FFF2-40B4-BE49-F238E27FC236}">
                  <a16:creationId xmlns:a16="http://schemas.microsoft.com/office/drawing/2014/main" id="{FC26260D-AE3C-2475-C731-D30B27D488C5}"/>
                </a:ext>
              </a:extLst>
            </p:cNvPr>
            <p:cNvSpPr/>
            <p:nvPr/>
          </p:nvSpPr>
          <p:spPr>
            <a:xfrm>
              <a:off x="4645147" y="6667984"/>
              <a:ext cx="176004" cy="18108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rgbClr val="7793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b="1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0" name="TextBox 54">
              <a:extLst>
                <a:ext uri="{FF2B5EF4-FFF2-40B4-BE49-F238E27FC236}">
                  <a16:creationId xmlns:a16="http://schemas.microsoft.com/office/drawing/2014/main" id="{68A8C217-26F9-B2F8-03C1-C4BDAC10A2B1}"/>
                </a:ext>
              </a:extLst>
            </p:cNvPr>
            <p:cNvSpPr txBox="1"/>
            <p:nvPr/>
          </p:nvSpPr>
          <p:spPr>
            <a:xfrm>
              <a:off x="4821368" y="6605709"/>
              <a:ext cx="170892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ea typeface="Tahoma" panose="020B0604030504040204" pitchFamily="34" charset="0"/>
                  <a:cs typeface="TH SarabunPSK" pitchFamily="34" charset="-34"/>
                </a:rPr>
                <a:t>ดำเนินการแล้ว/ผ่านเกณฑ์</a:t>
              </a:r>
              <a:endParaRPr lang="en-US" sz="1600" b="1" dirty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endParaRPr>
            </a:p>
          </p:txBody>
        </p:sp>
        <p:sp>
          <p:nvSpPr>
            <p:cNvPr id="81" name="TextBox 56">
              <a:extLst>
                <a:ext uri="{FF2B5EF4-FFF2-40B4-BE49-F238E27FC236}">
                  <a16:creationId xmlns:a16="http://schemas.microsoft.com/office/drawing/2014/main" id="{42D518E5-F975-EABB-88EE-75A89531C15D}"/>
                </a:ext>
              </a:extLst>
            </p:cNvPr>
            <p:cNvSpPr txBox="1"/>
            <p:nvPr/>
          </p:nvSpPr>
          <p:spPr>
            <a:xfrm>
              <a:off x="6737494" y="6591801"/>
              <a:ext cx="13893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ea typeface="Tahoma" panose="020B0604030504040204" pitchFamily="34" charset="0"/>
                  <a:cs typeface="TH SarabunPSK" pitchFamily="34" charset="-34"/>
                </a:rPr>
                <a:t>อยู่ระหว่างดำเนินการ</a:t>
              </a:r>
              <a:endParaRPr lang="en-US" sz="1600" b="1" dirty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endParaRPr>
            </a:p>
          </p:txBody>
        </p:sp>
        <p:sp>
          <p:nvSpPr>
            <p:cNvPr id="82" name="TextBox 59">
              <a:extLst>
                <a:ext uri="{FF2B5EF4-FFF2-40B4-BE49-F238E27FC236}">
                  <a16:creationId xmlns:a16="http://schemas.microsoft.com/office/drawing/2014/main" id="{1C932401-70E0-0CBD-7D57-8B954207EAC2}"/>
                </a:ext>
              </a:extLst>
            </p:cNvPr>
            <p:cNvSpPr txBox="1"/>
            <p:nvPr/>
          </p:nvSpPr>
          <p:spPr>
            <a:xfrm>
              <a:off x="8541274" y="6605709"/>
              <a:ext cx="186481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ea typeface="Tahoma" panose="020B0604030504040204" pitchFamily="34" charset="0"/>
                  <a:cs typeface="TH SarabunPSK" pitchFamily="34" charset="-34"/>
                </a:rPr>
                <a:t>ยังไม่ดำเนินการ/ไม่ผ่านเกณฑ์</a:t>
              </a:r>
              <a:endParaRPr lang="en-US" sz="1600" b="1" dirty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endParaRPr>
            </a:p>
          </p:txBody>
        </p:sp>
        <p:sp>
          <p:nvSpPr>
            <p:cNvPr id="83" name="TextBox 60">
              <a:extLst>
                <a:ext uri="{FF2B5EF4-FFF2-40B4-BE49-F238E27FC236}">
                  <a16:creationId xmlns:a16="http://schemas.microsoft.com/office/drawing/2014/main" id="{C9F35082-5AB9-7F05-147A-1B799C677895}"/>
                </a:ext>
              </a:extLst>
            </p:cNvPr>
            <p:cNvSpPr txBox="1"/>
            <p:nvPr/>
          </p:nvSpPr>
          <p:spPr>
            <a:xfrm>
              <a:off x="10680437" y="6591801"/>
              <a:ext cx="151156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ea typeface="Tahoma" panose="020B0604030504040204" pitchFamily="34" charset="0"/>
                  <a:cs typeface="TH SarabunPSK" pitchFamily="34" charset="-34"/>
                </a:rPr>
                <a:t>ไม่อยู่ในระดับดำเนินการ </a:t>
              </a:r>
              <a:endParaRPr lang="en-US" sz="1600" b="1" dirty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endParaRPr>
            </a:p>
          </p:txBody>
        </p:sp>
        <p:sp>
          <p:nvSpPr>
            <p:cNvPr id="84" name="Rectangle 69">
              <a:extLst>
                <a:ext uri="{FF2B5EF4-FFF2-40B4-BE49-F238E27FC236}">
                  <a16:creationId xmlns:a16="http://schemas.microsoft.com/office/drawing/2014/main" id="{20B6AFDA-E282-B930-5456-779A8B922611}"/>
                </a:ext>
              </a:extLst>
            </p:cNvPr>
            <p:cNvSpPr/>
            <p:nvPr/>
          </p:nvSpPr>
          <p:spPr>
            <a:xfrm>
              <a:off x="6526608" y="6655869"/>
              <a:ext cx="215578" cy="193199"/>
            </a:xfrm>
            <a:prstGeom prst="rect">
              <a:avLst/>
            </a:prstGeom>
            <a:solidFill>
              <a:srgbClr val="FFFF66"/>
            </a:solidFill>
            <a:ln w="19050">
              <a:solidFill>
                <a:srgbClr val="FFC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b="1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5" name="Rectangle 70">
              <a:extLst>
                <a:ext uri="{FF2B5EF4-FFF2-40B4-BE49-F238E27FC236}">
                  <a16:creationId xmlns:a16="http://schemas.microsoft.com/office/drawing/2014/main" id="{06672845-45DB-6429-53FC-0B1ADE435E2A}"/>
                </a:ext>
              </a:extLst>
            </p:cNvPr>
            <p:cNvSpPr/>
            <p:nvPr/>
          </p:nvSpPr>
          <p:spPr>
            <a:xfrm>
              <a:off x="8337755" y="6666271"/>
              <a:ext cx="203085" cy="197268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b="1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6" name="Rectangle 71">
              <a:extLst>
                <a:ext uri="{FF2B5EF4-FFF2-40B4-BE49-F238E27FC236}">
                  <a16:creationId xmlns:a16="http://schemas.microsoft.com/office/drawing/2014/main" id="{21E7585A-2AA9-9E46-5FCC-022DF9A3A085}"/>
                </a:ext>
              </a:extLst>
            </p:cNvPr>
            <p:cNvSpPr/>
            <p:nvPr/>
          </p:nvSpPr>
          <p:spPr>
            <a:xfrm>
              <a:off x="10493265" y="6651166"/>
              <a:ext cx="187171" cy="19790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b="1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FAB9077D-8406-608B-3AA8-818936471D23}"/>
                </a:ext>
              </a:extLst>
            </p:cNvPr>
            <p:cNvSpPr/>
            <p:nvPr/>
          </p:nvSpPr>
          <p:spPr>
            <a:xfrm>
              <a:off x="0" y="3379"/>
              <a:ext cx="12192000" cy="394943"/>
            </a:xfrm>
            <a:prstGeom prst="rect">
              <a:avLst/>
            </a:prstGeom>
            <a:no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defRPr/>
              </a:pPr>
              <a:r>
                <a:rPr lang="en-US" sz="24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Value Chain Inspection : </a:t>
              </a:r>
              <a:r>
                <a:rPr lang="th-TH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ร้อยละของจังหวัดที่ประชาชนไทย มี ดิจิทัลไอดี</a:t>
              </a:r>
              <a:r>
                <a:rPr lang="th-TH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lang="th-TH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เพื่อการเข้าถึงระบบบริการสุขภาพแบบไร้รอยต่อ</a:t>
              </a:r>
              <a:r>
                <a:rPr lang="en-US" sz="2400" b="1" dirty="0">
                  <a:solidFill>
                    <a:schemeClr val="tx1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 </a:t>
              </a:r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BB80F988-30D1-C6FD-3CCA-D630E9255BD9}"/>
                </a:ext>
              </a:extLst>
            </p:cNvPr>
            <p:cNvSpPr/>
            <p:nvPr/>
          </p:nvSpPr>
          <p:spPr>
            <a:xfrm>
              <a:off x="1465580" y="425288"/>
              <a:ext cx="3302460" cy="59659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ประชาชนเข้าถึงข้อมูลบริการสุขภาพ</a:t>
              </a:r>
            </a:p>
          </p:txBody>
        </p: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D9525D9B-C023-E4AC-9024-A951AC88527E}"/>
                </a:ext>
              </a:extLst>
            </p:cNvPr>
            <p:cNvSpPr/>
            <p:nvPr/>
          </p:nvSpPr>
          <p:spPr>
            <a:xfrm>
              <a:off x="4986969" y="425164"/>
              <a:ext cx="3327691" cy="596721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คุณภาพบริการ</a:t>
              </a:r>
              <a:endParaRPr lang="en-US" sz="2000" b="1" dirty="0">
                <a:solidFill>
                  <a:prstClr val="black"/>
                </a:solidFill>
                <a:latin typeface="TH SarabunPSK" pitchFamily="34" charset="-34"/>
                <a:ea typeface="TH Sarabun New" charset="0"/>
                <a:cs typeface="TH SarabunPSK" pitchFamily="34" charset="-3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6E8BAD3B-68B8-37D0-FB8A-55182A5DD30B}"/>
                </a:ext>
              </a:extLst>
            </p:cNvPr>
            <p:cNvSpPr/>
            <p:nvPr/>
          </p:nvSpPr>
          <p:spPr>
            <a:xfrm>
              <a:off x="8538154" y="425289"/>
              <a:ext cx="3271125" cy="627358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ประชาชนเข้าถึงข้อมูลสุขภาพ รวดเร็ว แม่นยำ ลดความซ้ำซ้อน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22095F1-155C-8B17-22FD-683F84757124}"/>
                </a:ext>
              </a:extLst>
            </p:cNvPr>
            <p:cNvSpPr/>
            <p:nvPr/>
          </p:nvSpPr>
          <p:spPr>
            <a:xfrm>
              <a:off x="1475765" y="3854010"/>
              <a:ext cx="2486600" cy="48977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defRPr/>
              </a:pP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ea typeface="Calibri" panose="020F0502020204030204" pitchFamily="34" charset="0"/>
                  <a:cs typeface="TH SarabunPSK" panose="020B0500040200020003" pitchFamily="34" charset="-34"/>
                </a:rPr>
                <a:t>ระบบหมอพร้อม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Calibri" panose="020F0502020204030204" pitchFamily="34" charset="0"/>
                </a:rPr>
                <a:t>Identity provider (IdP) </a:t>
              </a:r>
              <a:endParaRPr lang="th-TH" sz="1200" b="1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2. อุปกรณ์คอมพิวเตอร์ เครื่องอ่านบ</a:t>
              </a:r>
              <a:r>
                <a:rPr lang="th-TH" sz="1200" b="1" dirty="0" err="1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ัต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รสมาทการ์ด</a:t>
              </a:r>
              <a:endParaRPr lang="x-none" sz="1200" b="1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28C88C8-B395-5A18-0488-F1AF811412A3}"/>
                </a:ext>
              </a:extLst>
            </p:cNvPr>
            <p:cNvSpPr/>
            <p:nvPr/>
          </p:nvSpPr>
          <p:spPr>
            <a:xfrm>
              <a:off x="1465476" y="1988512"/>
              <a:ext cx="2496889" cy="127084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15888" indent="-115888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1.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ศึกษาคู่มือการใช้งานระบบหมอพร้อม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Digital ID</a:t>
              </a:r>
              <a:endParaRPr lang="th-TH" sz="12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ea typeface="TH Sarabun New" charset="0"/>
                <a:cs typeface="TH SarabunPSK" pitchFamily="34" charset="-34"/>
              </a:endParaRPr>
            </a:p>
            <a:p>
              <a:pPr marL="115888" indent="-115888">
                <a:defRPr/>
              </a:pP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2.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ติดตั้งระบบพิสูจน์และยืนยันตัวตนทางดิจิทัล (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eKYC)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ทุกหน่วยบริการ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 </a:t>
              </a:r>
              <a:endParaRPr lang="th-TH" sz="12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ea typeface="TH Sarabun New" charset="0"/>
                <a:cs typeface="TH SarabunPSK" pitchFamily="34" charset="-34"/>
              </a:endParaRPr>
            </a:p>
            <a:p>
              <a:pPr marL="115888" indent="-115888">
                <a:defRPr/>
              </a:pP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3. ตั้งจุดบริการการพิสูจน์ตัวตน ทุกหน่วยบริการ</a:t>
              </a:r>
            </a:p>
            <a:p>
              <a:pPr marL="115888" indent="-115888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200" b="1" dirty="0">
                <a:solidFill>
                  <a:srgbClr val="FF0000"/>
                </a:solidFill>
                <a:latin typeface="TH SarabunPSK" pitchFamily="34" charset="-34"/>
                <a:ea typeface="TH Sarabun New" charset="0"/>
                <a:cs typeface="TH SarabunPSK" pitchFamily="34" charset="-3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A050DA6-FFC5-9156-6833-BE9D2D585F80}"/>
                </a:ext>
              </a:extLst>
            </p:cNvPr>
            <p:cNvSpPr/>
            <p:nvPr/>
          </p:nvSpPr>
          <p:spPr>
            <a:xfrm>
              <a:off x="1485948" y="5542391"/>
              <a:ext cx="2476417" cy="48977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1. เจ้าหน้าที่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IT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2.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เจ้าหน้าที่ลงทะเบียนผู้ป่วย</a:t>
              </a:r>
              <a:endParaRPr lang="en-US" sz="12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50EA23C-4701-773B-6EB9-B7809E6481F0}"/>
                </a:ext>
              </a:extLst>
            </p:cNvPr>
            <p:cNvSpPr/>
            <p:nvPr/>
          </p:nvSpPr>
          <p:spPr>
            <a:xfrm>
              <a:off x="1485948" y="5110973"/>
              <a:ext cx="2476418" cy="3720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งบประมาณของหน่วยงาน</a:t>
              </a:r>
              <a:endParaRPr lang="en-US" sz="1200" b="1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2.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งบประมาณท้องถิ่น</a:t>
              </a:r>
              <a:endParaRPr lang="x-none" sz="12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0588B77-972A-B52A-8898-1A06B62A9A66}"/>
                </a:ext>
              </a:extLst>
            </p:cNvPr>
            <p:cNvSpPr/>
            <p:nvPr/>
          </p:nvSpPr>
          <p:spPr>
            <a:xfrm>
              <a:off x="1475711" y="6091533"/>
              <a:ext cx="2476417" cy="48977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28600" indent="-228600" eaLnBrk="1" fontAlgn="auto" hangingPunct="1">
                <a:spcBef>
                  <a:spcPts val="0"/>
                </a:spcBef>
                <a:spcAft>
                  <a:spcPts val="0"/>
                </a:spcAft>
                <a:buAutoNum type="arabicPeriod"/>
                <a:defRPr/>
              </a:pP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รพ.ทุกแห่ง</a:t>
              </a:r>
            </a:p>
            <a:p>
              <a:pPr marL="228600" indent="-228600" eaLnBrk="1" fontAlgn="auto" hangingPunct="1">
                <a:spcBef>
                  <a:spcPts val="0"/>
                </a:spcBef>
                <a:spcAft>
                  <a:spcPts val="0"/>
                </a:spcAft>
                <a:buAutoNum type="arabicPeriod"/>
                <a:defRPr/>
              </a:pP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รพสต.ทุกแห่ง</a:t>
              </a:r>
              <a:endParaRPr lang="x-none" sz="12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70E1731E-E1CE-8D7F-637E-359DF3B79661}"/>
                </a:ext>
              </a:extLst>
            </p:cNvPr>
            <p:cNvSpPr/>
            <p:nvPr/>
          </p:nvSpPr>
          <p:spPr>
            <a:xfrm>
              <a:off x="4026556" y="1912213"/>
              <a:ext cx="756580" cy="133683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858315E2-A764-0264-A7F4-405725D63B84}"/>
                </a:ext>
              </a:extLst>
            </p:cNvPr>
            <p:cNvSpPr/>
            <p:nvPr/>
          </p:nvSpPr>
          <p:spPr>
            <a:xfrm>
              <a:off x="4034104" y="3306565"/>
              <a:ext cx="736208" cy="478248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4B97510-B53D-1D63-D81E-F8619F5A9242}"/>
                </a:ext>
              </a:extLst>
            </p:cNvPr>
            <p:cNvSpPr/>
            <p:nvPr/>
          </p:nvSpPr>
          <p:spPr>
            <a:xfrm>
              <a:off x="4026556" y="3851055"/>
              <a:ext cx="741483" cy="49273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5A384E34-9641-9189-2916-751CB0F63FC5}"/>
                </a:ext>
              </a:extLst>
            </p:cNvPr>
            <p:cNvSpPr/>
            <p:nvPr/>
          </p:nvSpPr>
          <p:spPr>
            <a:xfrm>
              <a:off x="4034104" y="4400197"/>
              <a:ext cx="741484" cy="61021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EAC8090A-20FD-0C58-8F4E-46E75472DF2B}"/>
                </a:ext>
              </a:extLst>
            </p:cNvPr>
            <p:cNvSpPr/>
            <p:nvPr/>
          </p:nvSpPr>
          <p:spPr>
            <a:xfrm>
              <a:off x="4034104" y="5109727"/>
              <a:ext cx="733447" cy="37843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859DF38-F15F-BF5D-5FCA-FAA6234B049C}"/>
                </a:ext>
              </a:extLst>
            </p:cNvPr>
            <p:cNvSpPr/>
            <p:nvPr/>
          </p:nvSpPr>
          <p:spPr>
            <a:xfrm>
              <a:off x="4034104" y="5542391"/>
              <a:ext cx="738742" cy="48977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80E16E5A-E4CF-1D72-130C-47040F6943DB}"/>
                </a:ext>
              </a:extLst>
            </p:cNvPr>
            <p:cNvSpPr/>
            <p:nvPr/>
          </p:nvSpPr>
          <p:spPr>
            <a:xfrm>
              <a:off x="4041642" y="6094210"/>
              <a:ext cx="733447" cy="48977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6BA2024F-DF5D-2CB1-1656-F4C9505FC61F}"/>
                </a:ext>
              </a:extLst>
            </p:cNvPr>
            <p:cNvSpPr/>
            <p:nvPr/>
          </p:nvSpPr>
          <p:spPr>
            <a:xfrm>
              <a:off x="5004531" y="3361279"/>
              <a:ext cx="2424788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7313" indent="-87313">
                <a:defRPr/>
              </a:pPr>
              <a:r>
                <a:rPr lang="th-TH" sz="14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เจ้าหน้าที่ที่เกี่ยวข้องกับการลงทะเบียนผู้ป่วย</a:t>
              </a:r>
              <a:endParaRPr lang="x-none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338DBCF-919A-A61D-778B-090CDA0BE29D}"/>
                </a:ext>
              </a:extLst>
            </p:cNvPr>
            <p:cNvSpPr/>
            <p:nvPr/>
          </p:nvSpPr>
          <p:spPr>
            <a:xfrm>
              <a:off x="5014715" y="3910421"/>
              <a:ext cx="2424788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7313" indent="-87313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1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ระบบหมอพร้อม </a:t>
              </a:r>
              <a:r>
                <a:rPr lang="en-US" sz="11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DID</a:t>
              </a:r>
              <a:endParaRPr lang="th-TH" sz="11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87313" indent="-87313">
                <a:defRPr/>
              </a:pPr>
              <a:r>
                <a:rPr lang="en-US" sz="9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https://mohpromt.moph.go.th/mpc/mp-pf/mohprompt-did</a:t>
              </a:r>
              <a:r>
                <a:rPr lang="en-US" sz="9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endParaRPr lang="x-none" sz="9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1FA8DBAA-6CA1-1E75-6171-DDA61DC9479C}"/>
                </a:ext>
              </a:extLst>
            </p:cNvPr>
            <p:cNvSpPr/>
            <p:nvPr/>
          </p:nvSpPr>
          <p:spPr>
            <a:xfrm>
              <a:off x="5004531" y="2006091"/>
              <a:ext cx="2424788" cy="130083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defRPr/>
              </a:pPr>
              <a:r>
                <a:rPr lang="th-TH" sz="14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H Sarabun New" charset="0"/>
                  <a:cs typeface="TH SarabunPSK" pitchFamily="34" charset="-34"/>
                </a:rPr>
                <a:t>1. บุคลากรสาธารณสุข ได้รับการ </a:t>
              </a:r>
              <a:r>
                <a:rPr lang="th-TH" sz="14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การพิสูจน์และยืนยันตัวตน </a:t>
              </a:r>
              <a:r>
                <a:rPr lang="en-US" sz="14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Digital ID </a:t>
              </a:r>
            </a:p>
            <a:p>
              <a:pPr>
                <a:defRPr/>
              </a:pPr>
              <a:r>
                <a:rPr lang="th-TH" sz="14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2. ประชาชนที่มารับบริการ ได้รับการ </a:t>
              </a:r>
              <a:r>
                <a:rPr lang="th-TH" sz="14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การพิสูจน์และยืนยันตัวตน </a:t>
              </a:r>
              <a:r>
                <a:rPr lang="en-US" sz="14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Digital ID </a:t>
              </a:r>
              <a:endParaRPr lang="th-TH" sz="14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ea typeface="TH Sarabun New" charset="0"/>
                <a:cs typeface="TH SarabunPSK" pitchFamily="34" charset="-3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9E84CDB4-C160-2C77-6DE3-02877C04FE4C}"/>
                </a:ext>
              </a:extLst>
            </p:cNvPr>
            <p:cNvSpPr/>
            <p:nvPr/>
          </p:nvSpPr>
          <p:spPr>
            <a:xfrm>
              <a:off x="5019805" y="4464266"/>
              <a:ext cx="2427119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7313" indent="-87313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A54C935D-4B21-71E5-62D7-0E823699AE32}"/>
                </a:ext>
              </a:extLst>
            </p:cNvPr>
            <p:cNvSpPr/>
            <p:nvPr/>
          </p:nvSpPr>
          <p:spPr>
            <a:xfrm>
              <a:off x="5024898" y="5556762"/>
              <a:ext cx="2404421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5725" indent="-8572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E45977B2-C447-D3A2-155D-9D35A6C3358E}"/>
                </a:ext>
              </a:extLst>
            </p:cNvPr>
            <p:cNvSpPr/>
            <p:nvPr/>
          </p:nvSpPr>
          <p:spPr>
            <a:xfrm>
              <a:off x="5024899" y="5007620"/>
              <a:ext cx="2422026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4592252E-50CA-C94B-3B38-730341486CBC}"/>
                </a:ext>
              </a:extLst>
            </p:cNvPr>
            <p:cNvSpPr/>
            <p:nvPr/>
          </p:nvSpPr>
          <p:spPr>
            <a:xfrm>
              <a:off x="5024898" y="6110607"/>
              <a:ext cx="2413317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7313" indent="-87313" eaLnBrk="1" fontAlgn="auto" hangingPunct="1">
                <a:spcBef>
                  <a:spcPts val="0"/>
                </a:spcBef>
                <a:spcAft>
                  <a:spcPts val="0"/>
                </a:spcAft>
                <a:buFontTx/>
                <a:buChar char="-"/>
                <a:defRPr/>
              </a:pPr>
              <a:endPara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19A9209F-B1E6-6E62-A332-671E2B588388}"/>
                </a:ext>
              </a:extLst>
            </p:cNvPr>
            <p:cNvSpPr/>
            <p:nvPr/>
          </p:nvSpPr>
          <p:spPr>
            <a:xfrm>
              <a:off x="7493405" y="2033120"/>
              <a:ext cx="813095" cy="125647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71CEE1F8-5515-4E91-52D9-291A832D24A9}"/>
                </a:ext>
              </a:extLst>
            </p:cNvPr>
            <p:cNvSpPr/>
            <p:nvPr/>
          </p:nvSpPr>
          <p:spPr>
            <a:xfrm>
              <a:off x="7493405" y="3361279"/>
              <a:ext cx="815857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547F4941-B646-C9D0-2CCF-B4E6A8DDF966}"/>
                </a:ext>
              </a:extLst>
            </p:cNvPr>
            <p:cNvSpPr/>
            <p:nvPr/>
          </p:nvSpPr>
          <p:spPr>
            <a:xfrm>
              <a:off x="7491134" y="3913098"/>
              <a:ext cx="815856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D6B89A91-BDA3-1D33-49F8-95BFFE90D533}"/>
                </a:ext>
              </a:extLst>
            </p:cNvPr>
            <p:cNvSpPr/>
            <p:nvPr/>
          </p:nvSpPr>
          <p:spPr>
            <a:xfrm>
              <a:off x="7491132" y="4462928"/>
              <a:ext cx="815857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26B2E180-95C6-BAE9-DFD1-11FA35E8D136}"/>
                </a:ext>
              </a:extLst>
            </p:cNvPr>
            <p:cNvSpPr/>
            <p:nvPr/>
          </p:nvSpPr>
          <p:spPr>
            <a:xfrm>
              <a:off x="7490646" y="5012758"/>
              <a:ext cx="815856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39FBAFC8-1C12-0FC7-6CAC-07648898A9E5}"/>
                </a:ext>
              </a:extLst>
            </p:cNvPr>
            <p:cNvSpPr/>
            <p:nvPr/>
          </p:nvSpPr>
          <p:spPr>
            <a:xfrm>
              <a:off x="7495939" y="5556762"/>
              <a:ext cx="815857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B4A8E724-1315-869E-BBD4-B01BFAD9298B}"/>
                </a:ext>
              </a:extLst>
            </p:cNvPr>
            <p:cNvSpPr/>
            <p:nvPr/>
          </p:nvSpPr>
          <p:spPr>
            <a:xfrm>
              <a:off x="7511606" y="6108581"/>
              <a:ext cx="802434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F6468D73-A645-9256-D3C5-E698712AC651}"/>
                </a:ext>
              </a:extLst>
            </p:cNvPr>
            <p:cNvSpPr/>
            <p:nvPr/>
          </p:nvSpPr>
          <p:spPr>
            <a:xfrm>
              <a:off x="187888" y="1815765"/>
              <a:ext cx="1242897" cy="145946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Service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Delivery</a:t>
              </a: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3FD8191B-BC17-251B-E565-A9A059F459FA}"/>
                </a:ext>
              </a:extLst>
            </p:cNvPr>
            <p:cNvSpPr/>
            <p:nvPr/>
          </p:nvSpPr>
          <p:spPr>
            <a:xfrm>
              <a:off x="194027" y="3346908"/>
              <a:ext cx="1242897" cy="4897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x-none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Workforce</a:t>
              </a: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5E4249EA-C814-E53A-2878-7F8CD24C82A5}"/>
                </a:ext>
              </a:extLst>
            </p:cNvPr>
            <p:cNvSpPr/>
            <p:nvPr/>
          </p:nvSpPr>
          <p:spPr>
            <a:xfrm>
              <a:off x="187887" y="3895262"/>
              <a:ext cx="1242897" cy="4897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x-none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Data &amp; IT</a:t>
              </a: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35E2C8DA-CF43-02C4-E336-90D8B3A2AC0B}"/>
                </a:ext>
              </a:extLst>
            </p:cNvPr>
            <p:cNvSpPr/>
            <p:nvPr/>
          </p:nvSpPr>
          <p:spPr>
            <a:xfrm>
              <a:off x="194027" y="4456721"/>
              <a:ext cx="1242897" cy="4897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x-none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Supply</a:t>
              </a: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AF122847-F3C1-DDF7-9AC8-8642D4BB4BEF}"/>
                </a:ext>
              </a:extLst>
            </p:cNvPr>
            <p:cNvSpPr/>
            <p:nvPr/>
          </p:nvSpPr>
          <p:spPr>
            <a:xfrm>
              <a:off x="187888" y="5016067"/>
              <a:ext cx="1256624" cy="4897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x-none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Finance</a:t>
              </a: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AAD525F1-C56E-3659-B968-6CF8AE789F7F}"/>
                </a:ext>
              </a:extLst>
            </p:cNvPr>
            <p:cNvSpPr/>
            <p:nvPr/>
          </p:nvSpPr>
          <p:spPr>
            <a:xfrm>
              <a:off x="187887" y="5542391"/>
              <a:ext cx="1242897" cy="4897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x-none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Governance</a:t>
              </a: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8CE5AA24-62D8-EDAD-5E46-02AB72A72098}"/>
                </a:ext>
              </a:extLst>
            </p:cNvPr>
            <p:cNvSpPr/>
            <p:nvPr/>
          </p:nvSpPr>
          <p:spPr>
            <a:xfrm>
              <a:off x="187887" y="6094210"/>
              <a:ext cx="1242897" cy="4897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x-none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Participation</a:t>
              </a: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5148DB09-2CCB-A76E-4A5E-B68BB67B3788}"/>
                </a:ext>
              </a:extLst>
            </p:cNvPr>
            <p:cNvSpPr/>
            <p:nvPr/>
          </p:nvSpPr>
          <p:spPr>
            <a:xfrm>
              <a:off x="8540840" y="3344882"/>
              <a:ext cx="2443397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200" dirty="0">
                <a:solidFill>
                  <a:prstClr val="black"/>
                </a:solidFill>
                <a:latin typeface="TH SarabunPSK" pitchFamily="34" charset="-34"/>
                <a:ea typeface="TH Sarabun New" charset="0"/>
                <a:cs typeface="TH SarabunPSK" pitchFamily="34" charset="-34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F04EBF62-011E-23B8-E2A9-93ACABA19D70}"/>
                </a:ext>
              </a:extLst>
            </p:cNvPr>
            <p:cNvSpPr/>
            <p:nvPr/>
          </p:nvSpPr>
          <p:spPr>
            <a:xfrm>
              <a:off x="8551024" y="3894024"/>
              <a:ext cx="2433213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defRPr/>
              </a:pPr>
              <a:r>
                <a:rPr lang="th-TH" sz="10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ฐานข้อมูลบุคลากรสาธารณสุข อ้างอิงตามฐานข้อมูล </a:t>
              </a:r>
              <a:r>
                <a:rPr lang="en-US" sz="10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HROPS </a:t>
              </a:r>
              <a:r>
                <a:rPr lang="th-TH" sz="10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กองบริหารทรัพยากรบุคคล</a:t>
              </a:r>
            </a:p>
            <a:p>
              <a:pPr>
                <a:defRPr/>
              </a:pPr>
              <a:r>
                <a:rPr lang="th-TH" sz="10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2. ข้อมูลจากโปแกรมหมอพร้อม </a:t>
              </a:r>
              <a:endParaRPr lang="en-US" sz="1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>
                <a:defRPr/>
              </a:pPr>
              <a:endParaRPr lang="x-none" sz="1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itchFamily="34" charset="-34"/>
              </a:endParaRP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B506B66F-D8CA-EBE2-3EB0-03A43EEF49AD}"/>
                </a:ext>
              </a:extLst>
            </p:cNvPr>
            <p:cNvSpPr/>
            <p:nvPr/>
          </p:nvSpPr>
          <p:spPr>
            <a:xfrm>
              <a:off x="8551025" y="2019685"/>
              <a:ext cx="2424788" cy="122968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4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1. </a:t>
              </a: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บุคลากรสาธารณสุข มีดิจิทัลไอดี 100 </a:t>
              </a:r>
              <a:r>
                <a:rPr lang="en-US" sz="14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%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4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2. </a:t>
              </a: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ประชาชนร้อยละ 25 </a:t>
              </a:r>
              <a:r>
                <a:rPr lang="en-US" sz="14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% </a:t>
              </a: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ของประชากรมี ดิจิทัลไอดี</a:t>
              </a:r>
              <a:endParaRPr lang="en-US" sz="1400" b="1" dirty="0">
                <a:solidFill>
                  <a:prstClr val="black"/>
                </a:solidFill>
                <a:latin typeface="TH SarabunPSK" pitchFamily="34" charset="-34"/>
                <a:ea typeface="TH Sarabun New" charset="0"/>
                <a:cs typeface="TH SarabunPSK" pitchFamily="34" charset="-34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202A6346-1E27-C246-1DE6-278A25E65AA3}"/>
                </a:ext>
              </a:extLst>
            </p:cNvPr>
            <p:cNvSpPr/>
            <p:nvPr/>
          </p:nvSpPr>
          <p:spPr>
            <a:xfrm>
              <a:off x="8556116" y="4447869"/>
              <a:ext cx="2419698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7313" indent="-87313" eaLnBrk="1" fontAlgn="auto" hangingPunct="1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lang="en-US" sz="1400" b="1" dirty="0">
                <a:solidFill>
                  <a:prstClr val="black"/>
                </a:solidFill>
                <a:latin typeface="TH SarabunPSK" pitchFamily="34" charset="-34"/>
                <a:ea typeface="TH Sarabun New" charset="0"/>
                <a:cs typeface="TH SarabunPSK" pitchFamily="34" charset="-34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2E1D8DA3-67A0-923C-5C89-B6B4736B5DF1}"/>
                </a:ext>
              </a:extLst>
            </p:cNvPr>
            <p:cNvSpPr/>
            <p:nvPr/>
          </p:nvSpPr>
          <p:spPr>
            <a:xfrm>
              <a:off x="8561208" y="5540365"/>
              <a:ext cx="2404421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AA3E545B-87FD-DB7E-6BB0-B4B3F6D34DA2}"/>
                </a:ext>
              </a:extLst>
            </p:cNvPr>
            <p:cNvSpPr/>
            <p:nvPr/>
          </p:nvSpPr>
          <p:spPr>
            <a:xfrm>
              <a:off x="8561209" y="4991223"/>
              <a:ext cx="2413318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58D52165-4285-9E2F-BB9E-EA3312F801C8}"/>
                </a:ext>
              </a:extLst>
            </p:cNvPr>
            <p:cNvSpPr/>
            <p:nvPr/>
          </p:nvSpPr>
          <p:spPr>
            <a:xfrm>
              <a:off x="8561208" y="6094210"/>
              <a:ext cx="2413317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56168049-0129-B517-5D3C-F89119AE3F0D}"/>
                </a:ext>
              </a:extLst>
            </p:cNvPr>
            <p:cNvSpPr/>
            <p:nvPr/>
          </p:nvSpPr>
          <p:spPr>
            <a:xfrm>
              <a:off x="11019461" y="2019683"/>
              <a:ext cx="823349" cy="12535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BED14218-D709-9EB0-180F-CA395E31247F}"/>
                </a:ext>
              </a:extLst>
            </p:cNvPr>
            <p:cNvSpPr/>
            <p:nvPr/>
          </p:nvSpPr>
          <p:spPr>
            <a:xfrm>
              <a:off x="11019461" y="3344882"/>
              <a:ext cx="826112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1F467114-0345-C4A6-9A61-D77C98BF675C}"/>
                </a:ext>
              </a:extLst>
            </p:cNvPr>
            <p:cNvSpPr/>
            <p:nvPr/>
          </p:nvSpPr>
          <p:spPr>
            <a:xfrm>
              <a:off x="11027444" y="3896701"/>
              <a:ext cx="815855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603F97A2-7E24-3959-9996-DABC6C44D2A7}"/>
                </a:ext>
              </a:extLst>
            </p:cNvPr>
            <p:cNvSpPr/>
            <p:nvPr/>
          </p:nvSpPr>
          <p:spPr>
            <a:xfrm>
              <a:off x="11024526" y="4446531"/>
              <a:ext cx="818773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D0453260-00F1-7AE9-3405-922B913D5047}"/>
                </a:ext>
              </a:extLst>
            </p:cNvPr>
            <p:cNvSpPr/>
            <p:nvPr/>
          </p:nvSpPr>
          <p:spPr>
            <a:xfrm>
              <a:off x="11026956" y="4996361"/>
              <a:ext cx="815856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683B2F75-D807-9B33-022F-F348E1AB20EE}"/>
                </a:ext>
              </a:extLst>
            </p:cNvPr>
            <p:cNvSpPr/>
            <p:nvPr/>
          </p:nvSpPr>
          <p:spPr>
            <a:xfrm>
              <a:off x="11026957" y="5540365"/>
              <a:ext cx="821150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0B29283E-7F7F-C2B1-BE48-3CEAFD506E67}"/>
                </a:ext>
              </a:extLst>
            </p:cNvPr>
            <p:cNvSpPr/>
            <p:nvPr/>
          </p:nvSpPr>
          <p:spPr>
            <a:xfrm>
              <a:off x="11026956" y="6092184"/>
              <a:ext cx="823393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57B9EE87-76D8-C344-6995-2C886F44CAAA}"/>
                </a:ext>
              </a:extLst>
            </p:cNvPr>
            <p:cNvSpPr/>
            <p:nvPr/>
          </p:nvSpPr>
          <p:spPr>
            <a:xfrm>
              <a:off x="1484189" y="1759597"/>
              <a:ext cx="2424787" cy="24649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มาตรการ</a:t>
              </a:r>
              <a:r>
                <a:rPr lang="en-US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การสนับสนุน จากส่วนกลาง</a:t>
              </a:r>
              <a:endParaRPr lang="x-none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2F792842-4024-0519-94AF-45D4E2DD29F8}"/>
                </a:ext>
              </a:extLst>
            </p:cNvPr>
            <p:cNvSpPr/>
            <p:nvPr/>
          </p:nvSpPr>
          <p:spPr>
            <a:xfrm>
              <a:off x="3962380" y="1762726"/>
              <a:ext cx="823350" cy="25082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ส่วนพื้นที่</a:t>
              </a:r>
              <a:endParaRPr lang="x-none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10136E6E-DE99-AC4B-CF80-BFAC6916F224}"/>
                </a:ext>
              </a:extLst>
            </p:cNvPr>
            <p:cNvSpPr/>
            <p:nvPr/>
          </p:nvSpPr>
          <p:spPr>
            <a:xfrm>
              <a:off x="5024898" y="1761585"/>
              <a:ext cx="2424787" cy="24649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มาตรการ</a:t>
              </a:r>
              <a:r>
                <a:rPr lang="en-US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การสนับสนุน จากส่วนกลาง</a:t>
              </a:r>
              <a:endParaRPr lang="x-none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015DD4C2-3A65-1A3B-0C6B-499E41006567}"/>
                </a:ext>
              </a:extLst>
            </p:cNvPr>
            <p:cNvSpPr/>
            <p:nvPr/>
          </p:nvSpPr>
          <p:spPr>
            <a:xfrm>
              <a:off x="7493405" y="1765543"/>
              <a:ext cx="823350" cy="25082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ส่วนพื้นที่</a:t>
              </a:r>
              <a:endParaRPr lang="x-none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39134DC6-050E-F4EF-EBDB-9476112606A5}"/>
                </a:ext>
              </a:extLst>
            </p:cNvPr>
            <p:cNvSpPr/>
            <p:nvPr/>
          </p:nvSpPr>
          <p:spPr>
            <a:xfrm>
              <a:off x="11019460" y="1740923"/>
              <a:ext cx="823350" cy="25082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ส่วนพื้นที่</a:t>
              </a:r>
              <a:endParaRPr lang="x-none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5DAB444A-F840-46EC-60F8-A2A926856E1B}"/>
                </a:ext>
              </a:extLst>
            </p:cNvPr>
            <p:cNvSpPr/>
            <p:nvPr/>
          </p:nvSpPr>
          <p:spPr>
            <a:xfrm>
              <a:off x="8543098" y="1751725"/>
              <a:ext cx="2424787" cy="24649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มาตรการ</a:t>
              </a:r>
              <a:r>
                <a:rPr lang="en-US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การสนับสนุน จากส่วนกลาง</a:t>
              </a:r>
              <a:endParaRPr lang="x-none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019B255-C121-3F74-92F2-8ABCDA5E6220}"/>
                </a:ext>
              </a:extLst>
            </p:cNvPr>
            <p:cNvSpPr/>
            <p:nvPr/>
          </p:nvSpPr>
          <p:spPr>
            <a:xfrm>
              <a:off x="8522239" y="1100927"/>
              <a:ext cx="3320571" cy="59085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defRPr/>
              </a:pPr>
              <a:endPara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>
                <a:defRPr/>
              </a:pPr>
              <a:r>
                <a:rPr lang="th-TH" sz="1100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ร้อยละ </a:t>
              </a:r>
              <a:r>
                <a:rPr lang="en-US" sz="1100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80 </a:t>
              </a:r>
              <a:r>
                <a:rPr lang="th-TH" sz="1100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ของบุคลากรสาธารณสุข มี ดิจิทัลไอดี</a:t>
              </a:r>
            </a:p>
            <a:p>
              <a:pPr>
                <a:defRPr/>
              </a:pPr>
              <a:r>
                <a:rPr lang="th-TH" sz="11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2. ร้อยละ 25 ของประชาชน มี ดิจิทัลไอดี เพื่อเข้าถึงข้อมูลสุขภาพส่วนบุคคล และ  เข้าถึงระบบบริการสุขภาพแบบไร้รอยต่อ</a:t>
              </a:r>
            </a:p>
            <a:p>
              <a:pPr marL="228600" indent="-228600">
                <a:buAutoNum type="arabicParenR"/>
                <a:defRPr/>
              </a:pPr>
              <a:endParaRPr lang="x-none" sz="11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F752ED14-CFBD-B739-916C-286B25841171}"/>
                </a:ext>
              </a:extLst>
            </p:cNvPr>
            <p:cNvSpPr/>
            <p:nvPr/>
          </p:nvSpPr>
          <p:spPr>
            <a:xfrm>
              <a:off x="1475765" y="4404410"/>
              <a:ext cx="2488670" cy="63908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th-TH" sz="105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1. ยืนยันพิสูจน์ตัวตนบุคลากรสาธารณสุขทุกคน ในหน่วยบริการ</a:t>
              </a:r>
            </a:p>
            <a:p>
              <a:r>
                <a:rPr lang="th-TH" sz="105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2. ยืนยันพิสูจน์ตัวตนประชาชนทุกคนที่มารับบริการ</a:t>
              </a:r>
              <a:endParaRPr lang="x-none" sz="105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94315231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กลุ่ม 10">
            <a:extLst>
              <a:ext uri="{FF2B5EF4-FFF2-40B4-BE49-F238E27FC236}">
                <a16:creationId xmlns:a16="http://schemas.microsoft.com/office/drawing/2014/main" id="{CB9C3B72-8C08-38EB-C810-7ECFDCAFD08D}"/>
              </a:ext>
            </a:extLst>
          </p:cNvPr>
          <p:cNvGrpSpPr/>
          <p:nvPr/>
        </p:nvGrpSpPr>
        <p:grpSpPr>
          <a:xfrm>
            <a:off x="0" y="3379"/>
            <a:ext cx="12200424" cy="6940884"/>
            <a:chOff x="0" y="3379"/>
            <a:chExt cx="12200424" cy="6940884"/>
          </a:xfrm>
        </p:grpSpPr>
        <p:sp>
          <p:nvSpPr>
            <p:cNvPr id="7" name="Pentagon 6">
              <a:extLst>
                <a:ext uri="{FF2B5EF4-FFF2-40B4-BE49-F238E27FC236}">
                  <a16:creationId xmlns:a16="http://schemas.microsoft.com/office/drawing/2014/main" id="{37EC4B98-B082-23D8-EDCB-C5BBC60C5112}"/>
                </a:ext>
              </a:extLst>
            </p:cNvPr>
            <p:cNvSpPr/>
            <p:nvPr/>
          </p:nvSpPr>
          <p:spPr>
            <a:xfrm>
              <a:off x="134484" y="1790979"/>
              <a:ext cx="12065940" cy="4800822"/>
            </a:xfrm>
            <a:prstGeom prst="homePlate">
              <a:avLst>
                <a:gd name="adj" fmla="val 7921"/>
              </a:avLst>
            </a:prstGeom>
            <a:solidFill>
              <a:srgbClr val="F7FFB8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" name="Pentagon 5">
              <a:extLst>
                <a:ext uri="{FF2B5EF4-FFF2-40B4-BE49-F238E27FC236}">
                  <a16:creationId xmlns:a16="http://schemas.microsoft.com/office/drawing/2014/main" id="{9A826138-97C2-9392-6A74-7D718F1BCA60}"/>
                </a:ext>
              </a:extLst>
            </p:cNvPr>
            <p:cNvSpPr/>
            <p:nvPr/>
          </p:nvSpPr>
          <p:spPr>
            <a:xfrm>
              <a:off x="134484" y="1104106"/>
              <a:ext cx="12057516" cy="605358"/>
            </a:xfrm>
            <a:prstGeom prst="homePlat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" name="Pentagon 4">
              <a:extLst>
                <a:ext uri="{FF2B5EF4-FFF2-40B4-BE49-F238E27FC236}">
                  <a16:creationId xmlns:a16="http://schemas.microsoft.com/office/drawing/2014/main" id="{882DF775-1A6B-6103-CF6D-51ADAFFFE361}"/>
                </a:ext>
              </a:extLst>
            </p:cNvPr>
            <p:cNvSpPr/>
            <p:nvPr/>
          </p:nvSpPr>
          <p:spPr>
            <a:xfrm>
              <a:off x="134484" y="419680"/>
              <a:ext cx="12057516" cy="605358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CBE26FF-2520-F173-AB2A-985588081D65}"/>
                </a:ext>
              </a:extLst>
            </p:cNvPr>
            <p:cNvSpPr/>
            <p:nvPr/>
          </p:nvSpPr>
          <p:spPr>
            <a:xfrm>
              <a:off x="142908" y="421693"/>
              <a:ext cx="1176606" cy="606525"/>
            </a:xfrm>
            <a:prstGeom prst="rect">
              <a:avLst/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x-none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Value Chain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369A44C-5E0B-EFEA-025C-D99EC2D7D7CF}"/>
                </a:ext>
              </a:extLst>
            </p:cNvPr>
            <p:cNvSpPr/>
            <p:nvPr/>
          </p:nvSpPr>
          <p:spPr>
            <a:xfrm>
              <a:off x="180046" y="1022591"/>
              <a:ext cx="1176606" cy="606525"/>
            </a:xfrm>
            <a:prstGeom prst="rect">
              <a:avLst/>
            </a:prstGeom>
            <a:no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x-none" sz="28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OKRs</a:t>
              </a: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18C24F0F-1017-F7DE-3093-18028E9230F0}"/>
                </a:ext>
              </a:extLst>
            </p:cNvPr>
            <p:cNvSpPr/>
            <p:nvPr/>
          </p:nvSpPr>
          <p:spPr>
            <a:xfrm>
              <a:off x="1465581" y="3304868"/>
              <a:ext cx="2496784" cy="48977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จัดตั้งทีม แพทย์ พยาบาล เจ้าหน้าที่ </a:t>
              </a:r>
              <a:r>
                <a:rPr lang="en-US" sz="120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IT</a:t>
              </a:r>
              <a:r>
                <a:rPr lang="th-TH" sz="120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endParaRPr lang="en-US" sz="1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B6B375BC-12B0-CA6D-9522-847C12C2DE20}"/>
                </a:ext>
              </a:extLst>
            </p:cNvPr>
            <p:cNvSpPr/>
            <p:nvPr/>
          </p:nvSpPr>
          <p:spPr>
            <a:xfrm>
              <a:off x="1468771" y="1103401"/>
              <a:ext cx="3302460" cy="605358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จำนวนผู้ป่วยนอกลดลงร้อยละ 10 </a:t>
              </a:r>
              <a:r>
                <a:rPr lang="en-US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%	</a:t>
              </a:r>
              <a:endParaRPr lang="x-none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E6068DC3-38CD-D429-9E43-DA15F564B1A0}"/>
                </a:ext>
              </a:extLst>
            </p:cNvPr>
            <p:cNvSpPr/>
            <p:nvPr/>
          </p:nvSpPr>
          <p:spPr>
            <a:xfrm>
              <a:off x="4986969" y="1103401"/>
              <a:ext cx="3319532" cy="598073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000" b="1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โรงพยาบาลทุกแห่งมี</a:t>
              </a: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ระบบบริการแพทย์ทางไกล</a:t>
              </a:r>
              <a:endParaRPr lang="x-none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9" name="Rectangle 1">
              <a:extLst>
                <a:ext uri="{FF2B5EF4-FFF2-40B4-BE49-F238E27FC236}">
                  <a16:creationId xmlns:a16="http://schemas.microsoft.com/office/drawing/2014/main" id="{FC26260D-AE3C-2475-C731-D30B27D488C5}"/>
                </a:ext>
              </a:extLst>
            </p:cNvPr>
            <p:cNvSpPr/>
            <p:nvPr/>
          </p:nvSpPr>
          <p:spPr>
            <a:xfrm>
              <a:off x="4645147" y="6667984"/>
              <a:ext cx="176004" cy="18108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rgbClr val="7793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b="1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0" name="TextBox 54">
              <a:extLst>
                <a:ext uri="{FF2B5EF4-FFF2-40B4-BE49-F238E27FC236}">
                  <a16:creationId xmlns:a16="http://schemas.microsoft.com/office/drawing/2014/main" id="{68A8C217-26F9-B2F8-03C1-C4BDAC10A2B1}"/>
                </a:ext>
              </a:extLst>
            </p:cNvPr>
            <p:cNvSpPr txBox="1"/>
            <p:nvPr/>
          </p:nvSpPr>
          <p:spPr>
            <a:xfrm>
              <a:off x="4821368" y="6605709"/>
              <a:ext cx="170892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ea typeface="Tahoma" panose="020B0604030504040204" pitchFamily="34" charset="0"/>
                  <a:cs typeface="TH SarabunPSK" pitchFamily="34" charset="-34"/>
                </a:rPr>
                <a:t>ดำเนินการแล้ว/ผ่านเกณฑ์</a:t>
              </a:r>
              <a:endParaRPr lang="en-US" sz="1600" b="1" dirty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endParaRPr>
            </a:p>
          </p:txBody>
        </p:sp>
        <p:sp>
          <p:nvSpPr>
            <p:cNvPr id="81" name="TextBox 56">
              <a:extLst>
                <a:ext uri="{FF2B5EF4-FFF2-40B4-BE49-F238E27FC236}">
                  <a16:creationId xmlns:a16="http://schemas.microsoft.com/office/drawing/2014/main" id="{42D518E5-F975-EABB-88EE-75A89531C15D}"/>
                </a:ext>
              </a:extLst>
            </p:cNvPr>
            <p:cNvSpPr txBox="1"/>
            <p:nvPr/>
          </p:nvSpPr>
          <p:spPr>
            <a:xfrm>
              <a:off x="6737494" y="6591801"/>
              <a:ext cx="13893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ea typeface="Tahoma" panose="020B0604030504040204" pitchFamily="34" charset="0"/>
                  <a:cs typeface="TH SarabunPSK" pitchFamily="34" charset="-34"/>
                </a:rPr>
                <a:t>อยู่ระหว่างดำเนินการ</a:t>
              </a:r>
              <a:endParaRPr lang="en-US" sz="1600" b="1" dirty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endParaRPr>
            </a:p>
          </p:txBody>
        </p:sp>
        <p:sp>
          <p:nvSpPr>
            <p:cNvPr id="82" name="TextBox 59">
              <a:extLst>
                <a:ext uri="{FF2B5EF4-FFF2-40B4-BE49-F238E27FC236}">
                  <a16:creationId xmlns:a16="http://schemas.microsoft.com/office/drawing/2014/main" id="{1C932401-70E0-0CBD-7D57-8B954207EAC2}"/>
                </a:ext>
              </a:extLst>
            </p:cNvPr>
            <p:cNvSpPr txBox="1"/>
            <p:nvPr/>
          </p:nvSpPr>
          <p:spPr>
            <a:xfrm>
              <a:off x="8541274" y="6605709"/>
              <a:ext cx="186481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ea typeface="Tahoma" panose="020B0604030504040204" pitchFamily="34" charset="0"/>
                  <a:cs typeface="TH SarabunPSK" pitchFamily="34" charset="-34"/>
                </a:rPr>
                <a:t>ยังไม่ดำเนินการ/ไม่ผ่านเกณฑ์</a:t>
              </a:r>
              <a:endParaRPr lang="en-US" sz="1600" b="1" dirty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endParaRPr>
            </a:p>
          </p:txBody>
        </p:sp>
        <p:sp>
          <p:nvSpPr>
            <p:cNvPr id="83" name="TextBox 60">
              <a:extLst>
                <a:ext uri="{FF2B5EF4-FFF2-40B4-BE49-F238E27FC236}">
                  <a16:creationId xmlns:a16="http://schemas.microsoft.com/office/drawing/2014/main" id="{C9F35082-5AB9-7F05-147A-1B799C677895}"/>
                </a:ext>
              </a:extLst>
            </p:cNvPr>
            <p:cNvSpPr txBox="1"/>
            <p:nvPr/>
          </p:nvSpPr>
          <p:spPr>
            <a:xfrm>
              <a:off x="10680437" y="6591801"/>
              <a:ext cx="151156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ea typeface="Tahoma" panose="020B0604030504040204" pitchFamily="34" charset="0"/>
                  <a:cs typeface="TH SarabunPSK" pitchFamily="34" charset="-34"/>
                </a:rPr>
                <a:t>ไม่อยู่ในระดับดำเนินการ </a:t>
              </a:r>
              <a:endParaRPr lang="en-US" sz="1600" b="1" dirty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endParaRPr>
            </a:p>
          </p:txBody>
        </p:sp>
        <p:sp>
          <p:nvSpPr>
            <p:cNvPr id="84" name="Rectangle 69">
              <a:extLst>
                <a:ext uri="{FF2B5EF4-FFF2-40B4-BE49-F238E27FC236}">
                  <a16:creationId xmlns:a16="http://schemas.microsoft.com/office/drawing/2014/main" id="{20B6AFDA-E282-B930-5456-779A8B922611}"/>
                </a:ext>
              </a:extLst>
            </p:cNvPr>
            <p:cNvSpPr/>
            <p:nvPr/>
          </p:nvSpPr>
          <p:spPr>
            <a:xfrm>
              <a:off x="6526608" y="6655869"/>
              <a:ext cx="215578" cy="193199"/>
            </a:xfrm>
            <a:prstGeom prst="rect">
              <a:avLst/>
            </a:prstGeom>
            <a:solidFill>
              <a:srgbClr val="FFFF66"/>
            </a:solidFill>
            <a:ln w="19050">
              <a:solidFill>
                <a:srgbClr val="FFC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b="1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5" name="Rectangle 70">
              <a:extLst>
                <a:ext uri="{FF2B5EF4-FFF2-40B4-BE49-F238E27FC236}">
                  <a16:creationId xmlns:a16="http://schemas.microsoft.com/office/drawing/2014/main" id="{06672845-45DB-6429-53FC-0B1ADE435E2A}"/>
                </a:ext>
              </a:extLst>
            </p:cNvPr>
            <p:cNvSpPr/>
            <p:nvPr/>
          </p:nvSpPr>
          <p:spPr>
            <a:xfrm>
              <a:off x="8337755" y="6666271"/>
              <a:ext cx="203085" cy="197268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b="1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6" name="Rectangle 71">
              <a:extLst>
                <a:ext uri="{FF2B5EF4-FFF2-40B4-BE49-F238E27FC236}">
                  <a16:creationId xmlns:a16="http://schemas.microsoft.com/office/drawing/2014/main" id="{21E7585A-2AA9-9E46-5FCC-022DF9A3A085}"/>
                </a:ext>
              </a:extLst>
            </p:cNvPr>
            <p:cNvSpPr/>
            <p:nvPr/>
          </p:nvSpPr>
          <p:spPr>
            <a:xfrm>
              <a:off x="10493265" y="6651166"/>
              <a:ext cx="187171" cy="19790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b="1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FAB9077D-8406-608B-3AA8-818936471D23}"/>
                </a:ext>
              </a:extLst>
            </p:cNvPr>
            <p:cNvSpPr/>
            <p:nvPr/>
          </p:nvSpPr>
          <p:spPr>
            <a:xfrm>
              <a:off x="0" y="3379"/>
              <a:ext cx="12192000" cy="394943"/>
            </a:xfrm>
            <a:prstGeom prst="rect">
              <a:avLst/>
            </a:prstGeom>
            <a:no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defRPr/>
              </a:pPr>
              <a:r>
                <a:rPr lang="en-US" sz="24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Value Chain Inspection : </a:t>
              </a:r>
              <a:r>
                <a:rPr lang="th-TH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จังหวัดที่มีบริการการแพทย์ทางไกลตามเกณฑ์ที่กำหนด</a:t>
              </a:r>
              <a:r>
                <a:rPr lang="en-US" sz="24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H Sarabun New" charset="0"/>
                  <a:cs typeface="TH SarabunPSK" pitchFamily="34" charset="-34"/>
                </a:rPr>
                <a:t>Telemedicine </a:t>
              </a:r>
              <a:endParaRPr lang="en-US" sz="2400" b="1" dirty="0">
                <a:solidFill>
                  <a:srgbClr val="FF0000"/>
                </a:solidFill>
                <a:latin typeface="TH SarabunPSK" panose="020B0500040200020003" pitchFamily="34" charset="-34"/>
                <a:ea typeface="TH Sarabun New" charset="0"/>
                <a:cs typeface="TH SarabunPSK" pitchFamily="34" charset="-34"/>
              </a:endParaRPr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BB80F988-30D1-C6FD-3CCA-D630E9255BD9}"/>
                </a:ext>
              </a:extLst>
            </p:cNvPr>
            <p:cNvSpPr/>
            <p:nvPr/>
          </p:nvSpPr>
          <p:spPr>
            <a:xfrm>
              <a:off x="1465580" y="425288"/>
              <a:ext cx="3302460" cy="59659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ลด แออัด ลด รอคอย</a:t>
              </a:r>
            </a:p>
          </p:txBody>
        </p: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D9525D9B-C023-E4AC-9024-A951AC88527E}"/>
                </a:ext>
              </a:extLst>
            </p:cNvPr>
            <p:cNvSpPr/>
            <p:nvPr/>
          </p:nvSpPr>
          <p:spPr>
            <a:xfrm>
              <a:off x="4986969" y="425164"/>
              <a:ext cx="3327691" cy="596721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เพิ่มคุณภาพบริการ</a:t>
              </a:r>
              <a:endParaRPr lang="en-US" sz="2000" b="1" dirty="0">
                <a:solidFill>
                  <a:prstClr val="black"/>
                </a:solidFill>
                <a:latin typeface="TH SarabunPSK" pitchFamily="34" charset="-34"/>
                <a:ea typeface="TH Sarabun New" charset="0"/>
                <a:cs typeface="TH SarabunPSK" pitchFamily="34" charset="-3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6E8BAD3B-68B8-37D0-FB8A-55182A5DD30B}"/>
                </a:ext>
              </a:extLst>
            </p:cNvPr>
            <p:cNvSpPr/>
            <p:nvPr/>
          </p:nvSpPr>
          <p:spPr>
            <a:xfrm>
              <a:off x="8538154" y="425289"/>
              <a:ext cx="3271125" cy="627358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ประชาชนเข้าถึงบริการที่รวดเร็ว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22095F1-155C-8B17-22FD-683F84757124}"/>
                </a:ext>
              </a:extLst>
            </p:cNvPr>
            <p:cNvSpPr/>
            <p:nvPr/>
          </p:nvSpPr>
          <p:spPr>
            <a:xfrm>
              <a:off x="1475765" y="3854010"/>
              <a:ext cx="2486600" cy="48977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ข้อมูลจาก </a:t>
              </a:r>
              <a:r>
                <a:rPr lang="en-US" sz="12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HDC </a:t>
              </a:r>
              <a:r>
                <a:rPr lang="th-TH" sz="12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แฟ้ม </a:t>
              </a:r>
              <a:r>
                <a:rPr lang="en-US" sz="12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service </a:t>
              </a:r>
              <a:r>
                <a:rPr lang="th-TH" sz="12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รหัสบริการ 5</a:t>
              </a:r>
              <a:endParaRPr lang="x-none" sz="12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28C88C8-B395-5A18-0488-F1AF811412A3}"/>
                </a:ext>
              </a:extLst>
            </p:cNvPr>
            <p:cNvSpPr/>
            <p:nvPr/>
          </p:nvSpPr>
          <p:spPr>
            <a:xfrm>
              <a:off x="1465476" y="1912212"/>
              <a:ext cx="2496889" cy="13471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b="1" dirty="0">
                  <a:solidFill>
                    <a:srgbClr val="FF0000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1. ติดตั้งระบบ </a:t>
              </a:r>
              <a:r>
                <a:rPr lang="en-US" sz="1200" b="1" dirty="0">
                  <a:solidFill>
                    <a:srgbClr val="FF0000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Telemedicine </a:t>
              </a:r>
              <a:r>
                <a:rPr lang="th-TH" sz="1200" b="1" dirty="0">
                  <a:solidFill>
                    <a:srgbClr val="FF0000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(</a:t>
              </a:r>
              <a:r>
                <a:rPr lang="en-US" sz="1200" b="1" dirty="0">
                  <a:solidFill>
                    <a:srgbClr val="FF0000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iTele) </a:t>
              </a:r>
              <a:r>
                <a:rPr lang="th-TH" sz="1200" b="1" dirty="0">
                  <a:solidFill>
                    <a:srgbClr val="FF0000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ทุกหน่วยบริการ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b="1" dirty="0">
                  <a:solidFill>
                    <a:srgbClr val="FF0000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2. จัดรูปแบบบริการผู้ป่วย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b="1" dirty="0">
                  <a:solidFill>
                    <a:srgbClr val="FF0000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3. มีระบบบริการต่อเนื่องส่งยาถึงบ้าน</a:t>
              </a:r>
              <a:endParaRPr lang="en-US" sz="1200" b="1" dirty="0">
                <a:solidFill>
                  <a:srgbClr val="FF0000"/>
                </a:solidFill>
                <a:latin typeface="TH SarabunPSK" pitchFamily="34" charset="-34"/>
                <a:ea typeface="TH Sarabun New" charset="0"/>
                <a:cs typeface="TH SarabunPSK" pitchFamily="34" charset="-34"/>
              </a:endParaRP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rgbClr val="FF0000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4. </a:t>
              </a:r>
              <a:r>
                <a:rPr lang="th-TH" sz="1200" b="1" dirty="0">
                  <a:solidFill>
                    <a:srgbClr val="FF0000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มีกระบวนการเรียกเก็บค่าบริการ กองทุนต่าง ๆ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A050DA6-FFC5-9156-6833-BE9D2D585F80}"/>
                </a:ext>
              </a:extLst>
            </p:cNvPr>
            <p:cNvSpPr/>
            <p:nvPr/>
          </p:nvSpPr>
          <p:spPr>
            <a:xfrm>
              <a:off x="1485948" y="5542391"/>
              <a:ext cx="2476417" cy="48977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th-TH" sz="120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แพทย์ พยาบาล เจ้าหน้าที่ </a:t>
              </a:r>
              <a:r>
                <a:rPr lang="en-US" sz="120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IT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50EA23C-4701-773B-6EB9-B7809E6481F0}"/>
                </a:ext>
              </a:extLst>
            </p:cNvPr>
            <p:cNvSpPr/>
            <p:nvPr/>
          </p:nvSpPr>
          <p:spPr>
            <a:xfrm>
              <a:off x="1485948" y="5110973"/>
              <a:ext cx="2476418" cy="3720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th-TH" sz="120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งบประมาณหน่วยบริการ</a:t>
              </a:r>
              <a:endParaRPr lang="x-none" sz="1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0588B77-972A-B52A-8898-1A06B62A9A66}"/>
                </a:ext>
              </a:extLst>
            </p:cNvPr>
            <p:cNvSpPr/>
            <p:nvPr/>
          </p:nvSpPr>
          <p:spPr>
            <a:xfrm>
              <a:off x="1485948" y="6096236"/>
              <a:ext cx="2476417" cy="48977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ทุกโรงพยาบาลในจังหวัด</a:t>
              </a:r>
              <a:endParaRPr lang="x-none" sz="1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70E1731E-E1CE-8D7F-637E-359DF3B79661}"/>
                </a:ext>
              </a:extLst>
            </p:cNvPr>
            <p:cNvSpPr/>
            <p:nvPr/>
          </p:nvSpPr>
          <p:spPr>
            <a:xfrm>
              <a:off x="4026556" y="1912213"/>
              <a:ext cx="756580" cy="133683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858315E2-A764-0264-A7F4-405725D63B84}"/>
                </a:ext>
              </a:extLst>
            </p:cNvPr>
            <p:cNvSpPr/>
            <p:nvPr/>
          </p:nvSpPr>
          <p:spPr>
            <a:xfrm>
              <a:off x="4034104" y="3306565"/>
              <a:ext cx="736208" cy="478248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4B97510-B53D-1D63-D81E-F8619F5A9242}"/>
                </a:ext>
              </a:extLst>
            </p:cNvPr>
            <p:cNvSpPr/>
            <p:nvPr/>
          </p:nvSpPr>
          <p:spPr>
            <a:xfrm>
              <a:off x="4026556" y="3851055"/>
              <a:ext cx="741483" cy="49273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5A384E34-9641-9189-2916-751CB0F63FC5}"/>
                </a:ext>
              </a:extLst>
            </p:cNvPr>
            <p:cNvSpPr/>
            <p:nvPr/>
          </p:nvSpPr>
          <p:spPr>
            <a:xfrm>
              <a:off x="4034104" y="4400197"/>
              <a:ext cx="741484" cy="61021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EAC8090A-20FD-0C58-8F4E-46E75472DF2B}"/>
                </a:ext>
              </a:extLst>
            </p:cNvPr>
            <p:cNvSpPr/>
            <p:nvPr/>
          </p:nvSpPr>
          <p:spPr>
            <a:xfrm>
              <a:off x="4034104" y="5109727"/>
              <a:ext cx="733447" cy="37843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859DF38-F15F-BF5D-5FCA-FAA6234B049C}"/>
                </a:ext>
              </a:extLst>
            </p:cNvPr>
            <p:cNvSpPr/>
            <p:nvPr/>
          </p:nvSpPr>
          <p:spPr>
            <a:xfrm>
              <a:off x="4034104" y="5542391"/>
              <a:ext cx="738742" cy="48977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80E16E5A-E4CF-1D72-130C-47040F6943DB}"/>
                </a:ext>
              </a:extLst>
            </p:cNvPr>
            <p:cNvSpPr/>
            <p:nvPr/>
          </p:nvSpPr>
          <p:spPr>
            <a:xfrm>
              <a:off x="4041642" y="6094210"/>
              <a:ext cx="733447" cy="48977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6BA2024F-DF5D-2CB1-1656-F4C9505FC61F}"/>
                </a:ext>
              </a:extLst>
            </p:cNvPr>
            <p:cNvSpPr/>
            <p:nvPr/>
          </p:nvSpPr>
          <p:spPr>
            <a:xfrm>
              <a:off x="5004531" y="3361279"/>
              <a:ext cx="2424788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7313" indent="-87313">
                <a:defRPr/>
              </a:pPr>
              <a:r>
                <a:rPr lang="th-TH" sz="140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ทีม แพทย์ พยาบาล เจ้าหน้าที่ </a:t>
              </a:r>
              <a:r>
                <a:rPr lang="en-US" sz="140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IT</a:t>
              </a:r>
              <a:endParaRPr lang="x-none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338DBCF-919A-A61D-778B-090CDA0BE29D}"/>
                </a:ext>
              </a:extLst>
            </p:cNvPr>
            <p:cNvSpPr/>
            <p:nvPr/>
          </p:nvSpPr>
          <p:spPr>
            <a:xfrm>
              <a:off x="5014715" y="3910421"/>
              <a:ext cx="2424788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7313" indent="-87313">
                <a:defRPr/>
              </a:pPr>
              <a:r>
                <a:rPr lang="th-TH" sz="11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ข้อมูลจาก </a:t>
              </a:r>
              <a:r>
                <a:rPr lang="en-US" sz="11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HDC </a:t>
              </a:r>
              <a:r>
                <a:rPr lang="th-TH" sz="11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แฟ้ม </a:t>
              </a:r>
              <a:r>
                <a:rPr lang="en-US" sz="11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service </a:t>
              </a:r>
              <a:r>
                <a:rPr lang="th-TH" sz="11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รหัสบริการ 5</a:t>
              </a:r>
              <a:endParaRPr lang="x-none" sz="11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87313" indent="-87313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10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2. รพ.ที่ลงทะเบียนให้บริการการแพทย์ทางไกลกับ สปสช.</a:t>
              </a:r>
              <a:endParaRPr lang="x-none" sz="11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1FA8DBAA-6CA1-1E75-6171-DDA61DC9479C}"/>
                </a:ext>
              </a:extLst>
            </p:cNvPr>
            <p:cNvSpPr/>
            <p:nvPr/>
          </p:nvSpPr>
          <p:spPr>
            <a:xfrm>
              <a:off x="5004531" y="2036081"/>
              <a:ext cx="2424788" cy="127084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7313" indent="-87313" eaLnBrk="1" fontAlgn="auto" hangingPunct="1">
                <a:spcBef>
                  <a:spcPts val="0"/>
                </a:spcBef>
                <a:spcAft>
                  <a:spcPts val="0"/>
                </a:spcAft>
                <a:buFontTx/>
                <a:buChar char="-"/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ทุกโรงพยาบาลมีระบบการแพทย์ทางไกลแบบ </a:t>
              </a:r>
              <a:r>
                <a:rPr lang="en-US" sz="14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B to B</a:t>
              </a:r>
            </a:p>
            <a:p>
              <a:pPr marL="87313" indent="-87313" eaLnBrk="1" fontAlgn="auto" hangingPunct="1">
                <a:spcBef>
                  <a:spcPts val="0"/>
                </a:spcBef>
                <a:spcAft>
                  <a:spcPts val="0"/>
                </a:spcAft>
                <a:buFontTx/>
                <a:buChar char="-"/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โรงพยาบาลอย่าง 3 แห่งมีระบบบริการการแพทย์ทางไกลแบบ </a:t>
              </a:r>
              <a:r>
                <a:rPr lang="en-US" sz="14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B to C</a:t>
              </a:r>
              <a:endParaRPr lang="th-TH" sz="1400" b="1" dirty="0">
                <a:solidFill>
                  <a:prstClr val="black"/>
                </a:solidFill>
                <a:latin typeface="TH SarabunPSK" pitchFamily="34" charset="-34"/>
                <a:ea typeface="TH Sarabun New" charset="0"/>
                <a:cs typeface="TH SarabunPSK" pitchFamily="34" charset="-3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9E84CDB4-C160-2C77-6DE3-02877C04FE4C}"/>
                </a:ext>
              </a:extLst>
            </p:cNvPr>
            <p:cNvSpPr/>
            <p:nvPr/>
          </p:nvSpPr>
          <p:spPr>
            <a:xfrm>
              <a:off x="5019805" y="4464266"/>
              <a:ext cx="2427119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7313" indent="-87313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A54C935D-4B21-71E5-62D7-0E823699AE32}"/>
                </a:ext>
              </a:extLst>
            </p:cNvPr>
            <p:cNvSpPr/>
            <p:nvPr/>
          </p:nvSpPr>
          <p:spPr>
            <a:xfrm>
              <a:off x="5024898" y="5556762"/>
              <a:ext cx="2404421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5725" indent="-8572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E45977B2-C447-D3A2-155D-9D35A6C3358E}"/>
                </a:ext>
              </a:extLst>
            </p:cNvPr>
            <p:cNvSpPr/>
            <p:nvPr/>
          </p:nvSpPr>
          <p:spPr>
            <a:xfrm>
              <a:off x="5024899" y="5007620"/>
              <a:ext cx="2422026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4592252E-50CA-C94B-3B38-730341486CBC}"/>
                </a:ext>
              </a:extLst>
            </p:cNvPr>
            <p:cNvSpPr/>
            <p:nvPr/>
          </p:nvSpPr>
          <p:spPr>
            <a:xfrm>
              <a:off x="5024898" y="6110607"/>
              <a:ext cx="2413317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7313" indent="-87313" eaLnBrk="1" fontAlgn="auto" hangingPunct="1">
                <a:spcBef>
                  <a:spcPts val="0"/>
                </a:spcBef>
                <a:spcAft>
                  <a:spcPts val="0"/>
                </a:spcAft>
                <a:buFontTx/>
                <a:buChar char="-"/>
                <a:defRPr/>
              </a:pPr>
              <a:endPara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19A9209F-B1E6-6E62-A332-671E2B588388}"/>
                </a:ext>
              </a:extLst>
            </p:cNvPr>
            <p:cNvSpPr/>
            <p:nvPr/>
          </p:nvSpPr>
          <p:spPr>
            <a:xfrm>
              <a:off x="7493405" y="2033120"/>
              <a:ext cx="813095" cy="125647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71CEE1F8-5515-4E91-52D9-291A832D24A9}"/>
                </a:ext>
              </a:extLst>
            </p:cNvPr>
            <p:cNvSpPr/>
            <p:nvPr/>
          </p:nvSpPr>
          <p:spPr>
            <a:xfrm>
              <a:off x="7493405" y="3361279"/>
              <a:ext cx="815857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547F4941-B646-C9D0-2CCF-B4E6A8DDF966}"/>
                </a:ext>
              </a:extLst>
            </p:cNvPr>
            <p:cNvSpPr/>
            <p:nvPr/>
          </p:nvSpPr>
          <p:spPr>
            <a:xfrm>
              <a:off x="7491134" y="3913098"/>
              <a:ext cx="815856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D6B89A91-BDA3-1D33-49F8-95BFFE90D533}"/>
                </a:ext>
              </a:extLst>
            </p:cNvPr>
            <p:cNvSpPr/>
            <p:nvPr/>
          </p:nvSpPr>
          <p:spPr>
            <a:xfrm>
              <a:off x="7491132" y="4462928"/>
              <a:ext cx="815857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26B2E180-95C6-BAE9-DFD1-11FA35E8D136}"/>
                </a:ext>
              </a:extLst>
            </p:cNvPr>
            <p:cNvSpPr/>
            <p:nvPr/>
          </p:nvSpPr>
          <p:spPr>
            <a:xfrm>
              <a:off x="7490646" y="5012758"/>
              <a:ext cx="815856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39FBAFC8-1C12-0FC7-6CAC-07648898A9E5}"/>
                </a:ext>
              </a:extLst>
            </p:cNvPr>
            <p:cNvSpPr/>
            <p:nvPr/>
          </p:nvSpPr>
          <p:spPr>
            <a:xfrm>
              <a:off x="7495939" y="5556762"/>
              <a:ext cx="815857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B4A8E724-1315-869E-BBD4-B01BFAD9298B}"/>
                </a:ext>
              </a:extLst>
            </p:cNvPr>
            <p:cNvSpPr/>
            <p:nvPr/>
          </p:nvSpPr>
          <p:spPr>
            <a:xfrm>
              <a:off x="7511606" y="6108581"/>
              <a:ext cx="802434" cy="4897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F6468D73-A645-9256-D3C5-E698712AC651}"/>
                </a:ext>
              </a:extLst>
            </p:cNvPr>
            <p:cNvSpPr/>
            <p:nvPr/>
          </p:nvSpPr>
          <p:spPr>
            <a:xfrm>
              <a:off x="187888" y="1815765"/>
              <a:ext cx="1242897" cy="145946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Service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Delivery</a:t>
              </a: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3FD8191B-BC17-251B-E565-A9A059F459FA}"/>
                </a:ext>
              </a:extLst>
            </p:cNvPr>
            <p:cNvSpPr/>
            <p:nvPr/>
          </p:nvSpPr>
          <p:spPr>
            <a:xfrm>
              <a:off x="194027" y="3346908"/>
              <a:ext cx="1242897" cy="4897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x-none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Workforce</a:t>
              </a: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5E4249EA-C814-E53A-2878-7F8CD24C82A5}"/>
                </a:ext>
              </a:extLst>
            </p:cNvPr>
            <p:cNvSpPr/>
            <p:nvPr/>
          </p:nvSpPr>
          <p:spPr>
            <a:xfrm>
              <a:off x="187887" y="3895262"/>
              <a:ext cx="1242897" cy="4897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x-none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Data &amp; IT</a:t>
              </a: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35E2C8DA-CF43-02C4-E336-90D8B3A2AC0B}"/>
                </a:ext>
              </a:extLst>
            </p:cNvPr>
            <p:cNvSpPr/>
            <p:nvPr/>
          </p:nvSpPr>
          <p:spPr>
            <a:xfrm>
              <a:off x="194027" y="4456721"/>
              <a:ext cx="1242897" cy="4897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x-none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Supply</a:t>
              </a: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AF122847-F3C1-DDF7-9AC8-8642D4BB4BEF}"/>
                </a:ext>
              </a:extLst>
            </p:cNvPr>
            <p:cNvSpPr/>
            <p:nvPr/>
          </p:nvSpPr>
          <p:spPr>
            <a:xfrm>
              <a:off x="187888" y="5016067"/>
              <a:ext cx="1256624" cy="4897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x-none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Finance</a:t>
              </a: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AAD525F1-C56E-3659-B968-6CF8AE789F7F}"/>
                </a:ext>
              </a:extLst>
            </p:cNvPr>
            <p:cNvSpPr/>
            <p:nvPr/>
          </p:nvSpPr>
          <p:spPr>
            <a:xfrm>
              <a:off x="187887" y="5542391"/>
              <a:ext cx="1242897" cy="4897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x-none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Governance</a:t>
              </a: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8CE5AA24-62D8-EDAD-5E46-02AB72A72098}"/>
                </a:ext>
              </a:extLst>
            </p:cNvPr>
            <p:cNvSpPr/>
            <p:nvPr/>
          </p:nvSpPr>
          <p:spPr>
            <a:xfrm>
              <a:off x="187887" y="6094210"/>
              <a:ext cx="1242897" cy="4897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x-none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Participation</a:t>
              </a: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5148DB09-2CCB-A76E-4A5E-B68BB67B3788}"/>
                </a:ext>
              </a:extLst>
            </p:cNvPr>
            <p:cNvSpPr/>
            <p:nvPr/>
          </p:nvSpPr>
          <p:spPr>
            <a:xfrm>
              <a:off x="8540840" y="3344882"/>
              <a:ext cx="2443397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defRPr/>
              </a:pPr>
              <a:r>
                <a:rPr lang="th-TH" sz="120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ทีม แพทย์ พยาบาล เจ้าหน้าที่ </a:t>
              </a:r>
              <a:r>
                <a:rPr lang="en-US" sz="120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IT</a:t>
              </a:r>
              <a:endParaRPr lang="th-TH" sz="1200" dirty="0">
                <a:solidFill>
                  <a:prstClr val="black"/>
                </a:solidFill>
                <a:latin typeface="TH SarabunPSK" pitchFamily="34" charset="-34"/>
                <a:ea typeface="TH Sarabun New" charset="0"/>
                <a:cs typeface="TH SarabunPSK" pitchFamily="34" charset="-34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F04EBF62-011E-23B8-E2A9-93ACABA19D70}"/>
                </a:ext>
              </a:extLst>
            </p:cNvPr>
            <p:cNvSpPr/>
            <p:nvPr/>
          </p:nvSpPr>
          <p:spPr>
            <a:xfrm>
              <a:off x="8551024" y="3894024"/>
              <a:ext cx="2433213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defRPr/>
              </a:pPr>
              <a:r>
                <a:rPr lang="th-TH" sz="11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ข้อมูลจาก </a:t>
              </a:r>
              <a:r>
                <a:rPr lang="en-US" sz="11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HDC </a:t>
              </a:r>
              <a:r>
                <a:rPr lang="th-TH" sz="11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แฟ้ม </a:t>
              </a:r>
              <a:r>
                <a:rPr lang="en-US" sz="11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service </a:t>
              </a:r>
              <a:r>
                <a:rPr lang="th-TH" sz="11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รหัสบริการ 5</a:t>
              </a:r>
            </a:p>
            <a:p>
              <a:pPr>
                <a:defRPr/>
              </a:pPr>
              <a:r>
                <a:rPr lang="th-TH" sz="11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2. รพ.ที่ลงทะเบียนให้บริการการแพทย์ทางไกลกับ สปสช.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B506B66F-D8CA-EBE2-3EB0-03A43EEF49AD}"/>
                </a:ext>
              </a:extLst>
            </p:cNvPr>
            <p:cNvSpPr/>
            <p:nvPr/>
          </p:nvSpPr>
          <p:spPr>
            <a:xfrm>
              <a:off x="8551025" y="2019685"/>
              <a:ext cx="2424788" cy="122968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1. โรงพยาบาลทุกแห่งสามารถบริการการแพทย์ทางไกลได้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ea typeface="TH Sarabun New" charset="0"/>
                  <a:cs typeface="TH SarabunPSK" pitchFamily="34" charset="-34"/>
                </a:rPr>
                <a:t>2. ประชาชนได้รับบริการการแพทย์ทางไกลอย่างน้อย 3500 ครั้ง</a:t>
              </a:r>
              <a:endParaRPr lang="en-US" sz="1400" b="1" dirty="0">
                <a:solidFill>
                  <a:prstClr val="black"/>
                </a:solidFill>
                <a:latin typeface="TH SarabunPSK" pitchFamily="34" charset="-34"/>
                <a:ea typeface="TH Sarabun New" charset="0"/>
                <a:cs typeface="TH SarabunPSK" pitchFamily="34" charset="-34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202A6346-1E27-C246-1DE6-278A25E65AA3}"/>
                </a:ext>
              </a:extLst>
            </p:cNvPr>
            <p:cNvSpPr/>
            <p:nvPr/>
          </p:nvSpPr>
          <p:spPr>
            <a:xfrm>
              <a:off x="8556116" y="4447869"/>
              <a:ext cx="2419698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7313" indent="-87313" eaLnBrk="1" fontAlgn="auto" hangingPunct="1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lang="en-US" sz="1400" b="1" dirty="0">
                <a:solidFill>
                  <a:prstClr val="black"/>
                </a:solidFill>
                <a:latin typeface="TH SarabunPSK" pitchFamily="34" charset="-34"/>
                <a:ea typeface="TH Sarabun New" charset="0"/>
                <a:cs typeface="TH SarabunPSK" pitchFamily="34" charset="-34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2E1D8DA3-67A0-923C-5C89-B6B4736B5DF1}"/>
                </a:ext>
              </a:extLst>
            </p:cNvPr>
            <p:cNvSpPr/>
            <p:nvPr/>
          </p:nvSpPr>
          <p:spPr>
            <a:xfrm>
              <a:off x="8561208" y="5540365"/>
              <a:ext cx="2404421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AA3E545B-87FD-DB7E-6BB0-B4B3F6D34DA2}"/>
                </a:ext>
              </a:extLst>
            </p:cNvPr>
            <p:cNvSpPr/>
            <p:nvPr/>
          </p:nvSpPr>
          <p:spPr>
            <a:xfrm>
              <a:off x="8561209" y="4991223"/>
              <a:ext cx="2413318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58D52165-4285-9E2F-BB9E-EA3312F801C8}"/>
                </a:ext>
              </a:extLst>
            </p:cNvPr>
            <p:cNvSpPr/>
            <p:nvPr/>
          </p:nvSpPr>
          <p:spPr>
            <a:xfrm>
              <a:off x="8561208" y="6094210"/>
              <a:ext cx="2413317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56168049-0129-B517-5D3C-F89119AE3F0D}"/>
                </a:ext>
              </a:extLst>
            </p:cNvPr>
            <p:cNvSpPr/>
            <p:nvPr/>
          </p:nvSpPr>
          <p:spPr>
            <a:xfrm>
              <a:off x="11019461" y="2019683"/>
              <a:ext cx="823349" cy="12535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BED14218-D709-9EB0-180F-CA395E31247F}"/>
                </a:ext>
              </a:extLst>
            </p:cNvPr>
            <p:cNvSpPr/>
            <p:nvPr/>
          </p:nvSpPr>
          <p:spPr>
            <a:xfrm>
              <a:off x="11019461" y="3344882"/>
              <a:ext cx="826112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1F467114-0345-C4A6-9A61-D77C98BF675C}"/>
                </a:ext>
              </a:extLst>
            </p:cNvPr>
            <p:cNvSpPr/>
            <p:nvPr/>
          </p:nvSpPr>
          <p:spPr>
            <a:xfrm>
              <a:off x="11027444" y="3896701"/>
              <a:ext cx="815855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603F97A2-7E24-3959-9996-DABC6C44D2A7}"/>
                </a:ext>
              </a:extLst>
            </p:cNvPr>
            <p:cNvSpPr/>
            <p:nvPr/>
          </p:nvSpPr>
          <p:spPr>
            <a:xfrm>
              <a:off x="11024526" y="4446531"/>
              <a:ext cx="818773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D0453260-00F1-7AE9-3405-922B913D5047}"/>
                </a:ext>
              </a:extLst>
            </p:cNvPr>
            <p:cNvSpPr/>
            <p:nvPr/>
          </p:nvSpPr>
          <p:spPr>
            <a:xfrm>
              <a:off x="11026956" y="4996361"/>
              <a:ext cx="815856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683B2F75-D807-9B33-022F-F348E1AB20EE}"/>
                </a:ext>
              </a:extLst>
            </p:cNvPr>
            <p:cNvSpPr/>
            <p:nvPr/>
          </p:nvSpPr>
          <p:spPr>
            <a:xfrm>
              <a:off x="11026957" y="5540365"/>
              <a:ext cx="821150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0B29283E-7F7F-C2B1-BE48-3CEAFD506E67}"/>
                </a:ext>
              </a:extLst>
            </p:cNvPr>
            <p:cNvSpPr/>
            <p:nvPr/>
          </p:nvSpPr>
          <p:spPr>
            <a:xfrm>
              <a:off x="11026956" y="6092184"/>
              <a:ext cx="823393" cy="48977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57B9EE87-76D8-C344-6995-2C886F44CAAA}"/>
                </a:ext>
              </a:extLst>
            </p:cNvPr>
            <p:cNvSpPr/>
            <p:nvPr/>
          </p:nvSpPr>
          <p:spPr>
            <a:xfrm>
              <a:off x="1484189" y="1759597"/>
              <a:ext cx="2424787" cy="24649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มาตรการ</a:t>
              </a:r>
              <a:r>
                <a:rPr lang="en-US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การสนับสนุน จากส่วนกลาง</a:t>
              </a:r>
              <a:endParaRPr lang="x-none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2F792842-4024-0519-94AF-45D4E2DD29F8}"/>
                </a:ext>
              </a:extLst>
            </p:cNvPr>
            <p:cNvSpPr/>
            <p:nvPr/>
          </p:nvSpPr>
          <p:spPr>
            <a:xfrm>
              <a:off x="3962380" y="1762726"/>
              <a:ext cx="823350" cy="25082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ส่วนพื้นที่</a:t>
              </a:r>
              <a:endParaRPr lang="x-none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10136E6E-DE99-AC4B-CF80-BFAC6916F224}"/>
                </a:ext>
              </a:extLst>
            </p:cNvPr>
            <p:cNvSpPr/>
            <p:nvPr/>
          </p:nvSpPr>
          <p:spPr>
            <a:xfrm>
              <a:off x="5024898" y="1761585"/>
              <a:ext cx="2424787" cy="24649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มาตรการ</a:t>
              </a:r>
              <a:r>
                <a:rPr lang="en-US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การสนับสนุน จากส่วนกลาง</a:t>
              </a:r>
              <a:endParaRPr lang="x-none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015DD4C2-3A65-1A3B-0C6B-499E41006567}"/>
                </a:ext>
              </a:extLst>
            </p:cNvPr>
            <p:cNvSpPr/>
            <p:nvPr/>
          </p:nvSpPr>
          <p:spPr>
            <a:xfrm>
              <a:off x="7493405" y="1765543"/>
              <a:ext cx="823350" cy="25082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ส่วนพื้นที่</a:t>
              </a:r>
              <a:endParaRPr lang="x-none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39134DC6-050E-F4EF-EBDB-9476112606A5}"/>
                </a:ext>
              </a:extLst>
            </p:cNvPr>
            <p:cNvSpPr/>
            <p:nvPr/>
          </p:nvSpPr>
          <p:spPr>
            <a:xfrm>
              <a:off x="11019460" y="1740923"/>
              <a:ext cx="823350" cy="25082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ส่วนพื้นที่</a:t>
              </a:r>
              <a:endParaRPr lang="x-none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5DAB444A-F840-46EC-60F8-A2A926856E1B}"/>
                </a:ext>
              </a:extLst>
            </p:cNvPr>
            <p:cNvSpPr/>
            <p:nvPr/>
          </p:nvSpPr>
          <p:spPr>
            <a:xfrm>
              <a:off x="8543098" y="1751725"/>
              <a:ext cx="2424787" cy="24649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มาตรการ</a:t>
              </a:r>
              <a:r>
                <a:rPr lang="en-US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การสนับสนุน จากส่วนกลาง</a:t>
              </a:r>
              <a:endParaRPr lang="x-none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019B255-C121-3F74-92F2-8ABCDA5E6220}"/>
                </a:ext>
              </a:extLst>
            </p:cNvPr>
            <p:cNvSpPr/>
            <p:nvPr/>
          </p:nvSpPr>
          <p:spPr>
            <a:xfrm>
              <a:off x="8522239" y="1112959"/>
              <a:ext cx="3320571" cy="578819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th-TH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จำนวนผู้ป่วยนอกลดลงร้อยละ 50 </a:t>
              </a:r>
              <a:r>
                <a:rPr lang="en-US" sz="20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%</a:t>
              </a:r>
              <a:endParaRPr lang="x-none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F752ED14-CFBD-B739-916C-286B25841171}"/>
                </a:ext>
              </a:extLst>
            </p:cNvPr>
            <p:cNvSpPr/>
            <p:nvPr/>
          </p:nvSpPr>
          <p:spPr>
            <a:xfrm>
              <a:off x="1475765" y="4404410"/>
              <a:ext cx="2488670" cy="63908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15888" indent="-115888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th-TH" sz="105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อุปกรณ์คอมพิวเตอร์ กล้อง </a:t>
              </a:r>
              <a:r>
                <a:rPr lang="en-US" sz="105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web cam </a:t>
              </a:r>
              <a:r>
                <a:rPr lang="th-TH" sz="1050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ระบบเสียง</a:t>
              </a:r>
              <a:endParaRPr lang="x-none" sz="105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6383834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761</TotalTime>
  <Words>1597</Words>
  <Application>Microsoft Office PowerPoint</Application>
  <PresentationFormat>แบบจอกว้าง</PresentationFormat>
  <Paragraphs>164</Paragraphs>
  <Slides>9</Slides>
  <Notes>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9</vt:i4>
      </vt:variant>
    </vt:vector>
  </HeadingPairs>
  <TitlesOfParts>
    <vt:vector size="17" baseType="lpstr">
      <vt:lpstr>Adobe Caslon Pro Bold</vt:lpstr>
      <vt:lpstr>Arial</vt:lpstr>
      <vt:lpstr>Calibri</vt:lpstr>
      <vt:lpstr>Calibri Light</vt:lpstr>
      <vt:lpstr>supermarket</vt:lpstr>
      <vt:lpstr>TH Sarabun New</vt:lpstr>
      <vt:lpstr>TH SarabunPSK</vt:lpstr>
      <vt:lpstr>ธีมของ Office</vt:lpstr>
      <vt:lpstr>งานนำเสนอ PowerPoint</vt:lpstr>
      <vt:lpstr>การดำเนินงานตัวชี้วัดเชียงราย   1.ร้อยละของจังหวัดที่ประชาชนไทย มี ดิจิทัลไอดี เพื่อการเข้าถึงระบบบริการสุขภาพแบบไร้รอยต่อ DID</vt:lpstr>
      <vt:lpstr>งานนำเสนอ PowerPoint</vt:lpstr>
      <vt:lpstr>การดำเนินงานตัวชี้วัดเชียงราย   2.จังหวัดที่มีบริการการแพทย์ทางไกลตามเกณฑ์ที่กำหนดTelemedicine</vt:lpstr>
      <vt:lpstr>43 แฟ้ม Service </vt:lpstr>
      <vt:lpstr>มาตรการดำเนินการตัวชี้วัดการบริการการแพทย์ทางไกล Telemedicine  กระทรวงสาธารณสุขปีงบประมาณ 2566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HP</dc:creator>
  <cp:lastModifiedBy>jakawan yu</cp:lastModifiedBy>
  <cp:revision>122</cp:revision>
  <cp:lastPrinted>2022-12-21T07:52:16Z</cp:lastPrinted>
  <dcterms:created xsi:type="dcterms:W3CDTF">2022-12-20T03:00:12Z</dcterms:created>
  <dcterms:modified xsi:type="dcterms:W3CDTF">2023-02-07T02:31:19Z</dcterms:modified>
</cp:coreProperties>
</file>