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5"/>
  </p:notesMasterIdLst>
  <p:sldIdLst>
    <p:sldId id="291" r:id="rId2"/>
    <p:sldId id="296" r:id="rId3"/>
    <p:sldId id="297" r:id="rId4"/>
  </p:sldIdLst>
  <p:sldSz cx="12192000" cy="6858000"/>
  <p:notesSz cx="7019925" cy="9305925"/>
  <p:embeddedFontLst>
    <p:embeddedFont>
      <p:font typeface="Calibri" panose="020F0502020204030204" pitchFamily="34" charset="0"/>
      <p:regular r:id="rId6"/>
      <p:bold r:id="rId7"/>
      <p:italic r:id="rId8"/>
      <p:boldItalic r:id="rId9"/>
    </p:embeddedFont>
    <p:embeddedFont>
      <p:font typeface="Calibri Light" panose="020F0302020204030204" pitchFamily="34" charset="0"/>
      <p:regular r:id="rId10"/>
      <p:italic r:id="rId11"/>
    </p:embeddedFont>
    <p:embeddedFont>
      <p:font typeface="TH SarabunPSK" panose="020B0500040200020003" pitchFamily="34" charset="-34"/>
      <p:regular r:id="rId12"/>
      <p:bold r:id="rId13"/>
      <p:italic r:id="rId14"/>
      <p:boldItalic r:id="rId15"/>
    </p:embeddedFont>
  </p:embeddedFontLst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CCFF"/>
    <a:srgbClr val="0000FF"/>
    <a:srgbClr val="EF9F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450" autoAdjust="0"/>
    <p:restoredTop sz="94660"/>
  </p:normalViewPr>
  <p:slideViewPr>
    <p:cSldViewPr snapToGrid="0">
      <p:cViewPr varScale="1">
        <p:scale>
          <a:sx n="90" d="100"/>
          <a:sy n="90" d="100"/>
        </p:scale>
        <p:origin x="4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font" Target="fonts/font8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2.fntdata"/><Relationship Id="rId12" Type="http://schemas.openxmlformats.org/officeDocument/2006/relationships/font" Target="fonts/font7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font" Target="fonts/font6.fntdata"/><Relationship Id="rId5" Type="http://schemas.openxmlformats.org/officeDocument/2006/relationships/notesMaster" Target="notesMasters/notesMaster1.xml"/><Relationship Id="rId15" Type="http://schemas.openxmlformats.org/officeDocument/2006/relationships/font" Target="fonts/font10.fntdata"/><Relationship Id="rId10" Type="http://schemas.openxmlformats.org/officeDocument/2006/relationships/font" Target="fonts/font5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font" Target="fonts/font4.fntdata"/><Relationship Id="rId14" Type="http://schemas.openxmlformats.org/officeDocument/2006/relationships/font" Target="fonts/font9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1968" cy="466912"/>
          </a:xfrm>
          <a:prstGeom prst="rect">
            <a:avLst/>
          </a:prstGeom>
        </p:spPr>
        <p:txBody>
          <a:bodyPr vert="horz" lIns="93287" tIns="46644" rIns="93287" bIns="46644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976333" y="0"/>
            <a:ext cx="3041968" cy="466912"/>
          </a:xfrm>
          <a:prstGeom prst="rect">
            <a:avLst/>
          </a:prstGeom>
        </p:spPr>
        <p:txBody>
          <a:bodyPr vert="horz" lIns="93287" tIns="46644" rIns="93287" bIns="46644" rtlCol="0"/>
          <a:lstStyle>
            <a:lvl1pPr algn="r">
              <a:defRPr sz="1200"/>
            </a:lvl1pPr>
          </a:lstStyle>
          <a:p>
            <a:fld id="{84BDC941-1102-4516-97CC-1668C04DACAB}" type="datetimeFigureOut">
              <a:rPr lang="en-US" smtClean="0"/>
              <a:t>2/6/2023</a:t>
            </a:fld>
            <a:endParaRPr lang="en-US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719138" y="1163638"/>
            <a:ext cx="5581650" cy="3140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287" tIns="46644" rIns="93287" bIns="46644" rtlCol="0" anchor="ctr"/>
          <a:lstStyle/>
          <a:p>
            <a:endParaRPr lang="en-US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701993" y="4478476"/>
            <a:ext cx="5615940" cy="3664208"/>
          </a:xfrm>
          <a:prstGeom prst="rect">
            <a:avLst/>
          </a:prstGeom>
        </p:spPr>
        <p:txBody>
          <a:bodyPr vert="horz" lIns="93287" tIns="46644" rIns="93287" bIns="46644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839014"/>
            <a:ext cx="3041968" cy="466911"/>
          </a:xfrm>
          <a:prstGeom prst="rect">
            <a:avLst/>
          </a:prstGeom>
        </p:spPr>
        <p:txBody>
          <a:bodyPr vert="horz" lIns="93287" tIns="46644" rIns="93287" bIns="46644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976333" y="8839014"/>
            <a:ext cx="3041968" cy="466911"/>
          </a:xfrm>
          <a:prstGeom prst="rect">
            <a:avLst/>
          </a:prstGeom>
        </p:spPr>
        <p:txBody>
          <a:bodyPr vert="horz" lIns="93287" tIns="46644" rIns="93287" bIns="46644" rtlCol="0" anchor="b"/>
          <a:lstStyle>
            <a:lvl1pPr algn="r">
              <a:defRPr sz="1200"/>
            </a:lvl1pPr>
          </a:lstStyle>
          <a:p>
            <a:fld id="{86514575-181B-49A4-BAF8-3FC99F2B9C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10950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838BD6-AAF4-EF65-4C01-D800FA6DD3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2FAB4E8-58E0-7F3D-717C-55C634D09C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27E742-45C3-EAB4-6E70-31C4AD855E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2FE0B-B2EF-43E7-B28D-FB761244E21F}" type="datetime1">
              <a:rPr lang="th-TH" smtClean="0"/>
              <a:t>06/02/66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967B7F-7CE4-0256-3759-86DADC8565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9D4BBB-CB8D-FD06-93F1-22F95252CD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AF37A-1117-407F-AB7C-4E54B16440A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788466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3D892A-F1F7-D79C-AEA1-1A5AC14C24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EE4272-CFCF-B41B-4072-811F6A34E5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BFCD83-E5BF-7D5F-14E8-108FE1A8C5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C1F04-6038-4EC0-BE63-87644D7AAF6B}" type="datetime1">
              <a:rPr lang="th-TH" smtClean="0"/>
              <a:t>06/02/66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80FCD7-4140-6EFC-2DD2-1A4F23BA6A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45579B-8187-3092-C06D-C590E5243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AF37A-1117-407F-AB7C-4E54B16440A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236790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B6172-2F6B-EDE8-0735-9BC370933D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B5655F-60FD-21E4-F529-4481D004A8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653388-E5DF-046E-20F3-8FF6E3B2C6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815D68-CB5B-429B-AB04-9EC19B6DCFCC}" type="datetime1">
              <a:rPr lang="th-TH" smtClean="0"/>
              <a:t>06/02/66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951B15-6EAC-D982-9808-E65439B4FF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6D9F8B-2097-7E90-AD28-3A0C0F67E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AF37A-1117-407F-AB7C-4E54B16440A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679285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205EA3-82E8-B408-5E7B-78C76271A0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F6FC-DCE5-DB23-F429-18918B41D2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8AB692F-2029-C743-8BA0-BA600493D5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4CD4BB-181D-CD03-63F4-A61BB110A2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84AE9-8F07-4CF7-828C-F6EA1847A993}" type="datetime1">
              <a:rPr lang="th-TH" smtClean="0"/>
              <a:t>06/02/66</a:t>
            </a:fld>
            <a:endParaRPr lang="th-T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208317-905A-1AEC-5AA0-7B0DD4D8E7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36E088-12E2-73C3-A77F-A8087BDB8E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AF37A-1117-407F-AB7C-4E54B16440A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6628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10333D-D224-FA64-B951-F2B2072902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A38B19-7CBE-2B3A-AA2F-F763C0D3BF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1160FE-8443-8CD0-57AF-77C98C586E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2B66FE3-8E4E-4C31-D94E-CB46AB699BC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F9B28BC-17BA-3139-F8E7-6E51B5C9141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32BC6F5-61B9-B93E-15F8-0E550C0C38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0A62B-C330-49A1-8B1D-D3C7260CC978}" type="datetime1">
              <a:rPr lang="th-TH" smtClean="0"/>
              <a:t>06/02/66</a:t>
            </a:fld>
            <a:endParaRPr lang="th-TH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CC4CB68-B912-C9A8-0136-DD93435744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AFC438D-7023-76E7-F292-70AA5DE4B3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AF37A-1117-407F-AB7C-4E54B16440A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73794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E49916-9134-5971-CE0D-9FDDF4F5E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DF7337-1A37-B7B0-9187-5993ED334B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30C16-7F3A-4127-8B8D-344009E1D754}" type="datetime1">
              <a:rPr lang="th-TH" smtClean="0"/>
              <a:t>06/02/66</a:t>
            </a:fld>
            <a:endParaRPr lang="th-TH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813DD6D-A653-9BF5-C839-D6DBC5D526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1D1B18-97E3-D3CA-BB86-A3A02190E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AF37A-1117-407F-AB7C-4E54B16440A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754217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BFF80EB-C482-C562-808C-A05BC658EB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DF19E-8B3B-4069-8BD5-9C92F16DF05B}" type="datetime1">
              <a:rPr lang="th-TH" smtClean="0"/>
              <a:t>06/02/66</a:t>
            </a:fld>
            <a:endParaRPr lang="th-TH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34E3461-8883-F17D-1E4E-2C80EF119B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84998F-1C1F-43C1-6FF4-3C4F09268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AF37A-1117-407F-AB7C-4E54B16440A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846577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4866C-D275-BA73-267C-0D624917F6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5626C3-D82A-F5EF-180F-B4C190F1C8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1199FCE-8C01-3CF0-A48C-DDBA7621B3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26D501-2279-9921-4342-E4658E51DE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731CB-CC7B-446E-8574-669DD98C1C32}" type="datetime1">
              <a:rPr lang="th-TH" smtClean="0"/>
              <a:t>06/02/66</a:t>
            </a:fld>
            <a:endParaRPr lang="th-T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84A463-5901-7652-5FEE-A0CD75B83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196249-BA5E-F78B-9A30-01C3027308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AF37A-1117-407F-AB7C-4E54B16440A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383867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8C2BEA-4CA7-0424-85C7-C4BD643884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5B11BC7-502A-7A58-2741-52BF8AA56E7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C6354D-2829-C3C2-E918-98FFAB19EE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B2E65C-7797-1AEA-AD75-C3A0B8BFBD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09A1C-63A4-463D-AB9D-4945E34901A3}" type="datetime1">
              <a:rPr lang="th-TH" smtClean="0"/>
              <a:t>06/02/66</a:t>
            </a:fld>
            <a:endParaRPr lang="th-T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4351E5-D034-1670-F9CA-A0A5CB5C9A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BAFE96-81E6-6C2A-10FF-991A98F8CD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AF37A-1117-407F-AB7C-4E54B16440A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793519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D87DD1-4854-F325-004B-6382C62CFD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C5659A-7BB2-3A69-6C4D-D6FF21CB18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4BFD48-26DB-35EA-F123-5217D518BC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9710E-34D4-4BDA-9A03-EDEF2CA42FE4}" type="datetime1">
              <a:rPr lang="th-TH" smtClean="0"/>
              <a:t>06/02/66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B983FA-600A-453E-8F76-0F159B2F84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F30A08-118A-64EB-2870-53226A538A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AF37A-1117-407F-AB7C-4E54B16440A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846852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A35AD96-2C67-672E-9B46-5F41E9445F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431D99E-6EC8-23A7-5B86-2B130FED23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10902B-B283-3FF6-A70F-6B6023AE4D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436BE-489C-47D9-9C65-60C117F11C03}" type="datetime1">
              <a:rPr lang="th-TH" smtClean="0"/>
              <a:t>06/02/66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0E4BB3-EC47-5553-32A0-DCD01595E5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8C5417-FE10-56E7-163E-BDD67A542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AF37A-1117-407F-AB7C-4E54B16440A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522158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9A35B7D-403C-7D11-DDCB-AB72504AD3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8A7849-11DE-458C-A786-ACED1DB078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CE255C-D1CC-CD97-18D8-F2893B29BA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FD08FD-2AE9-43D5-B619-667B0776C0DE}" type="datetime1">
              <a:rPr lang="th-TH" smtClean="0"/>
              <a:t>06/02/66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769E93-6B89-8E8F-752D-3D9B43BF083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8BE7F8-B4FF-9362-4B35-CF8B6537A3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BAF37A-1117-407F-AB7C-4E54B16440A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43695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รูปภาพ 7">
            <a:extLst>
              <a:ext uri="{FF2B5EF4-FFF2-40B4-BE49-F238E27FC236}">
                <a16:creationId xmlns:a16="http://schemas.microsoft.com/office/drawing/2014/main" id="{47ECF734-12A3-1215-8E3E-C10FF3DBCF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2"/>
            <a:ext cx="6858002" cy="12192001"/>
          </a:xfrm>
          <a:prstGeom prst="rect">
            <a:avLst/>
          </a:prstGeom>
        </p:spPr>
      </p:pic>
      <p:sp>
        <p:nvSpPr>
          <p:cNvPr id="15" name="กล่องข้อความ 14">
            <a:extLst>
              <a:ext uri="{FF2B5EF4-FFF2-40B4-BE49-F238E27FC236}">
                <a16:creationId xmlns:a16="http://schemas.microsoft.com/office/drawing/2014/main" id="{66BB8107-6C32-9CF9-0E42-E0E933DA3C0F}"/>
              </a:ext>
            </a:extLst>
          </p:cNvPr>
          <p:cNvSpPr txBox="1"/>
          <p:nvPr/>
        </p:nvSpPr>
        <p:spPr>
          <a:xfrm>
            <a:off x="3605719" y="4435093"/>
            <a:ext cx="49805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สำนักงานสาธารณสุขจังหวัดเชียงราย</a:t>
            </a:r>
          </a:p>
        </p:txBody>
      </p:sp>
      <p:sp>
        <p:nvSpPr>
          <p:cNvPr id="17" name="ชื่อเรื่อง 16">
            <a:extLst>
              <a:ext uri="{FF2B5EF4-FFF2-40B4-BE49-F238E27FC236}">
                <a16:creationId xmlns:a16="http://schemas.microsoft.com/office/drawing/2014/main" id="{628E501C-44C5-B280-6FE1-2AE0D0A5DD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809903"/>
            <a:ext cx="9144000" cy="2387600"/>
          </a:xfrm>
        </p:spPr>
        <p:txBody>
          <a:bodyPr anchor="ctr">
            <a:normAutofit/>
          </a:bodyPr>
          <a:lstStyle/>
          <a:p>
            <a:br>
              <a:rPr lang="th-TH" sz="5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5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ชี้แจงการนิเทศน์งานสร้างเสริมภูมิคุ้มกันโรค</a:t>
            </a:r>
          </a:p>
        </p:txBody>
      </p:sp>
      <p:sp>
        <p:nvSpPr>
          <p:cNvPr id="18" name="ตัวแทนหมายเลขสไลด์ 17">
            <a:extLst>
              <a:ext uri="{FF2B5EF4-FFF2-40B4-BE49-F238E27FC236}">
                <a16:creationId xmlns:a16="http://schemas.microsoft.com/office/drawing/2014/main" id="{F2425EBA-D636-7866-814F-CFDE245D72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AF37A-1117-407F-AB7C-4E54B16440A1}" type="slidenum">
              <a:rPr lang="th-TH" smtClean="0"/>
              <a:t>1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8071784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รูปภาพ 7">
            <a:extLst>
              <a:ext uri="{FF2B5EF4-FFF2-40B4-BE49-F238E27FC236}">
                <a16:creationId xmlns:a16="http://schemas.microsoft.com/office/drawing/2014/main" id="{47ECF734-12A3-1215-8E3E-C10FF3DBCF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2"/>
            <a:ext cx="6858002" cy="12192001"/>
          </a:xfrm>
          <a:prstGeom prst="rect">
            <a:avLst/>
          </a:prstGeom>
        </p:spPr>
      </p:pic>
      <p:sp>
        <p:nvSpPr>
          <p:cNvPr id="11" name="สี่เหลี่ยมผืนผ้า: มุมมน 10">
            <a:extLst>
              <a:ext uri="{FF2B5EF4-FFF2-40B4-BE49-F238E27FC236}">
                <a16:creationId xmlns:a16="http://schemas.microsoft.com/office/drawing/2014/main" id="{00DB42BB-C9B4-FC8C-B529-2CAFB0A23EED}"/>
              </a:ext>
            </a:extLst>
          </p:cNvPr>
          <p:cNvSpPr/>
          <p:nvPr/>
        </p:nvSpPr>
        <p:spPr>
          <a:xfrm>
            <a:off x="212862" y="1389529"/>
            <a:ext cx="11335966" cy="5331945"/>
          </a:xfrm>
          <a:prstGeom prst="roundRect">
            <a:avLst/>
          </a:prstGeom>
          <a:solidFill>
            <a:schemeClr val="lt1">
              <a:alpha val="90000"/>
            </a:schemeClr>
          </a:solidFill>
          <a:ln w="38100"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b="1" dirty="0"/>
              <a:t>1.วิเคราะห์สถานการณ์ในพื้นที่</a:t>
            </a:r>
          </a:p>
          <a:p>
            <a:r>
              <a:rPr lang="th-TH" b="1" dirty="0"/>
              <a:t>2.นำเสนอผลงานความครอบคลุมการให้บริการฉีดวัคซีนโควิด 19 ของแต่ละอำเภอ ดังนี้</a:t>
            </a:r>
          </a:p>
          <a:p>
            <a:r>
              <a:rPr lang="th-TH" b="1" dirty="0"/>
              <a:t>	- กลุ่มเด็กอายุ 6 ด. - 4 ปี			- กลุ่มเด็กอายุ 5 – 11 ปี</a:t>
            </a:r>
          </a:p>
          <a:p>
            <a:r>
              <a:rPr lang="th-TH" b="1" dirty="0"/>
              <a:t>	- กลุ่มประชากรอายุ 12 – 18 ปี 		- กลุ่มหญิงวัยเจริญพันธุ์ อายุ 15 – 45  ปี</a:t>
            </a:r>
          </a:p>
          <a:p>
            <a:r>
              <a:rPr lang="th-TH" b="1" dirty="0"/>
              <a:t>	- กลุ่มผู้สูงอายุ 60 ปี ขึ้นไป		- กลุ่มผู้ป่วยโรคเรื้อรัง 7 กลุ่มโรคเรื้อรัง</a:t>
            </a:r>
          </a:p>
          <a:p>
            <a:r>
              <a:rPr lang="th-TH" b="1" dirty="0"/>
              <a:t>	- ประชากรทั้งหมด			- อื่นๆที่ทางพื้นที่ได้ดำเนินงาน</a:t>
            </a:r>
          </a:p>
          <a:p>
            <a:r>
              <a:rPr lang="th-TH" b="1" dirty="0"/>
              <a:t>2.ปัจจัยที่มีทำให้การดำเนินงานสำเร็จในการให้บริการฉีดวัคซีนโควิด 19</a:t>
            </a:r>
          </a:p>
          <a:p>
            <a:r>
              <a:rPr lang="th-TH" b="1" dirty="0"/>
              <a:t>3.ปัญหาและอุปสรรคของการให้บริการฉีดวัคซีนโควิด 19</a:t>
            </a:r>
          </a:p>
          <a:p>
            <a:r>
              <a:rPr lang="th-TH" b="1" dirty="0"/>
              <a:t>4.แผนงานโครงการดำเนินงานวัคซีนโควิด 19 ปีงบประมาณ 2566</a:t>
            </a:r>
          </a:p>
          <a:p>
            <a:endParaRPr lang="th-TH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BA877740-7F57-5105-01DB-020B3CF822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84570" y="586048"/>
            <a:ext cx="9422859" cy="646303"/>
          </a:xfrm>
          <a:solidFill>
            <a:schemeClr val="accent4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>
            <a:normAutofit/>
          </a:bodyPr>
          <a:lstStyle/>
          <a:p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ตัวชี้วัดงานวัคซีนโควิด 19</a:t>
            </a:r>
          </a:p>
        </p:txBody>
      </p:sp>
      <p:sp>
        <p:nvSpPr>
          <p:cNvPr id="2" name="ตัวแทนหมายเลขสไลด์ 1">
            <a:extLst>
              <a:ext uri="{FF2B5EF4-FFF2-40B4-BE49-F238E27FC236}">
                <a16:creationId xmlns:a16="http://schemas.microsoft.com/office/drawing/2014/main" id="{CFD39540-3FA6-6E8F-783B-9C7E176B26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AF37A-1117-407F-AB7C-4E54B16440A1}" type="slidenum">
              <a:rPr lang="th-TH" sz="160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fld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541602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รูปภาพ 7">
            <a:extLst>
              <a:ext uri="{FF2B5EF4-FFF2-40B4-BE49-F238E27FC236}">
                <a16:creationId xmlns:a16="http://schemas.microsoft.com/office/drawing/2014/main" id="{47ECF734-12A3-1215-8E3E-C10FF3DBCF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2"/>
            <a:ext cx="6858002" cy="12192001"/>
          </a:xfrm>
          <a:prstGeom prst="rect">
            <a:avLst/>
          </a:prstGeom>
        </p:spPr>
      </p:pic>
      <p:sp>
        <p:nvSpPr>
          <p:cNvPr id="17" name="ชื่อเรื่อง 16">
            <a:extLst>
              <a:ext uri="{FF2B5EF4-FFF2-40B4-BE49-F238E27FC236}">
                <a16:creationId xmlns:a16="http://schemas.microsoft.com/office/drawing/2014/main" id="{628E501C-44C5-B280-6FE1-2AE0D0A5DD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809903"/>
            <a:ext cx="9144000" cy="2387600"/>
          </a:xfrm>
        </p:spPr>
        <p:txBody>
          <a:bodyPr anchor="ctr"/>
          <a:lstStyle/>
          <a:p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ขอบคุณครับ</a:t>
            </a:r>
          </a:p>
        </p:txBody>
      </p:sp>
      <p:sp>
        <p:nvSpPr>
          <p:cNvPr id="2" name="ตัวแทนหมายเลขสไลด์ 1">
            <a:extLst>
              <a:ext uri="{FF2B5EF4-FFF2-40B4-BE49-F238E27FC236}">
                <a16:creationId xmlns:a16="http://schemas.microsoft.com/office/drawing/2014/main" id="{7E8A21B4-B5D0-B576-AD53-A9BE41E73E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AF37A-1117-407F-AB7C-4E54B16440A1}" type="slidenum">
              <a:rPr lang="th-TH" sz="160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</a:t>
            </a:fld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247601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1080</TotalTime>
  <Words>161</Words>
  <Application>Microsoft Office PowerPoint</Application>
  <PresentationFormat>แบบจอกว้าง</PresentationFormat>
  <Paragraphs>16</Paragraphs>
  <Slides>3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4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3</vt:i4>
      </vt:variant>
    </vt:vector>
  </HeadingPairs>
  <TitlesOfParts>
    <vt:vector size="8" baseType="lpstr">
      <vt:lpstr>TH SarabunPSK</vt:lpstr>
      <vt:lpstr>Calibri</vt:lpstr>
      <vt:lpstr>Arial</vt:lpstr>
      <vt:lpstr>Calibri Light</vt:lpstr>
      <vt:lpstr>Office Theme</vt:lpstr>
      <vt:lpstr> ชี้แจงการนิเทศน์งานสร้างเสริมภูมิคุ้มกันโรค</vt:lpstr>
      <vt:lpstr>ตัวชี้วัดงานวัคซีนโควิด 19</vt:lpstr>
      <vt:lpstr>ขอบคุณครับ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แผนปฏิบัติการเตรียมความพร้อม สู่การเป็นโรคประจำถิ่น (กรณี COVID-19) จังหวัดเชียงราย</dc:title>
  <dc:creator>Kik</dc:creator>
  <cp:lastModifiedBy>cd-08</cp:lastModifiedBy>
  <cp:revision>195</cp:revision>
  <cp:lastPrinted>2023-02-06T04:36:15Z</cp:lastPrinted>
  <dcterms:created xsi:type="dcterms:W3CDTF">2022-06-28T03:02:32Z</dcterms:created>
  <dcterms:modified xsi:type="dcterms:W3CDTF">2023-02-06T04:36:16Z</dcterms:modified>
</cp:coreProperties>
</file>